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7" r:id="rId3"/>
    <p:sldId id="276" r:id="rId4"/>
    <p:sldId id="257" r:id="rId5"/>
    <p:sldId id="274" r:id="rId6"/>
    <p:sldId id="258" r:id="rId7"/>
    <p:sldId id="259" r:id="rId8"/>
    <p:sldId id="280" r:id="rId9"/>
    <p:sldId id="279" r:id="rId10"/>
    <p:sldId id="262" r:id="rId11"/>
    <p:sldId id="263" r:id="rId12"/>
    <p:sldId id="264" r:id="rId13"/>
    <p:sldId id="265" r:id="rId14"/>
    <p:sldId id="266" r:id="rId15"/>
    <p:sldId id="272" r:id="rId16"/>
    <p:sldId id="268" r:id="rId17"/>
    <p:sldId id="269" r:id="rId18"/>
    <p:sldId id="270" r:id="rId19"/>
    <p:sldId id="278" r:id="rId20"/>
    <p:sldId id="281" r:id="rId21"/>
    <p:sldId id="282" r:id="rId22"/>
    <p:sldId id="283" r:id="rId23"/>
    <p:sldId id="2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FA1975-6212-4788-994A-D29E7604FF54}" type="doc">
      <dgm:prSet loTypeId="urn:microsoft.com/office/officeart/2005/8/layout/pyramid1" loCatId="pyramid" qsTypeId="urn:microsoft.com/office/officeart/2005/8/quickstyle/simple1" qsCatId="simple" csTypeId="urn:microsoft.com/office/officeart/2005/8/colors/accent3_2" csCatId="accent3" phldr="1"/>
      <dgm:spPr/>
    </dgm:pt>
    <dgm:pt modelId="{373336D0-6BA7-4AD5-9B89-8446BA103F25}">
      <dgm:prSet phldrT="[Text]" custT="1"/>
      <dgm:spPr/>
      <dgm:t>
        <a:bodyPr/>
        <a:lstStyle/>
        <a:p>
          <a:r>
            <a:rPr lang="en-US" sz="1800" baseline="0" dirty="0"/>
            <a:t>Hiring Manager</a:t>
          </a:r>
        </a:p>
        <a:p>
          <a:r>
            <a:rPr lang="en-US" sz="1600" baseline="0" dirty="0"/>
            <a:t>N=3-5</a:t>
          </a:r>
        </a:p>
      </dgm:t>
    </dgm:pt>
    <dgm:pt modelId="{66CBAC42-C166-4311-AF00-94DD2A3155A5}" type="parTrans" cxnId="{C3D1C6CE-BBDD-44CC-889C-8404FF90C867}">
      <dgm:prSet/>
      <dgm:spPr/>
      <dgm:t>
        <a:bodyPr/>
        <a:lstStyle/>
        <a:p>
          <a:endParaRPr lang="en-US"/>
        </a:p>
      </dgm:t>
    </dgm:pt>
    <dgm:pt modelId="{584BB987-2FEB-465F-AA6C-B2776BA19F0D}" type="sibTrans" cxnId="{C3D1C6CE-BBDD-44CC-889C-8404FF90C867}">
      <dgm:prSet/>
      <dgm:spPr/>
      <dgm:t>
        <a:bodyPr/>
        <a:lstStyle/>
        <a:p>
          <a:endParaRPr lang="en-US"/>
        </a:p>
      </dgm:t>
    </dgm:pt>
    <dgm:pt modelId="{805A58A6-F0B8-4E78-8F7C-645C7D984256}">
      <dgm:prSet phldrT="[Text]" custT="1"/>
      <dgm:spPr/>
      <dgm:t>
        <a:bodyPr/>
        <a:lstStyle/>
        <a:p>
          <a:r>
            <a:rPr lang="en-US" sz="2400" dirty="0"/>
            <a:t>HR Phone Screen</a:t>
          </a:r>
        </a:p>
        <a:p>
          <a:r>
            <a:rPr lang="en-US" sz="2400" dirty="0"/>
            <a:t>N=10</a:t>
          </a:r>
        </a:p>
      </dgm:t>
    </dgm:pt>
    <dgm:pt modelId="{DACC3292-86EF-48E5-8682-76929EC4DA81}" type="parTrans" cxnId="{0B49C067-CC8A-4681-A639-982BE26287E9}">
      <dgm:prSet/>
      <dgm:spPr/>
      <dgm:t>
        <a:bodyPr/>
        <a:lstStyle/>
        <a:p>
          <a:endParaRPr lang="en-US"/>
        </a:p>
      </dgm:t>
    </dgm:pt>
    <dgm:pt modelId="{779D072B-92CB-4596-BE53-EF76EAD6D244}" type="sibTrans" cxnId="{0B49C067-CC8A-4681-A639-982BE26287E9}">
      <dgm:prSet/>
      <dgm:spPr/>
      <dgm:t>
        <a:bodyPr/>
        <a:lstStyle/>
        <a:p>
          <a:endParaRPr lang="en-US"/>
        </a:p>
      </dgm:t>
    </dgm:pt>
    <dgm:pt modelId="{0C4656C3-C7AB-48DD-BD27-CBBA90578E07}">
      <dgm:prSet phldrT="[Text]" custT="1"/>
      <dgm:spPr/>
      <dgm:t>
        <a:bodyPr/>
        <a:lstStyle/>
        <a:p>
          <a:r>
            <a:rPr lang="en-US" sz="2400" dirty="0"/>
            <a:t>Online Application</a:t>
          </a:r>
        </a:p>
        <a:p>
          <a:r>
            <a:rPr lang="en-US" sz="2400" dirty="0"/>
            <a:t>N=500</a:t>
          </a:r>
        </a:p>
      </dgm:t>
    </dgm:pt>
    <dgm:pt modelId="{39823690-9417-4936-BD6A-ED2803418CF3}" type="parTrans" cxnId="{21CB53BE-1B0A-4E96-AA13-9C6B102D55A9}">
      <dgm:prSet/>
      <dgm:spPr/>
      <dgm:t>
        <a:bodyPr/>
        <a:lstStyle/>
        <a:p>
          <a:endParaRPr lang="en-US"/>
        </a:p>
      </dgm:t>
    </dgm:pt>
    <dgm:pt modelId="{51FEDD18-488D-42DA-BD4F-CC166747053F}" type="sibTrans" cxnId="{21CB53BE-1B0A-4E96-AA13-9C6B102D55A9}">
      <dgm:prSet/>
      <dgm:spPr/>
      <dgm:t>
        <a:bodyPr/>
        <a:lstStyle/>
        <a:p>
          <a:endParaRPr lang="en-US"/>
        </a:p>
      </dgm:t>
    </dgm:pt>
    <dgm:pt modelId="{F4B0794E-52F9-4C47-9CF7-7F9DA2AE1926}">
      <dgm:prSet phldrT="[Text]" custT="1"/>
      <dgm:spPr/>
      <dgm:t>
        <a:bodyPr/>
        <a:lstStyle/>
        <a:p>
          <a:r>
            <a:rPr lang="en-US" sz="1600" baseline="0" dirty="0"/>
            <a:t>1 Hired</a:t>
          </a:r>
        </a:p>
      </dgm:t>
    </dgm:pt>
    <dgm:pt modelId="{7182F6C8-654F-4DBD-AD36-55EE46940EB0}" type="parTrans" cxnId="{2C3ABC95-F884-4E6E-9A3C-7741A99D0158}">
      <dgm:prSet/>
      <dgm:spPr/>
      <dgm:t>
        <a:bodyPr/>
        <a:lstStyle/>
        <a:p>
          <a:endParaRPr lang="en-US"/>
        </a:p>
      </dgm:t>
    </dgm:pt>
    <dgm:pt modelId="{DAE2E456-6460-495F-8219-E8DD3CA4B5DF}" type="sibTrans" cxnId="{2C3ABC95-F884-4E6E-9A3C-7741A99D0158}">
      <dgm:prSet/>
      <dgm:spPr/>
      <dgm:t>
        <a:bodyPr/>
        <a:lstStyle/>
        <a:p>
          <a:endParaRPr lang="en-US"/>
        </a:p>
      </dgm:t>
    </dgm:pt>
    <dgm:pt modelId="{4C724EF5-4195-42D5-BC41-0F1B1EB6D780}" type="pres">
      <dgm:prSet presAssocID="{9BFA1975-6212-4788-994A-D29E7604FF54}" presName="Name0" presStyleCnt="0">
        <dgm:presLayoutVars>
          <dgm:dir/>
          <dgm:animLvl val="lvl"/>
          <dgm:resizeHandles val="exact"/>
        </dgm:presLayoutVars>
      </dgm:prSet>
      <dgm:spPr/>
    </dgm:pt>
    <dgm:pt modelId="{D45D081C-8446-454A-82F4-3B60CE62E4C9}" type="pres">
      <dgm:prSet presAssocID="{F4B0794E-52F9-4C47-9CF7-7F9DA2AE1926}" presName="Name8" presStyleCnt="0"/>
      <dgm:spPr/>
    </dgm:pt>
    <dgm:pt modelId="{126DBEEF-00B0-4213-870A-9F791CA39725}" type="pres">
      <dgm:prSet presAssocID="{F4B0794E-52F9-4C47-9CF7-7F9DA2AE1926}" presName="level" presStyleLbl="node1" presStyleIdx="0" presStyleCnt="4">
        <dgm:presLayoutVars>
          <dgm:chMax val="1"/>
          <dgm:bulletEnabled val="1"/>
        </dgm:presLayoutVars>
      </dgm:prSet>
      <dgm:spPr/>
    </dgm:pt>
    <dgm:pt modelId="{1B252B3A-DBA1-4091-93FA-5F54601ABE8D}" type="pres">
      <dgm:prSet presAssocID="{F4B0794E-52F9-4C47-9CF7-7F9DA2AE1926}" presName="levelTx" presStyleLbl="revTx" presStyleIdx="0" presStyleCnt="0">
        <dgm:presLayoutVars>
          <dgm:chMax val="1"/>
          <dgm:bulletEnabled val="1"/>
        </dgm:presLayoutVars>
      </dgm:prSet>
      <dgm:spPr/>
    </dgm:pt>
    <dgm:pt modelId="{3D74AEA8-F99F-4E05-8FE0-959CB1488FB4}" type="pres">
      <dgm:prSet presAssocID="{373336D0-6BA7-4AD5-9B89-8446BA103F25}" presName="Name8" presStyleCnt="0"/>
      <dgm:spPr/>
    </dgm:pt>
    <dgm:pt modelId="{77AD5481-5263-4BBA-82AC-B00D79E0DD52}" type="pres">
      <dgm:prSet presAssocID="{373336D0-6BA7-4AD5-9B89-8446BA103F25}" presName="level" presStyleLbl="node1" presStyleIdx="1" presStyleCnt="4" custScaleX="100000" custScaleY="103083" custLinFactNeighborY="-5103">
        <dgm:presLayoutVars>
          <dgm:chMax val="1"/>
          <dgm:bulletEnabled val="1"/>
        </dgm:presLayoutVars>
      </dgm:prSet>
      <dgm:spPr/>
    </dgm:pt>
    <dgm:pt modelId="{01A46A00-4E7A-4B00-B09B-2B3E02519ADE}" type="pres">
      <dgm:prSet presAssocID="{373336D0-6BA7-4AD5-9B89-8446BA103F25}" presName="levelTx" presStyleLbl="revTx" presStyleIdx="0" presStyleCnt="0">
        <dgm:presLayoutVars>
          <dgm:chMax val="1"/>
          <dgm:bulletEnabled val="1"/>
        </dgm:presLayoutVars>
      </dgm:prSet>
      <dgm:spPr/>
    </dgm:pt>
    <dgm:pt modelId="{9C575BFA-81CB-4E53-8030-81342F2BC4B9}" type="pres">
      <dgm:prSet presAssocID="{805A58A6-F0B8-4E78-8F7C-645C7D984256}" presName="Name8" presStyleCnt="0"/>
      <dgm:spPr/>
    </dgm:pt>
    <dgm:pt modelId="{CB875148-089E-484B-A445-A1ABEAF13630}" type="pres">
      <dgm:prSet presAssocID="{805A58A6-F0B8-4E78-8F7C-645C7D984256}" presName="level" presStyleLbl="node1" presStyleIdx="2" presStyleCnt="4">
        <dgm:presLayoutVars>
          <dgm:chMax val="1"/>
          <dgm:bulletEnabled val="1"/>
        </dgm:presLayoutVars>
      </dgm:prSet>
      <dgm:spPr/>
    </dgm:pt>
    <dgm:pt modelId="{45EAD3E8-693B-48A2-A5D7-D0A3FEF003FB}" type="pres">
      <dgm:prSet presAssocID="{805A58A6-F0B8-4E78-8F7C-645C7D984256}" presName="levelTx" presStyleLbl="revTx" presStyleIdx="0" presStyleCnt="0">
        <dgm:presLayoutVars>
          <dgm:chMax val="1"/>
          <dgm:bulletEnabled val="1"/>
        </dgm:presLayoutVars>
      </dgm:prSet>
      <dgm:spPr/>
    </dgm:pt>
    <dgm:pt modelId="{56B140FD-BAF1-4D5A-A87E-018946BE22CC}" type="pres">
      <dgm:prSet presAssocID="{0C4656C3-C7AB-48DD-BD27-CBBA90578E07}" presName="Name8" presStyleCnt="0"/>
      <dgm:spPr/>
    </dgm:pt>
    <dgm:pt modelId="{0D0F87A4-3159-42A3-9B82-CCEA930F1C09}" type="pres">
      <dgm:prSet presAssocID="{0C4656C3-C7AB-48DD-BD27-CBBA90578E07}" presName="level" presStyleLbl="node1" presStyleIdx="3" presStyleCnt="4">
        <dgm:presLayoutVars>
          <dgm:chMax val="1"/>
          <dgm:bulletEnabled val="1"/>
        </dgm:presLayoutVars>
      </dgm:prSet>
      <dgm:spPr/>
    </dgm:pt>
    <dgm:pt modelId="{FA500AD1-DBCC-4826-B7FC-7802337A84C1}" type="pres">
      <dgm:prSet presAssocID="{0C4656C3-C7AB-48DD-BD27-CBBA90578E07}" presName="levelTx" presStyleLbl="revTx" presStyleIdx="0" presStyleCnt="0">
        <dgm:presLayoutVars>
          <dgm:chMax val="1"/>
          <dgm:bulletEnabled val="1"/>
        </dgm:presLayoutVars>
      </dgm:prSet>
      <dgm:spPr/>
    </dgm:pt>
  </dgm:ptLst>
  <dgm:cxnLst>
    <dgm:cxn modelId="{219AC30B-8E2D-4F0D-819E-E8ECFC96A94B}" type="presOf" srcId="{F4B0794E-52F9-4C47-9CF7-7F9DA2AE1926}" destId="{1B252B3A-DBA1-4091-93FA-5F54601ABE8D}" srcOrd="1" destOrd="0" presId="urn:microsoft.com/office/officeart/2005/8/layout/pyramid1"/>
    <dgm:cxn modelId="{0B49C067-CC8A-4681-A639-982BE26287E9}" srcId="{9BFA1975-6212-4788-994A-D29E7604FF54}" destId="{805A58A6-F0B8-4E78-8F7C-645C7D984256}" srcOrd="2" destOrd="0" parTransId="{DACC3292-86EF-48E5-8682-76929EC4DA81}" sibTransId="{779D072B-92CB-4596-BE53-EF76EAD6D244}"/>
    <dgm:cxn modelId="{0C9DF851-AD35-4598-A069-3CFB8D66CF81}" type="presOf" srcId="{F4B0794E-52F9-4C47-9CF7-7F9DA2AE1926}" destId="{126DBEEF-00B0-4213-870A-9F791CA39725}" srcOrd="0" destOrd="0" presId="urn:microsoft.com/office/officeart/2005/8/layout/pyramid1"/>
    <dgm:cxn modelId="{A6F4B487-DC2B-438A-B0DF-C3E7941FE146}" type="presOf" srcId="{0C4656C3-C7AB-48DD-BD27-CBBA90578E07}" destId="{FA500AD1-DBCC-4826-B7FC-7802337A84C1}" srcOrd="1" destOrd="0" presId="urn:microsoft.com/office/officeart/2005/8/layout/pyramid1"/>
    <dgm:cxn modelId="{2C3ABC95-F884-4E6E-9A3C-7741A99D0158}" srcId="{9BFA1975-6212-4788-994A-D29E7604FF54}" destId="{F4B0794E-52F9-4C47-9CF7-7F9DA2AE1926}" srcOrd="0" destOrd="0" parTransId="{7182F6C8-654F-4DBD-AD36-55EE46940EB0}" sibTransId="{DAE2E456-6460-495F-8219-E8DD3CA4B5DF}"/>
    <dgm:cxn modelId="{43844096-CA82-40EA-AF9B-F8D622F65E5B}" type="presOf" srcId="{373336D0-6BA7-4AD5-9B89-8446BA103F25}" destId="{01A46A00-4E7A-4B00-B09B-2B3E02519ADE}" srcOrd="1" destOrd="0" presId="urn:microsoft.com/office/officeart/2005/8/layout/pyramid1"/>
    <dgm:cxn modelId="{21CB53BE-1B0A-4E96-AA13-9C6B102D55A9}" srcId="{9BFA1975-6212-4788-994A-D29E7604FF54}" destId="{0C4656C3-C7AB-48DD-BD27-CBBA90578E07}" srcOrd="3" destOrd="0" parTransId="{39823690-9417-4936-BD6A-ED2803418CF3}" sibTransId="{51FEDD18-488D-42DA-BD4F-CC166747053F}"/>
    <dgm:cxn modelId="{C3D1C6CE-BBDD-44CC-889C-8404FF90C867}" srcId="{9BFA1975-6212-4788-994A-D29E7604FF54}" destId="{373336D0-6BA7-4AD5-9B89-8446BA103F25}" srcOrd="1" destOrd="0" parTransId="{66CBAC42-C166-4311-AF00-94DD2A3155A5}" sibTransId="{584BB987-2FEB-465F-AA6C-B2776BA19F0D}"/>
    <dgm:cxn modelId="{3B148AE0-A1DB-4463-AAE3-A0060D87026D}" type="presOf" srcId="{9BFA1975-6212-4788-994A-D29E7604FF54}" destId="{4C724EF5-4195-42D5-BC41-0F1B1EB6D780}" srcOrd="0" destOrd="0" presId="urn:microsoft.com/office/officeart/2005/8/layout/pyramid1"/>
    <dgm:cxn modelId="{044550E5-0270-4C1B-8392-6C2EAA7E516B}" type="presOf" srcId="{805A58A6-F0B8-4E78-8F7C-645C7D984256}" destId="{CB875148-089E-484B-A445-A1ABEAF13630}" srcOrd="0" destOrd="0" presId="urn:microsoft.com/office/officeart/2005/8/layout/pyramid1"/>
    <dgm:cxn modelId="{61477DEF-FA3D-4654-92B4-DF1BCC4C3F65}" type="presOf" srcId="{0C4656C3-C7AB-48DD-BD27-CBBA90578E07}" destId="{0D0F87A4-3159-42A3-9B82-CCEA930F1C09}" srcOrd="0" destOrd="0" presId="urn:microsoft.com/office/officeart/2005/8/layout/pyramid1"/>
    <dgm:cxn modelId="{30EB56F3-14E1-466E-9D9A-EF3CADB3F20E}" type="presOf" srcId="{373336D0-6BA7-4AD5-9B89-8446BA103F25}" destId="{77AD5481-5263-4BBA-82AC-B00D79E0DD52}" srcOrd="0" destOrd="0" presId="urn:microsoft.com/office/officeart/2005/8/layout/pyramid1"/>
    <dgm:cxn modelId="{4BECB3F9-C5B6-412B-BA48-C7D743FBA79D}" type="presOf" srcId="{805A58A6-F0B8-4E78-8F7C-645C7D984256}" destId="{45EAD3E8-693B-48A2-A5D7-D0A3FEF003FB}" srcOrd="1" destOrd="0" presId="urn:microsoft.com/office/officeart/2005/8/layout/pyramid1"/>
    <dgm:cxn modelId="{A9048488-9AD4-4112-84D1-86A7D74AC61B}" type="presParOf" srcId="{4C724EF5-4195-42D5-BC41-0F1B1EB6D780}" destId="{D45D081C-8446-454A-82F4-3B60CE62E4C9}" srcOrd="0" destOrd="0" presId="urn:microsoft.com/office/officeart/2005/8/layout/pyramid1"/>
    <dgm:cxn modelId="{0EE1E92C-4567-4604-B757-28AE60A5972B}" type="presParOf" srcId="{D45D081C-8446-454A-82F4-3B60CE62E4C9}" destId="{126DBEEF-00B0-4213-870A-9F791CA39725}" srcOrd="0" destOrd="0" presId="urn:microsoft.com/office/officeart/2005/8/layout/pyramid1"/>
    <dgm:cxn modelId="{7E4AB3A9-7EE5-4266-858A-8013CBAB1F66}" type="presParOf" srcId="{D45D081C-8446-454A-82F4-3B60CE62E4C9}" destId="{1B252B3A-DBA1-4091-93FA-5F54601ABE8D}" srcOrd="1" destOrd="0" presId="urn:microsoft.com/office/officeart/2005/8/layout/pyramid1"/>
    <dgm:cxn modelId="{C31C1E48-9D73-4A99-ACC6-7012EA6397C0}" type="presParOf" srcId="{4C724EF5-4195-42D5-BC41-0F1B1EB6D780}" destId="{3D74AEA8-F99F-4E05-8FE0-959CB1488FB4}" srcOrd="1" destOrd="0" presId="urn:microsoft.com/office/officeart/2005/8/layout/pyramid1"/>
    <dgm:cxn modelId="{C9A71132-FC68-45DD-8916-B0E0A2E76C53}" type="presParOf" srcId="{3D74AEA8-F99F-4E05-8FE0-959CB1488FB4}" destId="{77AD5481-5263-4BBA-82AC-B00D79E0DD52}" srcOrd="0" destOrd="0" presId="urn:microsoft.com/office/officeart/2005/8/layout/pyramid1"/>
    <dgm:cxn modelId="{F8D7F570-BB51-4603-9408-DEBE9052EB4E}" type="presParOf" srcId="{3D74AEA8-F99F-4E05-8FE0-959CB1488FB4}" destId="{01A46A00-4E7A-4B00-B09B-2B3E02519ADE}" srcOrd="1" destOrd="0" presId="urn:microsoft.com/office/officeart/2005/8/layout/pyramid1"/>
    <dgm:cxn modelId="{76B530D5-D119-440F-8670-41D1951F5CCD}" type="presParOf" srcId="{4C724EF5-4195-42D5-BC41-0F1B1EB6D780}" destId="{9C575BFA-81CB-4E53-8030-81342F2BC4B9}" srcOrd="2" destOrd="0" presId="urn:microsoft.com/office/officeart/2005/8/layout/pyramid1"/>
    <dgm:cxn modelId="{42523245-1008-4E3D-8571-CA4C09C8A12F}" type="presParOf" srcId="{9C575BFA-81CB-4E53-8030-81342F2BC4B9}" destId="{CB875148-089E-484B-A445-A1ABEAF13630}" srcOrd="0" destOrd="0" presId="urn:microsoft.com/office/officeart/2005/8/layout/pyramid1"/>
    <dgm:cxn modelId="{AAB2A481-0C66-4228-819E-3D9689D2991F}" type="presParOf" srcId="{9C575BFA-81CB-4E53-8030-81342F2BC4B9}" destId="{45EAD3E8-693B-48A2-A5D7-D0A3FEF003FB}" srcOrd="1" destOrd="0" presId="urn:microsoft.com/office/officeart/2005/8/layout/pyramid1"/>
    <dgm:cxn modelId="{BC51025F-1A5D-4E88-8567-91B17AAA2CBF}" type="presParOf" srcId="{4C724EF5-4195-42D5-BC41-0F1B1EB6D780}" destId="{56B140FD-BAF1-4D5A-A87E-018946BE22CC}" srcOrd="3" destOrd="0" presId="urn:microsoft.com/office/officeart/2005/8/layout/pyramid1"/>
    <dgm:cxn modelId="{3DC7E7B8-F787-4861-B4F2-0F4EBAED7ABB}" type="presParOf" srcId="{56B140FD-BAF1-4D5A-A87E-018946BE22CC}" destId="{0D0F87A4-3159-42A3-9B82-CCEA930F1C09}" srcOrd="0" destOrd="0" presId="urn:microsoft.com/office/officeart/2005/8/layout/pyramid1"/>
    <dgm:cxn modelId="{70B3CACB-9526-41E7-AB73-82A24A9C08EF}" type="presParOf" srcId="{56B140FD-BAF1-4D5A-A87E-018946BE22CC}" destId="{FA500AD1-DBCC-4826-B7FC-7802337A84C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DBEEF-00B0-4213-870A-9F791CA39725}">
      <dsp:nvSpPr>
        <dsp:cNvPr id="0" name=""/>
        <dsp:cNvSpPr/>
      </dsp:nvSpPr>
      <dsp:spPr>
        <a:xfrm>
          <a:off x="3093968" y="0"/>
          <a:ext cx="2041663" cy="1179943"/>
        </a:xfrm>
        <a:prstGeom prst="trapezoid">
          <a:avLst>
            <a:gd name="adj" fmla="val 8651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baseline="0" dirty="0"/>
            <a:t>1 Hired</a:t>
          </a:r>
        </a:p>
      </dsp:txBody>
      <dsp:txXfrm>
        <a:off x="3093968" y="0"/>
        <a:ext cx="2041663" cy="1179943"/>
      </dsp:txXfrm>
    </dsp:sp>
    <dsp:sp modelId="{77AD5481-5263-4BBA-82AC-B00D79E0DD52}">
      <dsp:nvSpPr>
        <dsp:cNvPr id="0" name=""/>
        <dsp:cNvSpPr/>
      </dsp:nvSpPr>
      <dsp:spPr>
        <a:xfrm>
          <a:off x="2041663" y="1119730"/>
          <a:ext cx="4146272" cy="1216320"/>
        </a:xfrm>
        <a:prstGeom prst="trapezoid">
          <a:avLst>
            <a:gd name="adj" fmla="val 8651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baseline="0" dirty="0"/>
            <a:t>Hiring Manager</a:t>
          </a:r>
        </a:p>
        <a:p>
          <a:pPr marL="0" lvl="0" indent="0" algn="ctr" defTabSz="800100">
            <a:lnSpc>
              <a:spcPct val="90000"/>
            </a:lnSpc>
            <a:spcBef>
              <a:spcPct val="0"/>
            </a:spcBef>
            <a:spcAft>
              <a:spcPct val="35000"/>
            </a:spcAft>
            <a:buNone/>
          </a:pPr>
          <a:r>
            <a:rPr lang="en-US" sz="1600" kern="1200" baseline="0" dirty="0"/>
            <a:t>N=3-5</a:t>
          </a:r>
        </a:p>
      </dsp:txBody>
      <dsp:txXfrm>
        <a:off x="2767261" y="1119730"/>
        <a:ext cx="2695076" cy="1216320"/>
      </dsp:txXfrm>
    </dsp:sp>
    <dsp:sp modelId="{CB875148-089E-484B-A445-A1ABEAF13630}">
      <dsp:nvSpPr>
        <dsp:cNvPr id="0" name=""/>
        <dsp:cNvSpPr/>
      </dsp:nvSpPr>
      <dsp:spPr>
        <a:xfrm>
          <a:off x="1020831" y="2396263"/>
          <a:ext cx="6187936" cy="1179943"/>
        </a:xfrm>
        <a:prstGeom prst="trapezoid">
          <a:avLst>
            <a:gd name="adj" fmla="val 8651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HR Phone Screen</a:t>
          </a:r>
        </a:p>
        <a:p>
          <a:pPr marL="0" lvl="0" indent="0" algn="ctr" defTabSz="1066800">
            <a:lnSpc>
              <a:spcPct val="90000"/>
            </a:lnSpc>
            <a:spcBef>
              <a:spcPct val="0"/>
            </a:spcBef>
            <a:spcAft>
              <a:spcPct val="35000"/>
            </a:spcAft>
            <a:buNone/>
          </a:pPr>
          <a:r>
            <a:rPr lang="en-US" sz="2400" kern="1200" dirty="0"/>
            <a:t>N=10</a:t>
          </a:r>
        </a:p>
      </dsp:txBody>
      <dsp:txXfrm>
        <a:off x="2103720" y="2396263"/>
        <a:ext cx="4022158" cy="1179943"/>
      </dsp:txXfrm>
    </dsp:sp>
    <dsp:sp modelId="{0D0F87A4-3159-42A3-9B82-CCEA930F1C09}">
      <dsp:nvSpPr>
        <dsp:cNvPr id="0" name=""/>
        <dsp:cNvSpPr/>
      </dsp:nvSpPr>
      <dsp:spPr>
        <a:xfrm>
          <a:off x="0" y="3576206"/>
          <a:ext cx="8229600" cy="1179943"/>
        </a:xfrm>
        <a:prstGeom prst="trapezoid">
          <a:avLst>
            <a:gd name="adj" fmla="val 86515"/>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Online Application</a:t>
          </a:r>
        </a:p>
        <a:p>
          <a:pPr marL="0" lvl="0" indent="0" algn="ctr" defTabSz="1066800">
            <a:lnSpc>
              <a:spcPct val="90000"/>
            </a:lnSpc>
            <a:spcBef>
              <a:spcPct val="0"/>
            </a:spcBef>
            <a:spcAft>
              <a:spcPct val="35000"/>
            </a:spcAft>
            <a:buNone/>
          </a:pPr>
          <a:r>
            <a:rPr lang="en-US" sz="2400" kern="1200" dirty="0"/>
            <a:t>N=500</a:t>
          </a:r>
        </a:p>
      </dsp:txBody>
      <dsp:txXfrm>
        <a:off x="1440179" y="3576206"/>
        <a:ext cx="5349240" cy="117994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F1BF1-D626-46BF-ABA0-3275C9D26115}" type="datetimeFigureOut">
              <a:rPr lang="en-US" smtClean="0"/>
              <a:pPr/>
              <a:t>7/27/2020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A6B82-DAC1-4DFA-B9C1-DE72AFA8042F}" type="slidenum">
              <a:rPr lang="en-US" smtClean="0"/>
              <a:pPr/>
              <a:t>‹#›</a:t>
            </a:fld>
            <a:endParaRPr lang="en-US"/>
          </a:p>
        </p:txBody>
      </p:sp>
    </p:spTree>
    <p:extLst>
      <p:ext uri="{BB962C8B-B14F-4D97-AF65-F5344CB8AC3E}">
        <p14:creationId xmlns:p14="http://schemas.microsoft.com/office/powerpoint/2010/main" val="1872912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8A6B82-DAC1-4DFA-B9C1-DE72AFA8042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8A6B82-DAC1-4DFA-B9C1-DE72AFA8042F}" type="slidenum">
              <a:rPr lang="en-US" smtClean="0"/>
              <a:pPr/>
              <a:t>4</a:t>
            </a:fld>
            <a:endParaRPr lang="en-US"/>
          </a:p>
        </p:txBody>
      </p:sp>
    </p:spTree>
    <p:extLst>
      <p:ext uri="{BB962C8B-B14F-4D97-AF65-F5344CB8AC3E}">
        <p14:creationId xmlns:p14="http://schemas.microsoft.com/office/powerpoint/2010/main" val="768851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8A6B82-DAC1-4DFA-B9C1-DE72AFA8042F}" type="slidenum">
              <a:rPr lang="en-US" smtClean="0"/>
              <a:pPr/>
              <a:t>5</a:t>
            </a:fld>
            <a:endParaRPr lang="en-US"/>
          </a:p>
        </p:txBody>
      </p:sp>
    </p:spTree>
    <p:extLst>
      <p:ext uri="{BB962C8B-B14F-4D97-AF65-F5344CB8AC3E}">
        <p14:creationId xmlns:p14="http://schemas.microsoft.com/office/powerpoint/2010/main" val="768851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61352" y="8682259"/>
            <a:ext cx="2971304" cy="449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06" tIns="44754" rIns="89506" bIns="44754" anchor="b"/>
          <a:lstStyle>
            <a:lvl1pPr defTabSz="944563" eaLnBrk="0" hangingPunct="0">
              <a:defRPr sz="2000" b="1">
                <a:solidFill>
                  <a:srgbClr val="C8504F"/>
                </a:solidFill>
                <a:latin typeface="Verdana" pitchFamily="34" charset="0"/>
                <a:ea typeface="ＭＳ Ｐゴシック" pitchFamily="34" charset="-128"/>
              </a:defRPr>
            </a:lvl1pPr>
            <a:lvl2pPr marL="742950" indent="-285750" defTabSz="944563" eaLnBrk="0" hangingPunct="0">
              <a:defRPr sz="2000" b="1">
                <a:solidFill>
                  <a:srgbClr val="C8504F"/>
                </a:solidFill>
                <a:latin typeface="Verdana" pitchFamily="34" charset="0"/>
                <a:ea typeface="ＭＳ Ｐゴシック" pitchFamily="34" charset="-128"/>
              </a:defRPr>
            </a:lvl2pPr>
            <a:lvl3pPr marL="1143000" indent="-228600" defTabSz="944563" eaLnBrk="0" hangingPunct="0">
              <a:defRPr sz="2000" b="1">
                <a:solidFill>
                  <a:srgbClr val="C8504F"/>
                </a:solidFill>
                <a:latin typeface="Verdana" pitchFamily="34" charset="0"/>
                <a:ea typeface="ＭＳ Ｐゴシック" pitchFamily="34" charset="-128"/>
              </a:defRPr>
            </a:lvl3pPr>
            <a:lvl4pPr marL="1600200" indent="-228600" defTabSz="944563" eaLnBrk="0" hangingPunct="0">
              <a:defRPr sz="2000" b="1">
                <a:solidFill>
                  <a:srgbClr val="C8504F"/>
                </a:solidFill>
                <a:latin typeface="Verdana" pitchFamily="34" charset="0"/>
                <a:ea typeface="ＭＳ Ｐゴシック" pitchFamily="34" charset="-128"/>
              </a:defRPr>
            </a:lvl4pPr>
            <a:lvl5pPr marL="2057400" indent="-228600" defTabSz="944563" eaLnBrk="0" hangingPunct="0">
              <a:defRPr sz="2000" b="1">
                <a:solidFill>
                  <a:srgbClr val="C8504F"/>
                </a:solidFill>
                <a:latin typeface="Verdana" pitchFamily="34" charset="0"/>
                <a:ea typeface="ＭＳ Ｐゴシック" pitchFamily="34" charset="-128"/>
              </a:defRPr>
            </a:lvl5pPr>
            <a:lvl6pPr marL="2514600" indent="-228600" defTabSz="944563" eaLnBrk="0" fontAlgn="base" hangingPunct="0">
              <a:spcBef>
                <a:spcPct val="0"/>
              </a:spcBef>
              <a:spcAft>
                <a:spcPct val="0"/>
              </a:spcAft>
              <a:defRPr sz="2000" b="1">
                <a:solidFill>
                  <a:srgbClr val="C8504F"/>
                </a:solidFill>
                <a:latin typeface="Verdana" pitchFamily="34" charset="0"/>
                <a:ea typeface="ＭＳ Ｐゴシック" pitchFamily="34" charset="-128"/>
              </a:defRPr>
            </a:lvl6pPr>
            <a:lvl7pPr marL="2971800" indent="-228600" defTabSz="944563" eaLnBrk="0" fontAlgn="base" hangingPunct="0">
              <a:spcBef>
                <a:spcPct val="0"/>
              </a:spcBef>
              <a:spcAft>
                <a:spcPct val="0"/>
              </a:spcAft>
              <a:defRPr sz="2000" b="1">
                <a:solidFill>
                  <a:srgbClr val="C8504F"/>
                </a:solidFill>
                <a:latin typeface="Verdana" pitchFamily="34" charset="0"/>
                <a:ea typeface="ＭＳ Ｐゴシック" pitchFamily="34" charset="-128"/>
              </a:defRPr>
            </a:lvl7pPr>
            <a:lvl8pPr marL="3429000" indent="-228600" defTabSz="944563" eaLnBrk="0" fontAlgn="base" hangingPunct="0">
              <a:spcBef>
                <a:spcPct val="0"/>
              </a:spcBef>
              <a:spcAft>
                <a:spcPct val="0"/>
              </a:spcAft>
              <a:defRPr sz="2000" b="1">
                <a:solidFill>
                  <a:srgbClr val="C8504F"/>
                </a:solidFill>
                <a:latin typeface="Verdana" pitchFamily="34" charset="0"/>
                <a:ea typeface="ＭＳ Ｐゴシック" pitchFamily="34" charset="-128"/>
              </a:defRPr>
            </a:lvl8pPr>
            <a:lvl9pPr marL="3886200" indent="-228600" defTabSz="944563" eaLnBrk="0" fontAlgn="base" hangingPunct="0">
              <a:spcBef>
                <a:spcPct val="0"/>
              </a:spcBef>
              <a:spcAft>
                <a:spcPct val="0"/>
              </a:spcAft>
              <a:defRPr sz="2000" b="1">
                <a:solidFill>
                  <a:srgbClr val="C8504F"/>
                </a:solidFill>
                <a:latin typeface="Verdana" pitchFamily="34" charset="0"/>
                <a:ea typeface="ＭＳ Ｐゴシック" pitchFamily="34" charset="-128"/>
              </a:defRPr>
            </a:lvl9pPr>
          </a:lstStyle>
          <a:p>
            <a:pPr algn="r" eaLnBrk="1" hangingPunct="1"/>
            <a:fld id="{BE05BBC6-623C-4B05-9DC9-6C22589625A4}" type="slidenum">
              <a:rPr lang="en-US" sz="1100" b="0">
                <a:solidFill>
                  <a:schemeClr val="tx1"/>
                </a:solidFill>
                <a:latin typeface="Times New Roman" pitchFamily="18" charset="0"/>
                <a:cs typeface="Times New Roman" pitchFamily="18" charset="0"/>
              </a:rPr>
              <a:pPr algn="r" eaLnBrk="1" hangingPunct="1"/>
              <a:t>15</a:t>
            </a:fld>
            <a:endParaRPr lang="en-US" sz="1100" b="0">
              <a:solidFill>
                <a:schemeClr val="tx1"/>
              </a:solidFill>
              <a:latin typeface="Times New Roman" pitchFamily="18" charset="0"/>
              <a:cs typeface="Times New Roman" pitchFamily="18" charset="0"/>
            </a:endParaRPr>
          </a:p>
        </p:txBody>
      </p:sp>
      <p:sp>
        <p:nvSpPr>
          <p:cNvPr id="53251"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53252" name="Rectangle 3"/>
          <p:cNvSpPr>
            <a:spLocks noGrp="1" noChangeArrowheads="1"/>
          </p:cNvSpPr>
          <p:nvPr>
            <p:ph type="body" idx="1"/>
          </p:nvPr>
        </p:nvSpPr>
        <p:spPr>
          <a:xfrm>
            <a:off x="893031" y="4341886"/>
            <a:ext cx="5127100" cy="4216232"/>
          </a:xfrm>
          <a:solidFill>
            <a:srgbClr val="FFFFFF"/>
          </a:solidFill>
          <a:ln>
            <a:solidFill>
              <a:srgbClr val="000000"/>
            </a:solidFill>
          </a:ln>
        </p:spPr>
        <p:txBody>
          <a:bodyPr lIns="89618" tIns="44809" rIns="89618" bIns="44809"/>
          <a:lstStyle/>
          <a:p>
            <a:pPr marL="216553" indent="-216553">
              <a:spcBef>
                <a:spcPct val="20000"/>
              </a:spcBef>
            </a:pPr>
            <a:r>
              <a:rPr lang="en-US" sz="1500" b="1"/>
              <a:t>OLD NOTES:</a:t>
            </a:r>
            <a:r>
              <a:rPr lang="en-US" sz="1500"/>
              <a:t> These examples highlight the power of a well-crafted accomplishment statement.  There are three formats.</a:t>
            </a:r>
          </a:p>
          <a:p>
            <a:pPr marL="216553" indent="-216553">
              <a:spcBef>
                <a:spcPct val="20000"/>
              </a:spcBef>
              <a:buFontTx/>
              <a:buAutoNum type="arabicPeriod"/>
            </a:pPr>
            <a:r>
              <a:rPr lang="en-US" sz="1500"/>
              <a:t>Action That Results in…</a:t>
            </a:r>
          </a:p>
          <a:p>
            <a:pPr marL="216553" indent="-216553">
              <a:spcBef>
                <a:spcPct val="20000"/>
              </a:spcBef>
            </a:pPr>
            <a:r>
              <a:rPr lang="en-US" sz="1500"/>
              <a:t>Start with the Action and then describe the Result:</a:t>
            </a:r>
          </a:p>
          <a:p>
            <a:pPr marL="649658" lvl="1" indent="-216553">
              <a:spcBef>
                <a:spcPct val="20000"/>
              </a:spcBef>
            </a:pPr>
            <a:r>
              <a:rPr lang="en-US" sz="1500"/>
              <a:t>“Developed a promotional fund-raising campaign…that provided contributions exceeding $30K:  three times the previous record.”</a:t>
            </a:r>
          </a:p>
          <a:p>
            <a:pPr marL="216553" indent="-216553">
              <a:spcBef>
                <a:spcPct val="20000"/>
              </a:spcBef>
              <a:buFontTx/>
              <a:buAutoNum type="arabicPeriod" startAt="2"/>
            </a:pPr>
            <a:r>
              <a:rPr lang="en-US" sz="1500"/>
              <a:t>Result by Action…</a:t>
            </a:r>
          </a:p>
          <a:p>
            <a:pPr marL="216553" indent="-216553">
              <a:spcBef>
                <a:spcPct val="20000"/>
              </a:spcBef>
            </a:pPr>
            <a:r>
              <a:rPr lang="en-US" sz="1500"/>
              <a:t>Start with the Result and then describe the Action:</a:t>
            </a:r>
          </a:p>
          <a:p>
            <a:pPr marL="216553" indent="-216553">
              <a:spcBef>
                <a:spcPct val="20000"/>
              </a:spcBef>
            </a:pPr>
            <a:r>
              <a:rPr lang="en-US" sz="1500"/>
              <a:t>          “Saved $2M through benefits redesign…”</a:t>
            </a:r>
          </a:p>
          <a:p>
            <a:pPr marL="216553" indent="-216553">
              <a:spcBef>
                <a:spcPct val="20000"/>
              </a:spcBef>
              <a:buFontTx/>
              <a:buAutoNum type="arabicPeriod" startAt="3"/>
            </a:pPr>
            <a:r>
              <a:rPr lang="en-US" sz="1500"/>
              <a:t>Challenge-Action-Result (CAR) model…</a:t>
            </a:r>
          </a:p>
          <a:p>
            <a:pPr marL="216553" indent="-216553">
              <a:spcBef>
                <a:spcPct val="20000"/>
              </a:spcBef>
            </a:pPr>
            <a:r>
              <a:rPr lang="en-US" sz="1500"/>
              <a:t>Often it is best written in the ARC format:  Action, Result and the related Challenge.  Add the Challenge component if it was significant (generally after the Action and Result.)</a:t>
            </a:r>
          </a:p>
          <a:p>
            <a:pPr marL="649658" lvl="1" indent="-216553">
              <a:spcBef>
                <a:spcPct val="20000"/>
              </a:spcBef>
            </a:pPr>
            <a:r>
              <a:rPr lang="en-US" sz="1500"/>
              <a:t>“…while department staffing level was at 50%”</a:t>
            </a:r>
          </a:p>
          <a:p>
            <a:pPr marL="649658" lvl="1" indent="-216553">
              <a:spcBef>
                <a:spcPct val="20000"/>
              </a:spcBef>
            </a:pPr>
            <a:r>
              <a:rPr lang="en-US" sz="1500"/>
              <a:t>“…in a fast-paced, constantly changing environment.”</a:t>
            </a:r>
          </a:p>
          <a:p>
            <a:pPr marL="649658" lvl="1" indent="-216553">
              <a:spcBef>
                <a:spcPct val="20000"/>
              </a:spcBef>
            </a:pPr>
            <a:endParaRPr lang="en-US" sz="15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7A8111-8FE4-449C-B017-52A20B07591B}" type="datetime1">
              <a:rPr lang="en-US" smtClean="0"/>
              <a:t>7/27/2020</a:t>
            </a:fld>
            <a:endParaRPr lang="en-US"/>
          </a:p>
        </p:txBody>
      </p:sp>
      <p:sp>
        <p:nvSpPr>
          <p:cNvPr id="5" name="Footer Placeholder 4"/>
          <p:cNvSpPr>
            <a:spLocks noGrp="1"/>
          </p:cNvSpPr>
          <p:nvPr>
            <p:ph type="ftr" sz="quarter" idx="11"/>
          </p:nvPr>
        </p:nvSpPr>
        <p:spPr/>
        <p:txBody>
          <a:bodyPr/>
          <a:lstStyle/>
          <a:p>
            <a:r>
              <a:rPr lang="en-US"/>
              <a:t>Fladung - Mileski 07/27/2020</a:t>
            </a:r>
          </a:p>
        </p:txBody>
      </p:sp>
      <p:sp>
        <p:nvSpPr>
          <p:cNvPr id="6" name="Slide Number Placeholder 5"/>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413483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D8495-96A1-4E61-9899-3E81E2371942}" type="datetime1">
              <a:rPr lang="en-US" smtClean="0"/>
              <a:t>7/27/2020</a:t>
            </a:fld>
            <a:endParaRPr lang="en-US"/>
          </a:p>
        </p:txBody>
      </p:sp>
      <p:sp>
        <p:nvSpPr>
          <p:cNvPr id="5" name="Footer Placeholder 4"/>
          <p:cNvSpPr>
            <a:spLocks noGrp="1"/>
          </p:cNvSpPr>
          <p:nvPr>
            <p:ph type="ftr" sz="quarter" idx="11"/>
          </p:nvPr>
        </p:nvSpPr>
        <p:spPr/>
        <p:txBody>
          <a:bodyPr/>
          <a:lstStyle/>
          <a:p>
            <a:r>
              <a:rPr lang="en-US"/>
              <a:t>Fladung - Mileski 07/27/2020</a:t>
            </a:r>
          </a:p>
        </p:txBody>
      </p:sp>
      <p:sp>
        <p:nvSpPr>
          <p:cNvPr id="6" name="Slide Number Placeholder 5"/>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218419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BE5205-86C7-423B-A59E-879C1E6B660D}" type="datetime1">
              <a:rPr lang="en-US" smtClean="0"/>
              <a:t>7/27/2020</a:t>
            </a:fld>
            <a:endParaRPr lang="en-US"/>
          </a:p>
        </p:txBody>
      </p:sp>
      <p:sp>
        <p:nvSpPr>
          <p:cNvPr id="5" name="Footer Placeholder 4"/>
          <p:cNvSpPr>
            <a:spLocks noGrp="1"/>
          </p:cNvSpPr>
          <p:nvPr>
            <p:ph type="ftr" sz="quarter" idx="11"/>
          </p:nvPr>
        </p:nvSpPr>
        <p:spPr/>
        <p:txBody>
          <a:bodyPr/>
          <a:lstStyle/>
          <a:p>
            <a:r>
              <a:rPr lang="en-US"/>
              <a:t>Fladung - Mileski 07/27/2020</a:t>
            </a:r>
          </a:p>
        </p:txBody>
      </p:sp>
      <p:sp>
        <p:nvSpPr>
          <p:cNvPr id="6" name="Slide Number Placeholder 5"/>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3536700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F27E5B-B8A0-4740-B45A-535CA6A205E5}" type="datetime1">
              <a:rPr lang="en-US" smtClean="0"/>
              <a:t>7/27/2020</a:t>
            </a:fld>
            <a:endParaRPr lang="en-US"/>
          </a:p>
        </p:txBody>
      </p:sp>
      <p:sp>
        <p:nvSpPr>
          <p:cNvPr id="5" name="Footer Placeholder 4"/>
          <p:cNvSpPr>
            <a:spLocks noGrp="1"/>
          </p:cNvSpPr>
          <p:nvPr>
            <p:ph type="ftr" sz="quarter" idx="11"/>
          </p:nvPr>
        </p:nvSpPr>
        <p:spPr/>
        <p:txBody>
          <a:bodyPr/>
          <a:lstStyle/>
          <a:p>
            <a:r>
              <a:rPr lang="en-US"/>
              <a:t>Fladung - Mileski 07/27/2020</a:t>
            </a:r>
          </a:p>
        </p:txBody>
      </p:sp>
      <p:sp>
        <p:nvSpPr>
          <p:cNvPr id="6" name="Slide Number Placeholder 5"/>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185241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AAA3BB-2DE2-4A61-9992-BBB6E6912E5E}" type="datetime1">
              <a:rPr lang="en-US" smtClean="0"/>
              <a:t>7/27/2020</a:t>
            </a:fld>
            <a:endParaRPr lang="en-US"/>
          </a:p>
        </p:txBody>
      </p:sp>
      <p:sp>
        <p:nvSpPr>
          <p:cNvPr id="5" name="Footer Placeholder 4"/>
          <p:cNvSpPr>
            <a:spLocks noGrp="1"/>
          </p:cNvSpPr>
          <p:nvPr>
            <p:ph type="ftr" sz="quarter" idx="11"/>
          </p:nvPr>
        </p:nvSpPr>
        <p:spPr/>
        <p:txBody>
          <a:bodyPr/>
          <a:lstStyle/>
          <a:p>
            <a:r>
              <a:rPr lang="en-US"/>
              <a:t>Fladung - Mileski 07/27/2020</a:t>
            </a:r>
          </a:p>
        </p:txBody>
      </p:sp>
      <p:sp>
        <p:nvSpPr>
          <p:cNvPr id="6" name="Slide Number Placeholder 5"/>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62276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10024F-FCE3-451C-8465-4A7DB5A778D6}" type="datetime1">
              <a:rPr lang="en-US" smtClean="0"/>
              <a:t>7/27/2020</a:t>
            </a:fld>
            <a:endParaRPr lang="en-US"/>
          </a:p>
        </p:txBody>
      </p:sp>
      <p:sp>
        <p:nvSpPr>
          <p:cNvPr id="6" name="Footer Placeholder 5"/>
          <p:cNvSpPr>
            <a:spLocks noGrp="1"/>
          </p:cNvSpPr>
          <p:nvPr>
            <p:ph type="ftr" sz="quarter" idx="11"/>
          </p:nvPr>
        </p:nvSpPr>
        <p:spPr/>
        <p:txBody>
          <a:bodyPr/>
          <a:lstStyle/>
          <a:p>
            <a:r>
              <a:rPr lang="en-US"/>
              <a:t>Fladung - Mileski 07/27/2020</a:t>
            </a:r>
          </a:p>
        </p:txBody>
      </p:sp>
      <p:sp>
        <p:nvSpPr>
          <p:cNvPr id="7" name="Slide Number Placeholder 6"/>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7377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07699A-EC39-431E-9D1A-F6CB9E82DA5B}" type="datetime1">
              <a:rPr lang="en-US" smtClean="0"/>
              <a:t>7/27/2020</a:t>
            </a:fld>
            <a:endParaRPr lang="en-US"/>
          </a:p>
        </p:txBody>
      </p:sp>
      <p:sp>
        <p:nvSpPr>
          <p:cNvPr id="8" name="Footer Placeholder 7"/>
          <p:cNvSpPr>
            <a:spLocks noGrp="1"/>
          </p:cNvSpPr>
          <p:nvPr>
            <p:ph type="ftr" sz="quarter" idx="11"/>
          </p:nvPr>
        </p:nvSpPr>
        <p:spPr/>
        <p:txBody>
          <a:bodyPr/>
          <a:lstStyle/>
          <a:p>
            <a:r>
              <a:rPr lang="en-US"/>
              <a:t>Fladung - Mileski 07/27/2020</a:t>
            </a:r>
          </a:p>
        </p:txBody>
      </p:sp>
      <p:sp>
        <p:nvSpPr>
          <p:cNvPr id="9" name="Slide Number Placeholder 8"/>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97863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84FD9A-D8BE-4A86-B527-E53527659ECC}" type="datetime1">
              <a:rPr lang="en-US" smtClean="0"/>
              <a:t>7/27/2020</a:t>
            </a:fld>
            <a:endParaRPr lang="en-US"/>
          </a:p>
        </p:txBody>
      </p:sp>
      <p:sp>
        <p:nvSpPr>
          <p:cNvPr id="4" name="Footer Placeholder 3"/>
          <p:cNvSpPr>
            <a:spLocks noGrp="1"/>
          </p:cNvSpPr>
          <p:nvPr>
            <p:ph type="ftr" sz="quarter" idx="11"/>
          </p:nvPr>
        </p:nvSpPr>
        <p:spPr/>
        <p:txBody>
          <a:bodyPr/>
          <a:lstStyle/>
          <a:p>
            <a:r>
              <a:rPr lang="en-US"/>
              <a:t>Fladung - Mileski 07/27/2020</a:t>
            </a:r>
          </a:p>
        </p:txBody>
      </p:sp>
      <p:sp>
        <p:nvSpPr>
          <p:cNvPr id="5" name="Slide Number Placeholder 4"/>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364340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273DD-03CE-434A-A9BA-D85EE96B372A}" type="datetime1">
              <a:rPr lang="en-US" smtClean="0"/>
              <a:t>7/27/2020</a:t>
            </a:fld>
            <a:endParaRPr lang="en-US"/>
          </a:p>
        </p:txBody>
      </p:sp>
      <p:sp>
        <p:nvSpPr>
          <p:cNvPr id="3" name="Footer Placeholder 2"/>
          <p:cNvSpPr>
            <a:spLocks noGrp="1"/>
          </p:cNvSpPr>
          <p:nvPr>
            <p:ph type="ftr" sz="quarter" idx="11"/>
          </p:nvPr>
        </p:nvSpPr>
        <p:spPr/>
        <p:txBody>
          <a:bodyPr/>
          <a:lstStyle/>
          <a:p>
            <a:r>
              <a:rPr lang="en-US"/>
              <a:t>Fladung - Mileski 07/27/2020</a:t>
            </a:r>
          </a:p>
        </p:txBody>
      </p:sp>
      <p:sp>
        <p:nvSpPr>
          <p:cNvPr id="4" name="Slide Number Placeholder 3"/>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164979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DBDC23-20F8-4B22-A3C7-E41E39DD10CC}" type="datetime1">
              <a:rPr lang="en-US" smtClean="0"/>
              <a:t>7/27/2020</a:t>
            </a:fld>
            <a:endParaRPr lang="en-US"/>
          </a:p>
        </p:txBody>
      </p:sp>
      <p:sp>
        <p:nvSpPr>
          <p:cNvPr id="6" name="Footer Placeholder 5"/>
          <p:cNvSpPr>
            <a:spLocks noGrp="1"/>
          </p:cNvSpPr>
          <p:nvPr>
            <p:ph type="ftr" sz="quarter" idx="11"/>
          </p:nvPr>
        </p:nvSpPr>
        <p:spPr/>
        <p:txBody>
          <a:bodyPr/>
          <a:lstStyle/>
          <a:p>
            <a:r>
              <a:rPr lang="en-US"/>
              <a:t>Fladung - Mileski 07/27/2020</a:t>
            </a:r>
          </a:p>
        </p:txBody>
      </p:sp>
      <p:sp>
        <p:nvSpPr>
          <p:cNvPr id="7" name="Slide Number Placeholder 6"/>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370776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52D12-5F80-48C0-BA1B-4D1F040A15F6}" type="datetime1">
              <a:rPr lang="en-US" smtClean="0"/>
              <a:t>7/27/2020</a:t>
            </a:fld>
            <a:endParaRPr lang="en-US"/>
          </a:p>
        </p:txBody>
      </p:sp>
      <p:sp>
        <p:nvSpPr>
          <p:cNvPr id="6" name="Footer Placeholder 5"/>
          <p:cNvSpPr>
            <a:spLocks noGrp="1"/>
          </p:cNvSpPr>
          <p:nvPr>
            <p:ph type="ftr" sz="quarter" idx="11"/>
          </p:nvPr>
        </p:nvSpPr>
        <p:spPr/>
        <p:txBody>
          <a:bodyPr/>
          <a:lstStyle/>
          <a:p>
            <a:r>
              <a:rPr lang="en-US"/>
              <a:t>Fladung - Mileski 07/27/2020</a:t>
            </a:r>
          </a:p>
        </p:txBody>
      </p:sp>
      <p:sp>
        <p:nvSpPr>
          <p:cNvPr id="7" name="Slide Number Placeholder 6"/>
          <p:cNvSpPr>
            <a:spLocks noGrp="1"/>
          </p:cNvSpPr>
          <p:nvPr>
            <p:ph type="sldNum" sz="quarter" idx="12"/>
          </p:nvPr>
        </p:nvSpPr>
        <p:spPr/>
        <p:txBody>
          <a:bodyPr/>
          <a:lstStyle/>
          <a:p>
            <a:fld id="{0BC7DDF3-CB47-4C8D-AF30-00764D12CB77}" type="slidenum">
              <a:rPr lang="en-US" smtClean="0"/>
              <a:pPr/>
              <a:t>‹#›</a:t>
            </a:fld>
            <a:endParaRPr lang="en-US"/>
          </a:p>
        </p:txBody>
      </p:sp>
    </p:spTree>
    <p:extLst>
      <p:ext uri="{BB962C8B-B14F-4D97-AF65-F5344CB8AC3E}">
        <p14:creationId xmlns:p14="http://schemas.microsoft.com/office/powerpoint/2010/main" val="141544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6CDA8-0AE0-41F3-9F81-00AF2A159E66}" type="datetime1">
              <a:rPr lang="en-US" smtClean="0"/>
              <a:t>7/27/2020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Fladung - Mileski 07/27/2020</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7DDF3-CB47-4C8D-AF30-00764D12CB77}" type="slidenum">
              <a:rPr lang="en-US" smtClean="0"/>
              <a:pPr/>
              <a:t>‹#›</a:t>
            </a:fld>
            <a:endParaRPr lang="en-US"/>
          </a:p>
        </p:txBody>
      </p:sp>
    </p:spTree>
    <p:extLst>
      <p:ext uri="{BB962C8B-B14F-4D97-AF65-F5344CB8AC3E}">
        <p14:creationId xmlns:p14="http://schemas.microsoft.com/office/powerpoint/2010/main" val="357793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1"/>
            <a:ext cx="11506200" cy="4343399"/>
          </a:xfrm>
          <a:ln w="254000">
            <a:solidFill>
              <a:srgbClr val="7030A0"/>
            </a:solidFill>
            <a:miter lim="800000"/>
          </a:ln>
        </p:spPr>
        <p:txBody>
          <a:bodyPr>
            <a:noAutofit/>
          </a:bodyPr>
          <a:lstStyle/>
          <a:p>
            <a:r>
              <a:rPr lang="en-US" sz="9600" dirty="0">
                <a:latin typeface="Algerian" panose="04020705040A02060702" pitchFamily="82" charset="0"/>
              </a:rPr>
              <a:t>Building a Targeted Resume</a:t>
            </a:r>
          </a:p>
        </p:txBody>
      </p:sp>
      <p:sp>
        <p:nvSpPr>
          <p:cNvPr id="3" name="Subtitle 2"/>
          <p:cNvSpPr>
            <a:spLocks noGrp="1"/>
          </p:cNvSpPr>
          <p:nvPr>
            <p:ph type="subTitle" idx="1"/>
          </p:nvPr>
        </p:nvSpPr>
        <p:spPr>
          <a:xfrm>
            <a:off x="7848600" y="5257800"/>
            <a:ext cx="4038600" cy="1143000"/>
          </a:xfrm>
        </p:spPr>
        <p:txBody>
          <a:bodyPr>
            <a:normAutofit lnSpcReduction="10000"/>
          </a:bodyPr>
          <a:lstStyle/>
          <a:p>
            <a:pPr algn="r"/>
            <a:r>
              <a:rPr lang="en-US" dirty="0">
                <a:solidFill>
                  <a:schemeClr val="tx1"/>
                </a:solidFill>
              </a:rPr>
              <a:t>NCENG</a:t>
            </a:r>
          </a:p>
          <a:p>
            <a:pPr algn="r"/>
            <a:r>
              <a:rPr lang="en-US" dirty="0">
                <a:solidFill>
                  <a:schemeClr val="tx1"/>
                </a:solidFill>
              </a:rPr>
              <a:t>July 27, 2020</a:t>
            </a:r>
          </a:p>
        </p:txBody>
      </p:sp>
    </p:spTree>
    <p:extLst>
      <p:ext uri="{BB962C8B-B14F-4D97-AF65-F5344CB8AC3E}">
        <p14:creationId xmlns:p14="http://schemas.microsoft.com/office/powerpoint/2010/main" val="38626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Professional Experience</a:t>
            </a:r>
          </a:p>
        </p:txBody>
      </p:sp>
      <p:sp>
        <p:nvSpPr>
          <p:cNvPr id="3" name="Content Placeholder 2"/>
          <p:cNvSpPr>
            <a:spLocks noGrp="1"/>
          </p:cNvSpPr>
          <p:nvPr>
            <p:ph idx="1"/>
          </p:nvPr>
        </p:nvSpPr>
        <p:spPr/>
        <p:txBody>
          <a:bodyPr>
            <a:normAutofit fontScale="85000" lnSpcReduction="10000"/>
          </a:bodyPr>
          <a:lstStyle/>
          <a:p>
            <a:pPr marL="171450" indent="0" algn="ctr">
              <a:spcAft>
                <a:spcPts val="1200"/>
              </a:spcAft>
              <a:buNone/>
            </a:pPr>
            <a:r>
              <a:rPr lang="en-US" b="1" dirty="0"/>
              <a:t>Support your case </a:t>
            </a:r>
            <a:r>
              <a:rPr lang="en-US" dirty="0"/>
              <a:t>- demonstrate your strengths/expertise</a:t>
            </a:r>
          </a:p>
          <a:p>
            <a:pPr marL="171450" indent="0" algn="ctr">
              <a:spcAft>
                <a:spcPts val="2200"/>
              </a:spcAft>
              <a:buNone/>
            </a:pPr>
            <a:r>
              <a:rPr lang="en-US" dirty="0"/>
              <a:t>Detail your last </a:t>
            </a:r>
            <a:r>
              <a:rPr lang="en-US" b="1" dirty="0"/>
              <a:t>10-15</a:t>
            </a:r>
            <a:r>
              <a:rPr lang="en-US" dirty="0"/>
              <a:t> years</a:t>
            </a:r>
          </a:p>
          <a:p>
            <a:pPr marL="628650" indent="-457200">
              <a:spcAft>
                <a:spcPts val="1800"/>
              </a:spcAft>
              <a:buSzPct val="125000"/>
            </a:pPr>
            <a:r>
              <a:rPr lang="en-US" dirty="0"/>
              <a:t>Company, Location, Dates (years only) of Employment</a:t>
            </a:r>
          </a:p>
          <a:p>
            <a:pPr marL="628650" indent="-457200">
              <a:spcAft>
                <a:spcPts val="1800"/>
              </a:spcAft>
              <a:buSzPct val="125000"/>
            </a:pPr>
            <a:r>
              <a:rPr lang="en-US" dirty="0"/>
              <a:t>Company Description (optional-keep short!)</a:t>
            </a:r>
          </a:p>
          <a:p>
            <a:pPr marL="628650" indent="-457200">
              <a:spcAft>
                <a:spcPts val="1800"/>
              </a:spcAft>
              <a:buSzPct val="125000"/>
            </a:pPr>
            <a:r>
              <a:rPr lang="en-US" dirty="0"/>
              <a:t>Job Title – Can be Generic</a:t>
            </a:r>
          </a:p>
          <a:p>
            <a:pPr marL="628650" indent="-457200">
              <a:spcAft>
                <a:spcPts val="1800"/>
              </a:spcAft>
              <a:buSzPct val="125000"/>
            </a:pPr>
            <a:r>
              <a:rPr lang="en-US" b="1" dirty="0"/>
              <a:t>Thumbnail Job Description</a:t>
            </a:r>
          </a:p>
          <a:p>
            <a:pPr marL="628650" indent="-457200">
              <a:spcAft>
                <a:spcPts val="1800"/>
              </a:spcAft>
              <a:buSzPct val="125000"/>
            </a:pPr>
            <a:r>
              <a:rPr lang="en-US" b="1" dirty="0"/>
              <a:t>Accomplishments and Contributions (Bullet Points)</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926499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Job Description</a:t>
            </a:r>
          </a:p>
        </p:txBody>
      </p:sp>
      <p:sp>
        <p:nvSpPr>
          <p:cNvPr id="3" name="Content Placeholder 2"/>
          <p:cNvSpPr>
            <a:spLocks noGrp="1"/>
          </p:cNvSpPr>
          <p:nvPr>
            <p:ph idx="1"/>
          </p:nvPr>
        </p:nvSpPr>
        <p:spPr>
          <a:xfrm>
            <a:off x="609600" y="1417638"/>
            <a:ext cx="10972800" cy="4708526"/>
          </a:xfrm>
        </p:spPr>
        <p:txBody>
          <a:bodyPr>
            <a:normAutofit/>
          </a:bodyPr>
          <a:lstStyle/>
          <a:p>
            <a:pPr>
              <a:spcAft>
                <a:spcPts val="1800"/>
              </a:spcAft>
              <a:buSzPct val="125000"/>
            </a:pPr>
            <a:r>
              <a:rPr lang="en-US" sz="2800" dirty="0"/>
              <a:t>Defines your title/role (Brief job description)</a:t>
            </a:r>
          </a:p>
          <a:p>
            <a:pPr>
              <a:spcAft>
                <a:spcPts val="1800"/>
              </a:spcAft>
              <a:buSzPct val="125000"/>
            </a:pPr>
            <a:r>
              <a:rPr lang="en-US" sz="2800" dirty="0"/>
              <a:t>Begins with an action verb (No Subject) – Past tense unless still employed</a:t>
            </a:r>
          </a:p>
          <a:p>
            <a:pPr>
              <a:spcAft>
                <a:spcPts val="1800"/>
              </a:spcAft>
              <a:buSzPct val="125000"/>
            </a:pPr>
            <a:r>
              <a:rPr lang="en-US" sz="2800" dirty="0"/>
              <a:t>No adjectives or adverbs</a:t>
            </a:r>
          </a:p>
          <a:p>
            <a:pPr>
              <a:spcAft>
                <a:spcPts val="1800"/>
              </a:spcAft>
              <a:buSzPct val="125000"/>
            </a:pPr>
            <a:r>
              <a:rPr lang="en-US" sz="2800" dirty="0"/>
              <a:t>Includes job dimensions, range, staff size, budget and reporting relationship, if relevant</a:t>
            </a:r>
          </a:p>
          <a:p>
            <a:pPr>
              <a:spcAft>
                <a:spcPts val="1800"/>
              </a:spcAft>
              <a:buSzPct val="125000"/>
            </a:pPr>
            <a:r>
              <a:rPr lang="en-US" sz="2800" dirty="0"/>
              <a:t>2-4 sentences</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2185160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r>
              <a:rPr lang="en-US" b="1" dirty="0"/>
              <a:t>Job Description</a:t>
            </a:r>
          </a:p>
        </p:txBody>
      </p:sp>
      <p:sp>
        <p:nvSpPr>
          <p:cNvPr id="3" name="Content Placeholder 2"/>
          <p:cNvSpPr>
            <a:spLocks noGrp="1"/>
          </p:cNvSpPr>
          <p:nvPr>
            <p:ph idx="1"/>
          </p:nvPr>
        </p:nvSpPr>
        <p:spPr>
          <a:xfrm>
            <a:off x="609600" y="1219201"/>
            <a:ext cx="10972800" cy="5137150"/>
          </a:xfrm>
        </p:spPr>
        <p:txBody>
          <a:bodyPr>
            <a:normAutofit lnSpcReduction="10000"/>
          </a:bodyPr>
          <a:lstStyle/>
          <a:p>
            <a:pPr marL="0" indent="0" algn="ctr">
              <a:lnSpc>
                <a:spcPct val="90000"/>
              </a:lnSpc>
              <a:buNone/>
            </a:pPr>
            <a:endParaRPr lang="en-US" sz="1400" dirty="0">
              <a:cs typeface="Times New Roman" pitchFamily="18" charset="0"/>
            </a:endParaRPr>
          </a:p>
          <a:p>
            <a:pPr marL="0" indent="0">
              <a:lnSpc>
                <a:spcPct val="90000"/>
              </a:lnSpc>
              <a:buNone/>
            </a:pPr>
            <a:r>
              <a:rPr lang="en-US" sz="2400" b="1" dirty="0">
                <a:cs typeface="Times New Roman" pitchFamily="18" charset="0"/>
              </a:rPr>
              <a:t>COMPANY NAME</a:t>
            </a:r>
            <a:r>
              <a:rPr lang="en-US" sz="2400" dirty="0">
                <a:cs typeface="Times New Roman" pitchFamily="18" charset="0"/>
              </a:rPr>
              <a:t>, Any Town, Anywhere                                                  </a:t>
            </a:r>
            <a:r>
              <a:rPr lang="en-US" sz="2400" b="1" dirty="0">
                <a:cs typeface="Times New Roman" pitchFamily="18" charset="0"/>
              </a:rPr>
              <a:t>year – year</a:t>
            </a:r>
          </a:p>
          <a:p>
            <a:pPr marL="0" indent="0">
              <a:lnSpc>
                <a:spcPct val="90000"/>
              </a:lnSpc>
              <a:buNone/>
            </a:pPr>
            <a:r>
              <a:rPr lang="en-US" sz="2400" b="1" dirty="0">
                <a:cs typeface="Times New Roman" pitchFamily="18" charset="0"/>
              </a:rPr>
              <a:t>Plant Manager  </a:t>
            </a:r>
          </a:p>
          <a:p>
            <a:pPr marL="0" indent="0">
              <a:lnSpc>
                <a:spcPct val="90000"/>
              </a:lnSpc>
              <a:buNone/>
            </a:pPr>
            <a:r>
              <a:rPr lang="en-US" sz="2400" b="1" dirty="0">
                <a:cs typeface="Times New Roman" pitchFamily="18" charset="0"/>
              </a:rPr>
              <a:t> </a:t>
            </a:r>
            <a:r>
              <a:rPr lang="en-US" sz="2400" dirty="0"/>
              <a:t>Directed plant operations.  Managed safety, volume, cost, quality and maintenance in 24/7 manufacturing environment.  Directed 165 employees within operating budget of $10M.</a:t>
            </a:r>
          </a:p>
          <a:p>
            <a:pPr marL="0" indent="0" algn="just">
              <a:lnSpc>
                <a:spcPct val="90000"/>
              </a:lnSpc>
              <a:spcAft>
                <a:spcPct val="0"/>
              </a:spcAft>
              <a:buNone/>
            </a:pPr>
            <a:endParaRPr lang="en-US" sz="2400" b="1" dirty="0">
              <a:cs typeface="Times New Roman" pitchFamily="18" charset="0"/>
            </a:endParaRPr>
          </a:p>
          <a:p>
            <a:pPr marL="0" indent="0" algn="just">
              <a:lnSpc>
                <a:spcPct val="90000"/>
              </a:lnSpc>
              <a:spcAft>
                <a:spcPct val="0"/>
              </a:spcAft>
              <a:buNone/>
            </a:pPr>
            <a:r>
              <a:rPr lang="en-US" sz="2400" b="1" dirty="0">
                <a:cs typeface="Times New Roman" pitchFamily="18" charset="0"/>
              </a:rPr>
              <a:t>Operations Manager</a:t>
            </a:r>
            <a:r>
              <a:rPr lang="en-US" sz="2400" dirty="0">
                <a:cs typeface="Times New Roman" pitchFamily="18" charset="0"/>
              </a:rPr>
              <a:t>			</a:t>
            </a:r>
          </a:p>
          <a:p>
            <a:pPr marL="0" indent="0" algn="just">
              <a:spcAft>
                <a:spcPct val="80000"/>
              </a:spcAft>
              <a:buNone/>
            </a:pPr>
            <a:r>
              <a:rPr lang="en-US" sz="2400" dirty="0">
                <a:cs typeface="Times New Roman" pitchFamily="18" charset="0"/>
              </a:rPr>
              <a:t>Managed daily operations of 100,000 square foot warehouse. Directed inventory control, vendor negotiations and physical distribution. Managed 2 supervisors and 25 associates.  </a:t>
            </a:r>
          </a:p>
          <a:p>
            <a:pPr marL="0" indent="0" algn="just">
              <a:lnSpc>
                <a:spcPct val="90000"/>
              </a:lnSpc>
              <a:spcAft>
                <a:spcPct val="0"/>
              </a:spcAft>
              <a:buNone/>
            </a:pPr>
            <a:r>
              <a:rPr lang="en-US" sz="2400" b="1" dirty="0">
                <a:cs typeface="Times New Roman" pitchFamily="18" charset="0"/>
              </a:rPr>
              <a:t>Administrative Assistant  </a:t>
            </a:r>
            <a:r>
              <a:rPr lang="en-US" sz="2400" dirty="0"/>
              <a:t>Supported Vice President of Finance and 6 other managers in  department administration focusing on confidentiality and accuracy.</a:t>
            </a:r>
            <a:endParaRPr lang="en-US" sz="2400" dirty="0">
              <a:cs typeface="Times New Roman" pitchFamily="18" charset="0"/>
            </a:endParaRP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3011111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Accomplishments</a:t>
            </a:r>
          </a:p>
        </p:txBody>
      </p:sp>
      <p:sp>
        <p:nvSpPr>
          <p:cNvPr id="3" name="Content Placeholder 2"/>
          <p:cNvSpPr>
            <a:spLocks noGrp="1"/>
          </p:cNvSpPr>
          <p:nvPr>
            <p:ph idx="1"/>
          </p:nvPr>
        </p:nvSpPr>
        <p:spPr/>
        <p:txBody>
          <a:bodyPr>
            <a:normAutofit/>
          </a:bodyPr>
          <a:lstStyle/>
          <a:p>
            <a:pPr>
              <a:spcAft>
                <a:spcPts val="1800"/>
              </a:spcAft>
              <a:buSzPct val="125000"/>
            </a:pPr>
            <a:r>
              <a:rPr lang="en-US" dirty="0"/>
              <a:t>Communicate your successes</a:t>
            </a:r>
          </a:p>
          <a:p>
            <a:pPr>
              <a:spcAft>
                <a:spcPts val="1800"/>
              </a:spcAft>
              <a:buSzPct val="125000"/>
            </a:pPr>
            <a:r>
              <a:rPr lang="en-US" dirty="0"/>
              <a:t>Appear in bullet form for readability</a:t>
            </a:r>
          </a:p>
          <a:p>
            <a:pPr>
              <a:spcAft>
                <a:spcPts val="1800"/>
              </a:spcAft>
              <a:buSzPct val="125000"/>
            </a:pPr>
            <a:r>
              <a:rPr lang="en-US" dirty="0"/>
              <a:t>Expressed with action verbs and measurable results - Quantify</a:t>
            </a:r>
          </a:p>
          <a:p>
            <a:pPr>
              <a:spcAft>
                <a:spcPts val="1800"/>
              </a:spcAft>
              <a:buSzPct val="125000"/>
            </a:pPr>
            <a:r>
              <a:rPr lang="en-US" dirty="0"/>
              <a:t>No adverbs or adjectives if possible</a:t>
            </a:r>
          </a:p>
          <a:p>
            <a:pPr>
              <a:spcAft>
                <a:spcPct val="30000"/>
              </a:spcAft>
              <a:buSzPct val="125000"/>
            </a:pPr>
            <a:r>
              <a:rPr lang="en-US" dirty="0"/>
              <a:t>Presented as: </a:t>
            </a:r>
            <a:r>
              <a:rPr lang="en-US" b="1" dirty="0"/>
              <a:t>Result, Action, Challenge (Often Optional)</a:t>
            </a:r>
          </a:p>
          <a:p>
            <a:endParaRPr lang="en-US" dirty="0"/>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606888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Accomplishments</a:t>
            </a:r>
          </a:p>
        </p:txBody>
      </p:sp>
      <p:sp>
        <p:nvSpPr>
          <p:cNvPr id="3" name="Content Placeholder 2"/>
          <p:cNvSpPr>
            <a:spLocks noGrp="1"/>
          </p:cNvSpPr>
          <p:nvPr>
            <p:ph idx="1"/>
          </p:nvPr>
        </p:nvSpPr>
        <p:spPr>
          <a:xfrm>
            <a:off x="609600" y="1219200"/>
            <a:ext cx="10972800" cy="5137151"/>
          </a:xfrm>
        </p:spPr>
        <p:txBody>
          <a:bodyPr>
            <a:noAutofit/>
          </a:bodyPr>
          <a:lstStyle/>
          <a:p>
            <a:pPr marL="0" indent="0">
              <a:spcAft>
                <a:spcPct val="100000"/>
              </a:spcAft>
              <a:buNone/>
            </a:pPr>
            <a:r>
              <a:rPr lang="en-US" sz="2400" b="1" dirty="0"/>
              <a:t>Did you:</a:t>
            </a:r>
          </a:p>
          <a:p>
            <a:pPr>
              <a:spcAft>
                <a:spcPts val="600"/>
              </a:spcAft>
              <a:buSzPct val="130000"/>
            </a:pPr>
            <a:r>
              <a:rPr lang="en-US" sz="2400" dirty="0"/>
              <a:t>Reduce costs, increase revenues/profits? Impact bottom-line? (How?)</a:t>
            </a:r>
          </a:p>
          <a:p>
            <a:pPr>
              <a:spcAft>
                <a:spcPts val="600"/>
              </a:spcAft>
              <a:buSzPct val="130000"/>
            </a:pPr>
            <a:r>
              <a:rPr lang="en-US" sz="2400" dirty="0"/>
              <a:t>Meet/exceed company objectives? (In what way?)</a:t>
            </a:r>
          </a:p>
          <a:p>
            <a:pPr>
              <a:spcAft>
                <a:spcPts val="600"/>
              </a:spcAft>
              <a:buSzPct val="130000"/>
            </a:pPr>
            <a:r>
              <a:rPr lang="en-US" sz="2400" dirty="0"/>
              <a:t>Identify, create or implement a new procedure or system? (Results?) </a:t>
            </a:r>
          </a:p>
          <a:p>
            <a:pPr>
              <a:spcAft>
                <a:spcPts val="600"/>
              </a:spcAft>
              <a:buSzPct val="130000"/>
            </a:pPr>
            <a:r>
              <a:rPr lang="en-US" sz="2400" dirty="0"/>
              <a:t>Identify or solve a major problem for your department or division? (Results?)</a:t>
            </a:r>
          </a:p>
          <a:p>
            <a:pPr>
              <a:spcAft>
                <a:spcPts val="600"/>
              </a:spcAft>
              <a:buSzPct val="130000"/>
            </a:pPr>
            <a:r>
              <a:rPr lang="en-US" sz="2400" dirty="0"/>
              <a:t>Develop or do something for the first time at your company? (Results?)</a:t>
            </a:r>
          </a:p>
          <a:p>
            <a:pPr>
              <a:spcAft>
                <a:spcPts val="600"/>
              </a:spcAft>
              <a:buSzPct val="130000"/>
            </a:pPr>
            <a:r>
              <a:rPr lang="en-US" sz="2400" dirty="0"/>
              <a:t>Improve employee performance or productivity? (How?)</a:t>
            </a:r>
          </a:p>
          <a:p>
            <a:pPr>
              <a:spcAft>
                <a:spcPts val="600"/>
              </a:spcAft>
              <a:buSzPct val="130000"/>
            </a:pPr>
            <a:r>
              <a:rPr lang="en-US" sz="2400" dirty="0"/>
              <a:t>Receive any special recognition or awards? (Why?)</a:t>
            </a:r>
          </a:p>
          <a:p>
            <a:pPr marL="0" indent="0">
              <a:spcAft>
                <a:spcPct val="100000"/>
              </a:spcAft>
              <a:buSzPct val="130000"/>
              <a:buNone/>
            </a:pPr>
            <a:r>
              <a:rPr lang="en-US" sz="2400" b="1" dirty="0"/>
              <a:t>SOURCES: </a:t>
            </a:r>
            <a:r>
              <a:rPr lang="en-US" sz="2400" dirty="0"/>
              <a:t>Past Appraisals, Calendars, Project Plans, Brainstorm with Past Co-Workers</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127360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1968500" y="207071"/>
            <a:ext cx="8699500" cy="962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4400" b="1" dirty="0"/>
              <a:t>Accomplishments</a:t>
            </a:r>
          </a:p>
        </p:txBody>
      </p:sp>
      <p:sp>
        <p:nvSpPr>
          <p:cNvPr id="22532" name="Text Box 10"/>
          <p:cNvSpPr txBox="1">
            <a:spLocks noChangeArrowheads="1"/>
          </p:cNvSpPr>
          <p:nvPr/>
        </p:nvSpPr>
        <p:spPr bwMode="auto">
          <a:xfrm>
            <a:off x="2570163" y="1455739"/>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C8504F"/>
                </a:solidFill>
                <a:latin typeface="Verdana" pitchFamily="34" charset="0"/>
                <a:ea typeface="ＭＳ Ｐゴシック" pitchFamily="34" charset="-128"/>
              </a:defRPr>
            </a:lvl1pPr>
            <a:lvl2pPr marL="742950" indent="-285750" eaLnBrk="0" hangingPunct="0">
              <a:defRPr sz="2000" b="1">
                <a:solidFill>
                  <a:srgbClr val="C8504F"/>
                </a:solidFill>
                <a:latin typeface="Verdana" pitchFamily="34" charset="0"/>
                <a:ea typeface="ＭＳ Ｐゴシック" pitchFamily="34" charset="-128"/>
              </a:defRPr>
            </a:lvl2pPr>
            <a:lvl3pPr marL="1143000" indent="-228600" eaLnBrk="0" hangingPunct="0">
              <a:defRPr sz="2000" b="1">
                <a:solidFill>
                  <a:srgbClr val="C8504F"/>
                </a:solidFill>
                <a:latin typeface="Verdana" pitchFamily="34" charset="0"/>
                <a:ea typeface="ＭＳ Ｐゴシック" pitchFamily="34" charset="-128"/>
              </a:defRPr>
            </a:lvl3pPr>
            <a:lvl4pPr marL="1600200" indent="-228600" eaLnBrk="0" hangingPunct="0">
              <a:defRPr sz="2000" b="1">
                <a:solidFill>
                  <a:srgbClr val="C8504F"/>
                </a:solidFill>
                <a:latin typeface="Verdana" pitchFamily="34" charset="0"/>
                <a:ea typeface="ＭＳ Ｐゴシック" pitchFamily="34" charset="-128"/>
              </a:defRPr>
            </a:lvl4pPr>
            <a:lvl5pPr marL="2057400" indent="-228600" eaLnBrk="0" hangingPunct="0">
              <a:defRPr sz="2000" b="1">
                <a:solidFill>
                  <a:srgbClr val="C8504F"/>
                </a:solidFill>
                <a:latin typeface="Verdana" pitchFamily="34" charset="0"/>
                <a:ea typeface="ＭＳ Ｐゴシック" pitchFamily="34" charset="-128"/>
              </a:defRPr>
            </a:lvl5pPr>
            <a:lvl6pPr marL="25146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6pPr>
            <a:lvl7pPr marL="29718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7pPr>
            <a:lvl8pPr marL="34290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8pPr>
            <a:lvl9pPr marL="38862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9pPr>
          </a:lstStyle>
          <a:p>
            <a:pPr eaLnBrk="1" hangingPunct="1"/>
            <a:endParaRPr lang="en-US"/>
          </a:p>
        </p:txBody>
      </p:sp>
      <p:sp>
        <p:nvSpPr>
          <p:cNvPr id="22533" name="Text Box 11"/>
          <p:cNvSpPr txBox="1">
            <a:spLocks noChangeArrowheads="1"/>
          </p:cNvSpPr>
          <p:nvPr/>
        </p:nvSpPr>
        <p:spPr bwMode="auto">
          <a:xfrm>
            <a:off x="2740025" y="1444626"/>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C8504F"/>
                </a:solidFill>
                <a:latin typeface="Verdana" pitchFamily="34" charset="0"/>
                <a:ea typeface="ＭＳ Ｐゴシック" pitchFamily="34" charset="-128"/>
              </a:defRPr>
            </a:lvl1pPr>
            <a:lvl2pPr marL="742950" indent="-285750" eaLnBrk="0" hangingPunct="0">
              <a:defRPr sz="2000" b="1">
                <a:solidFill>
                  <a:srgbClr val="C8504F"/>
                </a:solidFill>
                <a:latin typeface="Verdana" pitchFamily="34" charset="0"/>
                <a:ea typeface="ＭＳ Ｐゴシック" pitchFamily="34" charset="-128"/>
              </a:defRPr>
            </a:lvl2pPr>
            <a:lvl3pPr marL="1143000" indent="-228600" eaLnBrk="0" hangingPunct="0">
              <a:defRPr sz="2000" b="1">
                <a:solidFill>
                  <a:srgbClr val="C8504F"/>
                </a:solidFill>
                <a:latin typeface="Verdana" pitchFamily="34" charset="0"/>
                <a:ea typeface="ＭＳ Ｐゴシック" pitchFamily="34" charset="-128"/>
              </a:defRPr>
            </a:lvl3pPr>
            <a:lvl4pPr marL="1600200" indent="-228600" eaLnBrk="0" hangingPunct="0">
              <a:defRPr sz="2000" b="1">
                <a:solidFill>
                  <a:srgbClr val="C8504F"/>
                </a:solidFill>
                <a:latin typeface="Verdana" pitchFamily="34" charset="0"/>
                <a:ea typeface="ＭＳ Ｐゴシック" pitchFamily="34" charset="-128"/>
              </a:defRPr>
            </a:lvl4pPr>
            <a:lvl5pPr marL="2057400" indent="-228600" eaLnBrk="0" hangingPunct="0">
              <a:defRPr sz="2000" b="1">
                <a:solidFill>
                  <a:srgbClr val="C8504F"/>
                </a:solidFill>
                <a:latin typeface="Verdana" pitchFamily="34" charset="0"/>
                <a:ea typeface="ＭＳ Ｐゴシック" pitchFamily="34" charset="-128"/>
              </a:defRPr>
            </a:lvl5pPr>
            <a:lvl6pPr marL="25146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6pPr>
            <a:lvl7pPr marL="29718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7pPr>
            <a:lvl8pPr marL="34290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8pPr>
            <a:lvl9pPr marL="38862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9pPr>
          </a:lstStyle>
          <a:p>
            <a:pPr eaLnBrk="1" hangingPunct="1"/>
            <a:endParaRPr lang="en-US"/>
          </a:p>
        </p:txBody>
      </p:sp>
      <p:sp>
        <p:nvSpPr>
          <p:cNvPr id="334862" name="Text Box 14"/>
          <p:cNvSpPr txBox="1">
            <a:spLocks noChangeArrowheads="1"/>
          </p:cNvSpPr>
          <p:nvPr/>
        </p:nvSpPr>
        <p:spPr bwMode="auto">
          <a:xfrm>
            <a:off x="381000" y="1169988"/>
            <a:ext cx="115824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b="1">
                <a:solidFill>
                  <a:srgbClr val="C8504F"/>
                </a:solidFill>
                <a:latin typeface="Verdana" pitchFamily="34" charset="0"/>
                <a:ea typeface="ＭＳ Ｐゴシック" pitchFamily="34" charset="-128"/>
              </a:defRPr>
            </a:lvl1pPr>
            <a:lvl2pPr marL="115888" indent="1588" eaLnBrk="0" hangingPunct="0">
              <a:defRPr sz="2000" b="1">
                <a:solidFill>
                  <a:srgbClr val="C8504F"/>
                </a:solidFill>
                <a:latin typeface="Verdana" pitchFamily="34" charset="0"/>
                <a:ea typeface="ＭＳ Ｐゴシック" pitchFamily="34" charset="-128"/>
              </a:defRPr>
            </a:lvl2pPr>
            <a:lvl3pPr marL="1143000" indent="-228600" eaLnBrk="0" hangingPunct="0">
              <a:defRPr sz="2000" b="1">
                <a:solidFill>
                  <a:srgbClr val="C8504F"/>
                </a:solidFill>
                <a:latin typeface="Verdana" pitchFamily="34" charset="0"/>
                <a:ea typeface="ＭＳ Ｐゴシック" pitchFamily="34" charset="-128"/>
              </a:defRPr>
            </a:lvl3pPr>
            <a:lvl4pPr marL="1600200" indent="-228600" eaLnBrk="0" hangingPunct="0">
              <a:defRPr sz="2000" b="1">
                <a:solidFill>
                  <a:srgbClr val="C8504F"/>
                </a:solidFill>
                <a:latin typeface="Verdana" pitchFamily="34" charset="0"/>
                <a:ea typeface="ＭＳ Ｐゴシック" pitchFamily="34" charset="-128"/>
              </a:defRPr>
            </a:lvl4pPr>
            <a:lvl5pPr marL="2057400" indent="-228600" eaLnBrk="0" hangingPunct="0">
              <a:defRPr sz="2000" b="1">
                <a:solidFill>
                  <a:srgbClr val="C8504F"/>
                </a:solidFill>
                <a:latin typeface="Verdana" pitchFamily="34" charset="0"/>
                <a:ea typeface="ＭＳ Ｐゴシック" pitchFamily="34" charset="-128"/>
              </a:defRPr>
            </a:lvl5pPr>
            <a:lvl6pPr marL="25146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6pPr>
            <a:lvl7pPr marL="29718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7pPr>
            <a:lvl8pPr marL="34290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8pPr>
            <a:lvl9pPr marL="3886200" indent="-228600" eaLnBrk="0" fontAlgn="base" hangingPunct="0">
              <a:spcBef>
                <a:spcPct val="0"/>
              </a:spcBef>
              <a:spcAft>
                <a:spcPct val="0"/>
              </a:spcAft>
              <a:defRPr sz="2000" b="1">
                <a:solidFill>
                  <a:srgbClr val="C8504F"/>
                </a:solidFill>
                <a:latin typeface="Verdana" pitchFamily="34" charset="0"/>
                <a:ea typeface="ＭＳ Ｐゴシック" pitchFamily="34" charset="-128"/>
              </a:defRPr>
            </a:lvl9pPr>
          </a:lstStyle>
          <a:p>
            <a:pPr lvl="1" indent="0" eaLnBrk="1" hangingPunct="1">
              <a:buClr>
                <a:srgbClr val="9F3332"/>
              </a:buClr>
              <a:buSzPct val="100000"/>
            </a:pPr>
            <a:endParaRPr lang="en-US" sz="2400" dirty="0">
              <a:solidFill>
                <a:schemeClr val="tx1"/>
              </a:solidFill>
              <a:latin typeface="Calibri" pitchFamily="34" charset="0"/>
              <a:cs typeface="Calibri" pitchFamily="34" charset="0"/>
            </a:endParaRPr>
          </a:p>
          <a:p>
            <a:pPr lvl="1" indent="0" eaLnBrk="1" hangingPunct="1">
              <a:buClr>
                <a:srgbClr val="9F3332"/>
              </a:buClr>
              <a:buSzPct val="100000"/>
            </a:pPr>
            <a:r>
              <a:rPr lang="en-US" sz="2800" b="0" dirty="0">
                <a:solidFill>
                  <a:schemeClr val="tx1"/>
                </a:solidFill>
                <a:latin typeface="Calibri" pitchFamily="34" charset="0"/>
                <a:cs typeface="Calibri" pitchFamily="34" charset="0"/>
              </a:rPr>
              <a:t>Good		   Conducted many training programs in several states which</a:t>
            </a:r>
          </a:p>
          <a:p>
            <a:pPr lvl="1" indent="0" eaLnBrk="1" hangingPunct="1">
              <a:buClr>
                <a:srgbClr val="9F3332"/>
              </a:buClr>
              <a:buSzPct val="100000"/>
            </a:pPr>
            <a:r>
              <a:rPr lang="en-US" sz="2800" b="0" dirty="0">
                <a:solidFill>
                  <a:schemeClr val="tx1"/>
                </a:solidFill>
                <a:latin typeface="Calibri" pitchFamily="34" charset="0"/>
                <a:cs typeface="Calibri" pitchFamily="34" charset="0"/>
              </a:rPr>
              <a:t>                        reduced problems.</a:t>
            </a:r>
          </a:p>
          <a:p>
            <a:pPr lvl="1" indent="0" eaLnBrk="1" hangingPunct="1">
              <a:buClr>
                <a:srgbClr val="9F3332"/>
              </a:buClr>
              <a:buSzPct val="100000"/>
            </a:pPr>
            <a:endParaRPr lang="en-US" sz="2800" b="0" dirty="0">
              <a:solidFill>
                <a:schemeClr val="tx1"/>
              </a:solidFill>
              <a:latin typeface="Calibri" pitchFamily="34" charset="0"/>
              <a:cs typeface="Calibri" pitchFamily="34" charset="0"/>
            </a:endParaRPr>
          </a:p>
          <a:p>
            <a:pPr lvl="1" indent="0" eaLnBrk="1" hangingPunct="1">
              <a:buClr>
                <a:srgbClr val="9F3332"/>
              </a:buClr>
              <a:buSzPct val="100000"/>
            </a:pPr>
            <a:r>
              <a:rPr lang="en-US" sz="2800" b="0" dirty="0">
                <a:solidFill>
                  <a:schemeClr val="tx1"/>
                </a:solidFill>
                <a:latin typeface="Calibri" pitchFamily="34" charset="0"/>
                <a:cs typeface="Calibri" pitchFamily="34" charset="0"/>
              </a:rPr>
              <a:t>Better             Conducted more than 45 service technician training programs</a:t>
            </a:r>
          </a:p>
          <a:p>
            <a:pPr lvl="1" indent="0" eaLnBrk="1" hangingPunct="1">
              <a:buClr>
                <a:srgbClr val="9F3332"/>
              </a:buClr>
              <a:buSzPct val="100000"/>
            </a:pPr>
            <a:r>
              <a:rPr lang="en-US" sz="2800" b="0" dirty="0">
                <a:solidFill>
                  <a:schemeClr val="tx1"/>
                </a:solidFill>
                <a:latin typeface="Calibri" pitchFamily="34" charset="0"/>
                <a:cs typeface="Calibri" pitchFamily="34" charset="0"/>
              </a:rPr>
              <a:t>                        throughout an 8-state region reducing customer complaints by</a:t>
            </a:r>
          </a:p>
          <a:p>
            <a:pPr lvl="1" indent="0" eaLnBrk="1" hangingPunct="1">
              <a:buClr>
                <a:srgbClr val="9F3332"/>
              </a:buClr>
              <a:buSzPct val="100000"/>
            </a:pPr>
            <a:r>
              <a:rPr lang="en-US" sz="2800" b="0" dirty="0">
                <a:solidFill>
                  <a:schemeClr val="tx1"/>
                </a:solidFill>
                <a:latin typeface="Calibri" pitchFamily="34" charset="0"/>
                <a:cs typeface="Calibri" pitchFamily="34" charset="0"/>
              </a:rPr>
              <a:t>                        22% in a 6-month period.</a:t>
            </a:r>
          </a:p>
          <a:p>
            <a:pPr lvl="1" indent="0" eaLnBrk="1" hangingPunct="1">
              <a:buClr>
                <a:srgbClr val="9F3332"/>
              </a:buClr>
              <a:buSzPct val="100000"/>
            </a:pPr>
            <a:endParaRPr lang="en-US" sz="2800" b="0" dirty="0">
              <a:solidFill>
                <a:schemeClr val="tx1"/>
              </a:solidFill>
              <a:latin typeface="Calibri" pitchFamily="34" charset="0"/>
              <a:cs typeface="Calibri" pitchFamily="34" charset="0"/>
            </a:endParaRPr>
          </a:p>
          <a:p>
            <a:pPr lvl="1" indent="0" eaLnBrk="1" hangingPunct="1">
              <a:buClr>
                <a:srgbClr val="9F3332"/>
              </a:buClr>
              <a:buSzPct val="100000"/>
            </a:pPr>
            <a:r>
              <a:rPr lang="en-US" sz="2800" b="0" dirty="0">
                <a:solidFill>
                  <a:schemeClr val="tx1"/>
                </a:solidFill>
                <a:latin typeface="Calibri" pitchFamily="34" charset="0"/>
                <a:cs typeface="Calibri" pitchFamily="34" charset="0"/>
              </a:rPr>
              <a:t>Best	</a:t>
            </a:r>
            <a:r>
              <a:rPr lang="en-US" sz="2800" b="0" dirty="0"/>
              <a:t>	 </a:t>
            </a:r>
            <a:r>
              <a:rPr lang="en-US" sz="2800" b="0" dirty="0">
                <a:solidFill>
                  <a:schemeClr val="tx1"/>
                </a:solidFill>
                <a:latin typeface="Calibri" pitchFamily="34" charset="0"/>
                <a:cs typeface="Calibri" pitchFamily="34" charset="0"/>
              </a:rPr>
              <a:t>Reduced customer complaints 22% in 6 months by  conducting</a:t>
            </a:r>
          </a:p>
          <a:p>
            <a:pPr lvl="1" indent="0" eaLnBrk="1" hangingPunct="1">
              <a:buClr>
                <a:srgbClr val="9F3332"/>
              </a:buClr>
              <a:buSzPct val="100000"/>
            </a:pPr>
            <a:r>
              <a:rPr lang="en-US" sz="2800" b="0" dirty="0">
                <a:solidFill>
                  <a:schemeClr val="tx1"/>
                </a:solidFill>
                <a:latin typeface="Calibri" pitchFamily="34" charset="0"/>
                <a:cs typeface="Calibri" pitchFamily="34" charset="0"/>
              </a:rPr>
              <a:t>                      45 service technician training programs in 8 states.</a:t>
            </a:r>
          </a:p>
          <a:p>
            <a:pPr lvl="1" eaLnBrk="1" hangingPunct="1">
              <a:buClr>
                <a:srgbClr val="9F3332"/>
              </a:buClr>
              <a:buSzPct val="100000"/>
              <a:buFont typeface="Wingdings" pitchFamily="2" charset="2"/>
              <a:buNone/>
            </a:pPr>
            <a:endParaRPr lang="en-US" dirty="0"/>
          </a:p>
        </p:txBody>
      </p:sp>
      <p:sp>
        <p:nvSpPr>
          <p:cNvPr id="2" name="Footer Placeholder 1"/>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216310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4862">
                                            <p:txEl>
                                              <p:pRg st="1" end="1"/>
                                            </p:txEl>
                                          </p:spTgt>
                                        </p:tgtEl>
                                        <p:attrNameLst>
                                          <p:attrName>style.visibility</p:attrName>
                                        </p:attrNameLst>
                                      </p:cBhvr>
                                      <p:to>
                                        <p:strVal val="visible"/>
                                      </p:to>
                                    </p:set>
                                    <p:anim calcmode="lin" valueType="num">
                                      <p:cBhvr additive="base">
                                        <p:cTn id="7" dur="500" fill="hold"/>
                                        <p:tgtEl>
                                          <p:spTgt spid="33486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48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4862">
                                            <p:txEl>
                                              <p:pRg st="2" end="2"/>
                                            </p:txEl>
                                          </p:spTgt>
                                        </p:tgtEl>
                                        <p:attrNameLst>
                                          <p:attrName>style.visibility</p:attrName>
                                        </p:attrNameLst>
                                      </p:cBhvr>
                                      <p:to>
                                        <p:strVal val="visible"/>
                                      </p:to>
                                    </p:set>
                                    <p:anim calcmode="lin" valueType="num">
                                      <p:cBhvr additive="base">
                                        <p:cTn id="13" dur="500" fill="hold"/>
                                        <p:tgtEl>
                                          <p:spTgt spid="33486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4862">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34862">
                                            <p:txEl>
                                              <p:pRg st="4" end="4"/>
                                            </p:txEl>
                                          </p:spTgt>
                                        </p:tgtEl>
                                        <p:attrNameLst>
                                          <p:attrName>style.visibility</p:attrName>
                                        </p:attrNameLst>
                                      </p:cBhvr>
                                      <p:to>
                                        <p:strVal val="visible"/>
                                      </p:to>
                                    </p:set>
                                    <p:anim calcmode="lin" valueType="num">
                                      <p:cBhvr additive="base">
                                        <p:cTn id="17" dur="500" fill="hold"/>
                                        <p:tgtEl>
                                          <p:spTgt spid="33486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34862">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34862">
                                            <p:txEl>
                                              <p:pRg st="5" end="5"/>
                                            </p:txEl>
                                          </p:spTgt>
                                        </p:tgtEl>
                                        <p:attrNameLst>
                                          <p:attrName>style.visibility</p:attrName>
                                        </p:attrNameLst>
                                      </p:cBhvr>
                                      <p:to>
                                        <p:strVal val="visible"/>
                                      </p:to>
                                    </p:set>
                                    <p:anim calcmode="lin" valueType="num">
                                      <p:cBhvr additive="base">
                                        <p:cTn id="21" dur="500" fill="hold"/>
                                        <p:tgtEl>
                                          <p:spTgt spid="334862">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34862">
                                            <p:txEl>
                                              <p:pRg st="5" end="5"/>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34862">
                                            <p:txEl>
                                              <p:pRg st="6" end="6"/>
                                            </p:txEl>
                                          </p:spTgt>
                                        </p:tgtEl>
                                        <p:attrNameLst>
                                          <p:attrName>style.visibility</p:attrName>
                                        </p:attrNameLst>
                                      </p:cBhvr>
                                      <p:to>
                                        <p:strVal val="visible"/>
                                      </p:to>
                                    </p:set>
                                    <p:anim calcmode="lin" valueType="num">
                                      <p:cBhvr additive="base">
                                        <p:cTn id="25" dur="500" fill="hold"/>
                                        <p:tgtEl>
                                          <p:spTgt spid="33486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486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4862">
                                            <p:txEl>
                                              <p:pRg st="8" end="8"/>
                                            </p:txEl>
                                          </p:spTgt>
                                        </p:tgtEl>
                                        <p:attrNameLst>
                                          <p:attrName>style.visibility</p:attrName>
                                        </p:attrNameLst>
                                      </p:cBhvr>
                                      <p:to>
                                        <p:strVal val="visible"/>
                                      </p:to>
                                    </p:set>
                                    <p:anim calcmode="lin" valueType="num">
                                      <p:cBhvr additive="base">
                                        <p:cTn id="31" dur="500" fill="hold"/>
                                        <p:tgtEl>
                                          <p:spTgt spid="33486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486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4862">
                                            <p:txEl>
                                              <p:pRg st="9" end="9"/>
                                            </p:txEl>
                                          </p:spTgt>
                                        </p:tgtEl>
                                        <p:attrNameLst>
                                          <p:attrName>style.visibility</p:attrName>
                                        </p:attrNameLst>
                                      </p:cBhvr>
                                      <p:to>
                                        <p:strVal val="visible"/>
                                      </p:to>
                                    </p:set>
                                    <p:anim calcmode="lin" valueType="num">
                                      <p:cBhvr additive="base">
                                        <p:cTn id="37" dur="500" fill="hold"/>
                                        <p:tgtEl>
                                          <p:spTgt spid="334862">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4862">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6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3"/>
          </a:xfrm>
        </p:spPr>
        <p:txBody>
          <a:bodyPr>
            <a:noAutofit/>
          </a:bodyPr>
          <a:lstStyle/>
          <a:p>
            <a:r>
              <a:rPr lang="en-US" b="1" dirty="0"/>
              <a:t>Accomplishments</a:t>
            </a:r>
          </a:p>
        </p:txBody>
      </p:sp>
      <p:sp>
        <p:nvSpPr>
          <p:cNvPr id="3" name="Content Placeholder 2"/>
          <p:cNvSpPr>
            <a:spLocks noGrp="1"/>
          </p:cNvSpPr>
          <p:nvPr>
            <p:ph idx="1"/>
          </p:nvPr>
        </p:nvSpPr>
        <p:spPr>
          <a:xfrm>
            <a:off x="609600" y="1219201"/>
            <a:ext cx="10972800" cy="5257800"/>
          </a:xfrm>
        </p:spPr>
        <p:txBody>
          <a:bodyPr>
            <a:noAutofit/>
          </a:bodyPr>
          <a:lstStyle/>
          <a:p>
            <a:pPr lvl="0">
              <a:buSzPct val="125000"/>
            </a:pPr>
            <a:r>
              <a:rPr lang="en-US" sz="2800" dirty="0"/>
              <a:t>Reduced overall costs 25%, increased productivity 40% and reduced direct labor costs 15% by redesigning processes to accommodate additional volume of new product without increasing capital expenditures.</a:t>
            </a:r>
          </a:p>
          <a:p>
            <a:pPr lvl="0">
              <a:buSzPct val="125000"/>
            </a:pPr>
            <a:endParaRPr lang="en-US" sz="2800" dirty="0"/>
          </a:p>
          <a:p>
            <a:pPr lvl="0">
              <a:buSzPct val="125000"/>
            </a:pPr>
            <a:r>
              <a:rPr lang="en-US" sz="2800" dirty="0"/>
              <a:t>Improved employee engagement 15% by implementing new communication process which resulted in operating efficiency increase of 8% and volume capability increase of 17%.</a:t>
            </a:r>
          </a:p>
          <a:p>
            <a:pPr lvl="0">
              <a:buSzPct val="125000"/>
            </a:pPr>
            <a:endParaRPr lang="en-US" sz="2800" dirty="0"/>
          </a:p>
          <a:p>
            <a:pPr lvl="0">
              <a:buSzPct val="125000"/>
            </a:pPr>
            <a:r>
              <a:rPr lang="en-US" sz="2800" dirty="0"/>
              <a:t>Saved $400K annually by implementing new internal color mixing process. </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4289055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Education and Professional Development</a:t>
            </a:r>
          </a:p>
        </p:txBody>
      </p:sp>
      <p:sp>
        <p:nvSpPr>
          <p:cNvPr id="3" name="Content Placeholder 2"/>
          <p:cNvSpPr>
            <a:spLocks noGrp="1"/>
          </p:cNvSpPr>
          <p:nvPr>
            <p:ph idx="1"/>
          </p:nvPr>
        </p:nvSpPr>
        <p:spPr/>
        <p:txBody>
          <a:bodyPr>
            <a:normAutofit fontScale="92500" lnSpcReduction="20000"/>
          </a:bodyPr>
          <a:lstStyle/>
          <a:p>
            <a:pPr marL="0" indent="0" algn="ctr">
              <a:spcAft>
                <a:spcPts val="1200"/>
              </a:spcAft>
              <a:buNone/>
            </a:pPr>
            <a:r>
              <a:rPr lang="en-US" b="1" dirty="0">
                <a:cs typeface="Times New Roman" pitchFamily="18" charset="0"/>
              </a:rPr>
              <a:t>EDUCATION</a:t>
            </a:r>
            <a:endParaRPr lang="en-US" b="1" dirty="0">
              <a:latin typeface="Arial" charset="0"/>
              <a:cs typeface="Times New Roman" pitchFamily="18" charset="0"/>
            </a:endParaRPr>
          </a:p>
          <a:p>
            <a:pPr marL="0" indent="0" algn="ctr">
              <a:spcAft>
                <a:spcPts val="1200"/>
              </a:spcAft>
              <a:buNone/>
            </a:pPr>
            <a:r>
              <a:rPr lang="en-US" sz="3100" b="1" dirty="0">
                <a:cs typeface="Times New Roman" pitchFamily="18" charset="0"/>
              </a:rPr>
              <a:t>MBA</a:t>
            </a:r>
            <a:r>
              <a:rPr lang="en-US" sz="3100" dirty="0">
                <a:cs typeface="Times New Roman" pitchFamily="18" charset="0"/>
              </a:rPr>
              <a:t>, Finance, Any University, Any Town, Anywhere</a:t>
            </a:r>
          </a:p>
          <a:p>
            <a:pPr marL="0" indent="0" algn="ctr">
              <a:lnSpc>
                <a:spcPct val="90000"/>
              </a:lnSpc>
              <a:buNone/>
            </a:pPr>
            <a:r>
              <a:rPr lang="en-US" sz="3100" b="1" dirty="0">
                <a:cs typeface="Times New Roman" pitchFamily="18" charset="0"/>
              </a:rPr>
              <a:t>BS</a:t>
            </a:r>
            <a:r>
              <a:rPr lang="en-US" sz="3100" dirty="0">
                <a:cs typeface="Times New Roman" pitchFamily="18" charset="0"/>
              </a:rPr>
              <a:t>, Finance, Any University, Any Town, Anywhere </a:t>
            </a:r>
          </a:p>
          <a:p>
            <a:pPr marL="0" indent="0" algn="ctr">
              <a:spcAft>
                <a:spcPts val="1200"/>
              </a:spcAft>
              <a:buNone/>
            </a:pPr>
            <a:endParaRPr lang="en-US" sz="3100" b="1" dirty="0"/>
          </a:p>
          <a:p>
            <a:pPr marL="0" indent="0" algn="ctr">
              <a:spcAft>
                <a:spcPts val="1200"/>
              </a:spcAft>
              <a:buNone/>
            </a:pPr>
            <a:r>
              <a:rPr lang="en-US" sz="3100" b="1" dirty="0"/>
              <a:t>PROFESSIONAL DEVELOPMENT</a:t>
            </a:r>
          </a:p>
          <a:p>
            <a:pPr marL="0" indent="0" algn="ctr">
              <a:buNone/>
            </a:pPr>
            <a:r>
              <a:rPr lang="en-US" sz="3100" dirty="0"/>
              <a:t> Six Sigma Black Belt Certification</a:t>
            </a:r>
          </a:p>
          <a:p>
            <a:pPr marL="0" indent="0" algn="ctr">
              <a:lnSpc>
                <a:spcPct val="90000"/>
              </a:lnSpc>
              <a:buNone/>
            </a:pPr>
            <a:r>
              <a:rPr lang="en-US" sz="3100" dirty="0"/>
              <a:t>Leadership Development Program, CCL</a:t>
            </a:r>
          </a:p>
          <a:p>
            <a:pPr marL="0" indent="0" algn="ctr">
              <a:lnSpc>
                <a:spcPct val="90000"/>
              </a:lnSpc>
              <a:buNone/>
            </a:pPr>
            <a:r>
              <a:rPr lang="en-US" sz="3100" dirty="0"/>
              <a:t>Successful Negotiating Techniques</a:t>
            </a:r>
          </a:p>
          <a:p>
            <a:pPr marL="0" indent="0" algn="ctr">
              <a:lnSpc>
                <a:spcPct val="90000"/>
              </a:lnSpc>
              <a:buNone/>
            </a:pPr>
            <a:r>
              <a:rPr lang="en-US" sz="3100" dirty="0"/>
              <a:t>ISO Audit Training</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4166224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Optional Information</a:t>
            </a:r>
          </a:p>
        </p:txBody>
      </p:sp>
      <p:sp>
        <p:nvSpPr>
          <p:cNvPr id="3" name="Content Placeholder 2"/>
          <p:cNvSpPr>
            <a:spLocks noGrp="1"/>
          </p:cNvSpPr>
          <p:nvPr>
            <p:ph idx="1"/>
          </p:nvPr>
        </p:nvSpPr>
        <p:spPr/>
        <p:txBody>
          <a:bodyPr>
            <a:normAutofit/>
          </a:bodyPr>
          <a:lstStyle/>
          <a:p>
            <a:pPr>
              <a:lnSpc>
                <a:spcPct val="105000"/>
              </a:lnSpc>
              <a:spcAft>
                <a:spcPts val="1800"/>
              </a:spcAft>
              <a:buSzPct val="125000"/>
            </a:pPr>
            <a:r>
              <a:rPr lang="en-US" dirty="0"/>
              <a:t>Affiliations / Associations</a:t>
            </a:r>
          </a:p>
          <a:p>
            <a:pPr>
              <a:spcAft>
                <a:spcPts val="1800"/>
              </a:spcAft>
              <a:buSzPct val="125000"/>
            </a:pPr>
            <a:r>
              <a:rPr lang="en-US" dirty="0"/>
              <a:t>Awards  (May include as accomplishments)</a:t>
            </a:r>
          </a:p>
          <a:p>
            <a:pPr>
              <a:spcAft>
                <a:spcPts val="1800"/>
              </a:spcAft>
              <a:buSzPct val="125000"/>
            </a:pPr>
            <a:r>
              <a:rPr lang="en-US" dirty="0"/>
              <a:t>Technical Skills</a:t>
            </a:r>
          </a:p>
          <a:p>
            <a:pPr>
              <a:spcAft>
                <a:spcPts val="1800"/>
              </a:spcAft>
              <a:buSzPct val="125000"/>
            </a:pPr>
            <a:r>
              <a:rPr lang="en-US" dirty="0"/>
              <a:t>Volunteer / Community Activities</a:t>
            </a:r>
          </a:p>
          <a:p>
            <a:pPr>
              <a:spcAft>
                <a:spcPts val="1800"/>
              </a:spcAft>
              <a:buSzPct val="125000"/>
            </a:pPr>
            <a:r>
              <a:rPr lang="en-US" dirty="0">
                <a:solidFill>
                  <a:srgbClr val="C00000"/>
                </a:solidFill>
              </a:rPr>
              <a:t>Do not include references</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3479132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06417-0974-4886-A3D7-41CFD802DC81}"/>
              </a:ext>
            </a:extLst>
          </p:cNvPr>
          <p:cNvSpPr>
            <a:spLocks noGrp="1"/>
          </p:cNvSpPr>
          <p:nvPr>
            <p:ph type="ftr" sz="quarter" idx="11"/>
          </p:nvPr>
        </p:nvSpPr>
        <p:spPr/>
        <p:txBody>
          <a:bodyPr/>
          <a:lstStyle/>
          <a:p>
            <a:r>
              <a:rPr lang="en-US"/>
              <a:t>Fladung - Mileski 07/27/2020</a:t>
            </a:r>
          </a:p>
        </p:txBody>
      </p:sp>
      <p:sp>
        <p:nvSpPr>
          <p:cNvPr id="3" name="Rectangle 2">
            <a:extLst>
              <a:ext uri="{FF2B5EF4-FFF2-40B4-BE49-F238E27FC236}">
                <a16:creationId xmlns:a16="http://schemas.microsoft.com/office/drawing/2014/main" id="{36890CEF-6B49-4E7A-9D2A-366414D2ADE1}"/>
              </a:ext>
            </a:extLst>
          </p:cNvPr>
          <p:cNvSpPr/>
          <p:nvPr/>
        </p:nvSpPr>
        <p:spPr>
          <a:xfrm>
            <a:off x="247650" y="304800"/>
            <a:ext cx="11696700" cy="5909310"/>
          </a:xfrm>
          <a:prstGeom prst="rect">
            <a:avLst/>
          </a:prstGeom>
          <a:ln w="254000">
            <a:solidFill>
              <a:srgbClr val="7030A0"/>
            </a:solidFill>
            <a:miter lim="800000"/>
          </a:ln>
        </p:spPr>
        <p:txBody>
          <a:bodyPr wrap="square">
            <a:spAutoFit/>
          </a:bodyPr>
          <a:lstStyle/>
          <a:p>
            <a:pPr algn="ctr"/>
            <a:r>
              <a:rPr lang="en-US" sz="7200" b="1" dirty="0"/>
              <a:t>Next Steps </a:t>
            </a:r>
          </a:p>
          <a:p>
            <a:endParaRPr lang="en-US" dirty="0"/>
          </a:p>
          <a:p>
            <a:r>
              <a:rPr lang="en-US" sz="3600" dirty="0"/>
              <a:t>   Discuss Career Summary using the</a:t>
            </a:r>
          </a:p>
          <a:p>
            <a:r>
              <a:rPr lang="en-US" sz="3600" dirty="0"/>
              <a:t>   Job Descriptions provided. </a:t>
            </a:r>
          </a:p>
          <a:p>
            <a:endParaRPr lang="en-US" sz="3600" dirty="0"/>
          </a:p>
          <a:p>
            <a:r>
              <a:rPr lang="en-US" sz="3600" dirty="0"/>
              <a:t>   Review completed Career Summaries</a:t>
            </a:r>
          </a:p>
          <a:p>
            <a:r>
              <a:rPr lang="en-US" sz="3600" dirty="0"/>
              <a:t>   at your table.</a:t>
            </a:r>
          </a:p>
          <a:p>
            <a:endParaRPr lang="en-US" sz="3600" dirty="0"/>
          </a:p>
          <a:p>
            <a:r>
              <a:rPr lang="en-US" sz="3600" dirty="0"/>
              <a:t>   Pick 1 Career Summary</a:t>
            </a:r>
          </a:p>
          <a:p>
            <a:r>
              <a:rPr lang="en-US" sz="3600" dirty="0"/>
              <a:t>   to be Presented to the Group.</a:t>
            </a:r>
          </a:p>
        </p:txBody>
      </p:sp>
    </p:spTree>
    <p:extLst>
      <p:ext uri="{BB962C8B-B14F-4D97-AF65-F5344CB8AC3E}">
        <p14:creationId xmlns:p14="http://schemas.microsoft.com/office/powerpoint/2010/main" val="51379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31E4A01-F91D-49C2-93AA-DEEB84428BFE}"/>
              </a:ext>
            </a:extLst>
          </p:cNvPr>
          <p:cNvSpPr>
            <a:spLocks noGrp="1"/>
          </p:cNvSpPr>
          <p:nvPr>
            <p:ph type="ftr" sz="quarter" idx="11"/>
          </p:nvPr>
        </p:nvSpPr>
        <p:spPr/>
        <p:txBody>
          <a:bodyPr/>
          <a:lstStyle/>
          <a:p>
            <a:r>
              <a:rPr lang="en-US"/>
              <a:t>Fladung - Mileski 07/27/2020</a:t>
            </a:r>
            <a:endParaRPr lang="en-US" dirty="0"/>
          </a:p>
        </p:txBody>
      </p:sp>
      <p:pic>
        <p:nvPicPr>
          <p:cNvPr id="3" name="Picture 2">
            <a:extLst>
              <a:ext uri="{FF2B5EF4-FFF2-40B4-BE49-F238E27FC236}">
                <a16:creationId xmlns:a16="http://schemas.microsoft.com/office/drawing/2014/main" id="{5640A118-BAEE-4AF0-80EB-E2FF654F71E5}"/>
              </a:ext>
            </a:extLst>
          </p:cNvPr>
          <p:cNvPicPr>
            <a:picLocks noChangeAspect="1"/>
          </p:cNvPicPr>
          <p:nvPr/>
        </p:nvPicPr>
        <p:blipFill>
          <a:blip r:embed="rId2"/>
          <a:stretch>
            <a:fillRect/>
          </a:stretch>
        </p:blipFill>
        <p:spPr>
          <a:xfrm>
            <a:off x="2133600" y="429063"/>
            <a:ext cx="7924800" cy="5943601"/>
          </a:xfrm>
          <a:prstGeom prst="rect">
            <a:avLst/>
          </a:prstGeom>
        </p:spPr>
      </p:pic>
    </p:spTree>
    <p:extLst>
      <p:ext uri="{BB962C8B-B14F-4D97-AF65-F5344CB8AC3E}">
        <p14:creationId xmlns:p14="http://schemas.microsoft.com/office/powerpoint/2010/main" val="874939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BB250-AF75-4103-BD62-45C424C9918F}"/>
              </a:ext>
            </a:extLst>
          </p:cNvPr>
          <p:cNvSpPr>
            <a:spLocks noGrp="1"/>
          </p:cNvSpPr>
          <p:nvPr>
            <p:ph type="title"/>
          </p:nvPr>
        </p:nvSpPr>
        <p:spPr>
          <a:xfrm>
            <a:off x="609600" y="274638"/>
            <a:ext cx="10972800" cy="792162"/>
          </a:xfrm>
        </p:spPr>
        <p:txBody>
          <a:bodyPr>
            <a:normAutofit/>
          </a:bodyPr>
          <a:lstStyle/>
          <a:p>
            <a:r>
              <a:rPr lang="en-US" b="1" dirty="0"/>
              <a:t>Human Resources Manager At Amazon</a:t>
            </a:r>
          </a:p>
        </p:txBody>
      </p:sp>
      <p:sp>
        <p:nvSpPr>
          <p:cNvPr id="3" name="Content Placeholder 2">
            <a:extLst>
              <a:ext uri="{FF2B5EF4-FFF2-40B4-BE49-F238E27FC236}">
                <a16:creationId xmlns:a16="http://schemas.microsoft.com/office/drawing/2014/main" id="{0A57B8EB-1D5A-4A42-947F-D71BF241BBEC}"/>
              </a:ext>
            </a:extLst>
          </p:cNvPr>
          <p:cNvSpPr>
            <a:spLocks noGrp="1"/>
          </p:cNvSpPr>
          <p:nvPr>
            <p:ph idx="1"/>
          </p:nvPr>
        </p:nvSpPr>
        <p:spPr>
          <a:xfrm>
            <a:off x="495300" y="1066799"/>
            <a:ext cx="11201400" cy="5289551"/>
          </a:xfrm>
        </p:spPr>
        <p:txBody>
          <a:bodyPr>
            <a:noAutofit/>
          </a:bodyPr>
          <a:lstStyle/>
          <a:p>
            <a:r>
              <a:rPr lang="en-US" sz="2400" dirty="0"/>
              <a:t>At Amazon, we're working to be the most customer-centric company on earth. To get there, we need exceptionally talented, bright, and driven people. If you'd like to help us build the place to find and buy anything online, this is your chance to make history. We are looking for a dynamic, organized self-starter to join our Human Resources department as a Senior HR Manager in one of our North America Fulfillment Centers.</a:t>
            </a:r>
          </a:p>
          <a:p>
            <a:endParaRPr lang="en-US" sz="2400" dirty="0"/>
          </a:p>
          <a:p>
            <a:r>
              <a:rPr lang="en-US" sz="2400" dirty="0"/>
              <a:t>The Human Resources Manager is both a strategic and hands-on role that provides full cycle Human Resources support to our fulfillment center. The role is critical in executing our people initiatives, providing great internal customer support, and driving HR functional excellence and </a:t>
            </a:r>
            <a:r>
              <a:rPr lang="en-US" sz="2400" dirty="0">
                <a:highlight>
                  <a:srgbClr val="FFFF00"/>
                </a:highlight>
              </a:rPr>
              <a:t>process improvement</a:t>
            </a:r>
            <a:r>
              <a:rPr lang="en-US" sz="2400" dirty="0"/>
              <a:t>. Successful candidates will demonstrate:</a:t>
            </a:r>
          </a:p>
          <a:p>
            <a:r>
              <a:rPr lang="en-US" sz="2400" dirty="0"/>
              <a:t>* The ability to understand business goals and recommend new approaches, policies and procedures to </a:t>
            </a:r>
            <a:r>
              <a:rPr lang="en-US" sz="2400" dirty="0">
                <a:highlight>
                  <a:srgbClr val="FFFF00"/>
                </a:highlight>
              </a:rPr>
              <a:t>effect continual improvements </a:t>
            </a:r>
            <a:r>
              <a:rPr lang="en-US" sz="2400" dirty="0"/>
              <a:t>in business objectives, </a:t>
            </a:r>
            <a:r>
              <a:rPr lang="en-US" sz="2400" dirty="0">
                <a:highlight>
                  <a:srgbClr val="FFFF00"/>
                </a:highlight>
              </a:rPr>
              <a:t>productivity</a:t>
            </a:r>
            <a:r>
              <a:rPr lang="en-US" sz="2400" dirty="0"/>
              <a:t> and development of HR within the company</a:t>
            </a:r>
          </a:p>
        </p:txBody>
      </p:sp>
      <p:sp>
        <p:nvSpPr>
          <p:cNvPr id="4" name="Footer Placeholder 3">
            <a:extLst>
              <a:ext uri="{FF2B5EF4-FFF2-40B4-BE49-F238E27FC236}">
                <a16:creationId xmlns:a16="http://schemas.microsoft.com/office/drawing/2014/main" id="{EF330AF6-BAAC-4265-86B6-AC4A9BBBCB40}"/>
              </a:ext>
            </a:extLst>
          </p:cNvPr>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4067977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E5D0C-8F46-4183-8637-4C7EF1F36C69}"/>
              </a:ext>
            </a:extLst>
          </p:cNvPr>
          <p:cNvSpPr>
            <a:spLocks noGrp="1"/>
          </p:cNvSpPr>
          <p:nvPr>
            <p:ph type="title"/>
          </p:nvPr>
        </p:nvSpPr>
        <p:spPr>
          <a:xfrm>
            <a:off x="609600" y="274638"/>
            <a:ext cx="10972800" cy="715962"/>
          </a:xfrm>
        </p:spPr>
        <p:txBody>
          <a:bodyPr>
            <a:normAutofit fontScale="90000"/>
          </a:bodyPr>
          <a:lstStyle/>
          <a:p>
            <a:r>
              <a:rPr lang="en-US" dirty="0"/>
              <a:t>Human Resources Manager At Amazon (cont.)</a:t>
            </a:r>
          </a:p>
        </p:txBody>
      </p:sp>
      <p:sp>
        <p:nvSpPr>
          <p:cNvPr id="3" name="Content Placeholder 2">
            <a:extLst>
              <a:ext uri="{FF2B5EF4-FFF2-40B4-BE49-F238E27FC236}">
                <a16:creationId xmlns:a16="http://schemas.microsoft.com/office/drawing/2014/main" id="{AA8A509A-7A5E-488D-825D-5151D3321B9A}"/>
              </a:ext>
            </a:extLst>
          </p:cNvPr>
          <p:cNvSpPr>
            <a:spLocks noGrp="1"/>
          </p:cNvSpPr>
          <p:nvPr>
            <p:ph idx="1"/>
          </p:nvPr>
        </p:nvSpPr>
        <p:spPr>
          <a:xfrm>
            <a:off x="457200" y="1066801"/>
            <a:ext cx="11353800" cy="5181600"/>
          </a:xfrm>
        </p:spPr>
        <p:txBody>
          <a:bodyPr>
            <a:normAutofit fontScale="85000" lnSpcReduction="20000"/>
          </a:bodyPr>
          <a:lstStyle/>
          <a:p>
            <a:r>
              <a:rPr lang="en-US" dirty="0"/>
              <a:t>The ability to create a vision and goals for a HR team and inspire and motivate the team to achieve excellence in terms of customer support and core HR processes</a:t>
            </a:r>
          </a:p>
          <a:p>
            <a:r>
              <a:rPr lang="en-US" dirty="0"/>
              <a:t>* A true hands-on approach as well as the ability to successfully monitor the "pulse" of the employees to ensure a high level of employee engagement</a:t>
            </a:r>
          </a:p>
          <a:p>
            <a:r>
              <a:rPr lang="en-US" dirty="0"/>
              <a:t>* Experience with </a:t>
            </a:r>
            <a:r>
              <a:rPr lang="en-US" dirty="0">
                <a:highlight>
                  <a:srgbClr val="FFFF00"/>
                </a:highlight>
              </a:rPr>
              <a:t>rapid and complex changing </a:t>
            </a:r>
            <a:r>
              <a:rPr lang="en-US" dirty="0"/>
              <a:t>work environment</a:t>
            </a:r>
          </a:p>
          <a:p>
            <a:r>
              <a:rPr lang="en-US" dirty="0"/>
              <a:t>* Passion for innovative HR solutions and process improvement; Demonstrated experience </a:t>
            </a:r>
            <a:r>
              <a:rPr lang="en-US" dirty="0">
                <a:highlight>
                  <a:srgbClr val="FFFF00"/>
                </a:highlight>
              </a:rPr>
              <a:t>driving processes improvements </a:t>
            </a:r>
            <a:r>
              <a:rPr lang="en-US" dirty="0"/>
              <a:t>and specific skills in Kaizen methodologies preferred</a:t>
            </a:r>
          </a:p>
          <a:p>
            <a:r>
              <a:rPr lang="en-US" dirty="0"/>
              <a:t>* Strong project management skills; ability to lead projects at a network level to influence and obtain buy-in, and then </a:t>
            </a:r>
            <a:r>
              <a:rPr lang="en-US" dirty="0">
                <a:highlight>
                  <a:srgbClr val="FFFF00"/>
                </a:highlight>
              </a:rPr>
              <a:t>drive execution </a:t>
            </a:r>
            <a:r>
              <a:rPr lang="en-US" dirty="0"/>
              <a:t>and achievement of the right results</a:t>
            </a:r>
          </a:p>
          <a:p>
            <a:r>
              <a:rPr lang="en-US" dirty="0"/>
              <a:t>* Success in creating and </a:t>
            </a:r>
            <a:r>
              <a:rPr lang="en-US" dirty="0">
                <a:highlight>
                  <a:srgbClr val="FFFF00"/>
                </a:highlight>
              </a:rPr>
              <a:t>driving effective </a:t>
            </a:r>
            <a:r>
              <a:rPr lang="en-US" dirty="0"/>
              <a:t>and positive employee relations, retention and reward programs</a:t>
            </a:r>
          </a:p>
        </p:txBody>
      </p:sp>
      <p:sp>
        <p:nvSpPr>
          <p:cNvPr id="4" name="Footer Placeholder 3">
            <a:extLst>
              <a:ext uri="{FF2B5EF4-FFF2-40B4-BE49-F238E27FC236}">
                <a16:creationId xmlns:a16="http://schemas.microsoft.com/office/drawing/2014/main" id="{CCADCAB9-1163-4702-85E2-278B7B550776}"/>
              </a:ext>
            </a:extLst>
          </p:cNvPr>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3238385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99C0-4121-4F19-A091-DB661D345BDF}"/>
              </a:ext>
            </a:extLst>
          </p:cNvPr>
          <p:cNvSpPr>
            <a:spLocks noGrp="1"/>
          </p:cNvSpPr>
          <p:nvPr>
            <p:ph type="title"/>
          </p:nvPr>
        </p:nvSpPr>
        <p:spPr>
          <a:xfrm>
            <a:off x="543951" y="136524"/>
            <a:ext cx="10972800" cy="1143000"/>
          </a:xfrm>
        </p:spPr>
        <p:txBody>
          <a:bodyPr>
            <a:normAutofit/>
          </a:bodyPr>
          <a:lstStyle/>
          <a:p>
            <a:r>
              <a:rPr lang="en-US" dirty="0"/>
              <a:t>Human Resources Manager At Amazon (cont.)</a:t>
            </a:r>
          </a:p>
        </p:txBody>
      </p:sp>
      <p:sp>
        <p:nvSpPr>
          <p:cNvPr id="3" name="Content Placeholder 2">
            <a:extLst>
              <a:ext uri="{FF2B5EF4-FFF2-40B4-BE49-F238E27FC236}">
                <a16:creationId xmlns:a16="http://schemas.microsoft.com/office/drawing/2014/main" id="{2FDE82B0-0319-41C1-A69F-EF5BD852B457}"/>
              </a:ext>
            </a:extLst>
          </p:cNvPr>
          <p:cNvSpPr>
            <a:spLocks noGrp="1"/>
          </p:cNvSpPr>
          <p:nvPr>
            <p:ph idx="1"/>
          </p:nvPr>
        </p:nvSpPr>
        <p:spPr>
          <a:xfrm>
            <a:off x="609600" y="1600200"/>
            <a:ext cx="11201400" cy="4756151"/>
          </a:xfrm>
        </p:spPr>
        <p:txBody>
          <a:bodyPr>
            <a:normAutofit fontScale="92500" lnSpcReduction="20000"/>
          </a:bodyPr>
          <a:lstStyle/>
          <a:p>
            <a:r>
              <a:rPr lang="en-US" dirty="0"/>
              <a:t> The ability to be comfortable with </a:t>
            </a:r>
            <a:r>
              <a:rPr lang="en-US" dirty="0">
                <a:highlight>
                  <a:srgbClr val="FFFF00"/>
                </a:highlight>
              </a:rPr>
              <a:t>high volume workload </a:t>
            </a:r>
            <a:r>
              <a:rPr lang="en-US" dirty="0"/>
              <a:t>and not be afraid to "roll up your sleeves"</a:t>
            </a:r>
          </a:p>
          <a:p>
            <a:r>
              <a:rPr lang="en-US" dirty="0"/>
              <a:t>* Strong internal and external customer service focus</a:t>
            </a:r>
          </a:p>
          <a:p>
            <a:r>
              <a:rPr lang="en-US" dirty="0"/>
              <a:t>* The ability to manage </a:t>
            </a:r>
            <a:r>
              <a:rPr lang="en-US" dirty="0">
                <a:highlight>
                  <a:srgbClr val="FFFF00"/>
                </a:highlight>
              </a:rPr>
              <a:t>multiple priorities simultaneously</a:t>
            </a:r>
            <a:r>
              <a:rPr lang="en-US" dirty="0"/>
              <a:t> - orientated on results</a:t>
            </a:r>
          </a:p>
          <a:p>
            <a:r>
              <a:rPr lang="en-US" dirty="0"/>
              <a:t>* Excellent organizational and interpersonal skills Basic Qualifications</a:t>
            </a:r>
          </a:p>
          <a:p>
            <a:r>
              <a:rPr lang="en-US" dirty="0"/>
              <a:t>* 7+ years human resource business partner experience</a:t>
            </a:r>
          </a:p>
          <a:p>
            <a:r>
              <a:rPr lang="en-US" dirty="0"/>
              <a:t>* Experience supporting hourly employee client groups with employee populations of 2,000+</a:t>
            </a:r>
          </a:p>
          <a:p>
            <a:r>
              <a:rPr lang="en-US" dirty="0"/>
              <a:t>* Experience in call center, distribution center, or manufacturing environments</a:t>
            </a:r>
          </a:p>
          <a:p>
            <a:endParaRPr lang="en-US" dirty="0"/>
          </a:p>
        </p:txBody>
      </p:sp>
      <p:sp>
        <p:nvSpPr>
          <p:cNvPr id="4" name="Footer Placeholder 3">
            <a:extLst>
              <a:ext uri="{FF2B5EF4-FFF2-40B4-BE49-F238E27FC236}">
                <a16:creationId xmlns:a16="http://schemas.microsoft.com/office/drawing/2014/main" id="{DB2AE50A-C86F-422E-9D87-EF20B3C27F54}"/>
              </a:ext>
            </a:extLst>
          </p:cNvPr>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4060792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2CE3-4729-4C67-A8E4-88E074557928}"/>
              </a:ext>
            </a:extLst>
          </p:cNvPr>
          <p:cNvSpPr>
            <a:spLocks noGrp="1"/>
          </p:cNvSpPr>
          <p:nvPr>
            <p:ph type="title"/>
          </p:nvPr>
        </p:nvSpPr>
        <p:spPr/>
        <p:txBody>
          <a:bodyPr>
            <a:normAutofit/>
          </a:bodyPr>
          <a:lstStyle/>
          <a:p>
            <a:r>
              <a:rPr lang="en-US" dirty="0"/>
              <a:t>Human Resources Manager At Amazon (cont.)</a:t>
            </a:r>
          </a:p>
        </p:txBody>
      </p:sp>
      <p:sp>
        <p:nvSpPr>
          <p:cNvPr id="3" name="Content Placeholder 2">
            <a:extLst>
              <a:ext uri="{FF2B5EF4-FFF2-40B4-BE49-F238E27FC236}">
                <a16:creationId xmlns:a16="http://schemas.microsoft.com/office/drawing/2014/main" id="{A04E5997-1A0C-4E72-A8D1-3CD19D4E048A}"/>
              </a:ext>
            </a:extLst>
          </p:cNvPr>
          <p:cNvSpPr>
            <a:spLocks noGrp="1"/>
          </p:cNvSpPr>
          <p:nvPr>
            <p:ph idx="1"/>
          </p:nvPr>
        </p:nvSpPr>
        <p:spPr/>
        <p:txBody>
          <a:bodyPr/>
          <a:lstStyle/>
          <a:p>
            <a:endParaRPr lang="en-US" sz="3000" dirty="0"/>
          </a:p>
          <a:p>
            <a:r>
              <a:rPr lang="en-US" sz="3000" dirty="0"/>
              <a:t>Amazon is committed to a diverse and inclusive workplace. Amazon is an equal opportunity employer and does not discriminate on the basis of race, national origin, gender, gender identity, sexual orientation, protected veteran status, disability, age, or other legally protected status. For individuals with disabilities who would like to request an accommodation, please visit https://www.amazon.jobs/en/disability/us . </a:t>
            </a:r>
          </a:p>
          <a:p>
            <a:pPr marL="0" indent="0">
              <a:buNone/>
            </a:pPr>
            <a:endParaRPr lang="en-US" dirty="0"/>
          </a:p>
        </p:txBody>
      </p:sp>
      <p:sp>
        <p:nvSpPr>
          <p:cNvPr id="4" name="Footer Placeholder 3">
            <a:extLst>
              <a:ext uri="{FF2B5EF4-FFF2-40B4-BE49-F238E27FC236}">
                <a16:creationId xmlns:a16="http://schemas.microsoft.com/office/drawing/2014/main" id="{14917028-3708-4B98-A6B8-54490573C126}"/>
              </a:ext>
            </a:extLst>
          </p:cNvPr>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4131595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Hiring Process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4191027"/>
              </p:ext>
            </p:extLst>
          </p:nvPr>
        </p:nvGraphicFramePr>
        <p:xfrm>
          <a:off x="1981200" y="1600201"/>
          <a:ext cx="8229600" cy="4756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411307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lvl="1" algn="ctr">
              <a:spcAft>
                <a:spcPct val="100000"/>
              </a:spcAft>
            </a:pPr>
            <a:r>
              <a:rPr lang="en-US" sz="4400" b="1" dirty="0"/>
              <a:t>Where are we in the Job Hunt?</a:t>
            </a:r>
          </a:p>
        </p:txBody>
      </p:sp>
      <p:sp>
        <p:nvSpPr>
          <p:cNvPr id="4" name="Rectangle 3"/>
          <p:cNvSpPr>
            <a:spLocks noGrp="1" noChangeArrowheads="1"/>
          </p:cNvSpPr>
          <p:nvPr>
            <p:ph idx="1"/>
          </p:nvPr>
        </p:nvSpPr>
        <p:spPr>
          <a:xfrm>
            <a:off x="381000" y="1600201"/>
            <a:ext cx="11582400" cy="4571999"/>
          </a:xfrm>
        </p:spPr>
        <p:txBody>
          <a:bodyPr>
            <a:normAutofit fontScale="62500" lnSpcReduction="20000"/>
          </a:bodyPr>
          <a:lstStyle/>
          <a:p>
            <a:pPr marL="914400" lvl="1" indent="-342900">
              <a:spcAft>
                <a:spcPct val="100000"/>
              </a:spcAft>
              <a:buSzPct val="100000"/>
              <a:buFont typeface="Arial" pitchFamily="34" charset="0"/>
              <a:buChar char="•"/>
            </a:pPr>
            <a:endParaRPr lang="en-US" sz="2400" dirty="0"/>
          </a:p>
          <a:p>
            <a:pPr marL="914400" lvl="1" indent="-342900">
              <a:spcAft>
                <a:spcPct val="100000"/>
              </a:spcAft>
              <a:buSzPct val="100000"/>
              <a:buFont typeface="Arial" pitchFamily="34" charset="0"/>
              <a:buChar char="•"/>
            </a:pPr>
            <a:r>
              <a:rPr lang="en-US" sz="5100" dirty="0"/>
              <a:t>We have a targeted role!</a:t>
            </a:r>
          </a:p>
          <a:p>
            <a:pPr marL="914400" lvl="1" indent="-342900">
              <a:spcAft>
                <a:spcPct val="100000"/>
              </a:spcAft>
              <a:buSzPct val="100000"/>
              <a:buFont typeface="Arial" pitchFamily="34" charset="0"/>
              <a:buChar char="•"/>
            </a:pPr>
            <a:r>
              <a:rPr lang="en-US" sz="5100" dirty="0"/>
              <a:t>We identified our strengths</a:t>
            </a:r>
          </a:p>
          <a:p>
            <a:pPr marL="914400" lvl="1" indent="-342900">
              <a:spcAft>
                <a:spcPct val="100000"/>
              </a:spcAft>
              <a:buSzPct val="100000"/>
              <a:buFont typeface="Arial" pitchFamily="34" charset="0"/>
              <a:buChar char="•"/>
            </a:pPr>
            <a:r>
              <a:rPr lang="en-US" sz="5100" dirty="0"/>
              <a:t>We identified our accomplishments (SOAR, CAR, STAR, etc.)</a:t>
            </a:r>
          </a:p>
          <a:p>
            <a:pPr marL="914400" lvl="1" indent="-342900">
              <a:spcAft>
                <a:spcPct val="100000"/>
              </a:spcAft>
              <a:buSzPct val="100000"/>
              <a:buFont typeface="Arial" pitchFamily="34" charset="0"/>
              <a:buChar char="•"/>
            </a:pPr>
            <a:r>
              <a:rPr lang="en-US" sz="5100" dirty="0"/>
              <a:t>We have  our swagger back!   </a:t>
            </a:r>
            <a:endParaRPr lang="en-US" sz="5100" b="1" dirty="0"/>
          </a:p>
        </p:txBody>
      </p:sp>
      <p:sp>
        <p:nvSpPr>
          <p:cNvPr id="3" name="Footer Placeholder 2"/>
          <p:cNvSpPr>
            <a:spLocks noGrp="1"/>
          </p:cNvSpPr>
          <p:nvPr>
            <p:ph type="ftr" sz="quarter" idx="11"/>
          </p:nvPr>
        </p:nvSpPr>
        <p:spPr/>
        <p:txBody>
          <a:bodyPr/>
          <a:lstStyle/>
          <a:p>
            <a:r>
              <a:rPr lang="en-US"/>
              <a:t>Fladung - Mileski 07/27/2020</a:t>
            </a:r>
            <a:endParaRPr lang="en-US" dirty="0"/>
          </a:p>
        </p:txBody>
      </p:sp>
    </p:spTree>
    <p:extLst>
      <p:ext uri="{BB962C8B-B14F-4D97-AF65-F5344CB8AC3E}">
        <p14:creationId xmlns:p14="http://schemas.microsoft.com/office/powerpoint/2010/main" val="76385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71500" lvl="1" algn="ctr">
              <a:spcAft>
                <a:spcPct val="100000"/>
              </a:spcAft>
            </a:pPr>
            <a:r>
              <a:rPr lang="en-US" sz="4400" b="1" dirty="0"/>
              <a:t>Resume = Sales Literature</a:t>
            </a:r>
          </a:p>
        </p:txBody>
      </p:sp>
      <p:sp>
        <p:nvSpPr>
          <p:cNvPr id="4" name="Rectangle 3"/>
          <p:cNvSpPr>
            <a:spLocks noGrp="1" noChangeArrowheads="1"/>
          </p:cNvSpPr>
          <p:nvPr>
            <p:ph idx="1"/>
          </p:nvPr>
        </p:nvSpPr>
        <p:spPr>
          <a:xfrm>
            <a:off x="495300" y="1830388"/>
            <a:ext cx="11201400" cy="4525963"/>
          </a:xfrm>
        </p:spPr>
        <p:txBody>
          <a:bodyPr>
            <a:normAutofit/>
          </a:bodyPr>
          <a:lstStyle/>
          <a:p>
            <a:pPr marL="914400" lvl="1" indent="-342900">
              <a:buSzPct val="100000"/>
              <a:buFont typeface="Arial" pitchFamily="34" charset="0"/>
              <a:buChar char="•"/>
            </a:pPr>
            <a:r>
              <a:rPr lang="en-US" sz="3200" dirty="0"/>
              <a:t>One of many pieces of marketing collateral</a:t>
            </a:r>
          </a:p>
          <a:p>
            <a:pPr marL="1314450" lvl="2" indent="-342900">
              <a:spcAft>
                <a:spcPct val="100000"/>
              </a:spcAft>
              <a:buSzPct val="100000"/>
            </a:pPr>
            <a:r>
              <a:rPr lang="en-US" sz="3200" dirty="0"/>
              <a:t>Social Media, Marketing Plan, Business Cards, etc.</a:t>
            </a:r>
          </a:p>
          <a:p>
            <a:pPr marL="914400" lvl="1" indent="-342900">
              <a:spcAft>
                <a:spcPct val="100000"/>
              </a:spcAft>
              <a:buSzPct val="100000"/>
              <a:buFont typeface="Arial" pitchFamily="34" charset="0"/>
              <a:buChar char="•"/>
            </a:pPr>
            <a:r>
              <a:rPr lang="en-US" sz="3200" dirty="0"/>
              <a:t>Communicates your value </a:t>
            </a:r>
          </a:p>
          <a:p>
            <a:pPr marL="914400" lvl="1" indent="-342900">
              <a:spcAft>
                <a:spcPct val="100000"/>
              </a:spcAft>
              <a:buSzPct val="100000"/>
              <a:buFont typeface="Arial" pitchFamily="34" charset="0"/>
              <a:buChar char="•"/>
            </a:pPr>
            <a:r>
              <a:rPr lang="en-US" sz="3200" dirty="0"/>
              <a:t>Does so economically and concisely</a:t>
            </a:r>
          </a:p>
          <a:p>
            <a:pPr marL="914400" lvl="1" indent="-342900">
              <a:spcAft>
                <a:spcPct val="100000"/>
              </a:spcAft>
              <a:buSzPct val="100000"/>
              <a:buFont typeface="Arial" pitchFamily="34" charset="0"/>
              <a:buChar char="•"/>
            </a:pPr>
            <a:r>
              <a:rPr lang="en-US" sz="3200" dirty="0"/>
              <a:t>Overcomes limited attention span of modern manager    </a:t>
            </a:r>
            <a:endParaRPr lang="en-US" sz="3200" b="1" dirty="0"/>
          </a:p>
        </p:txBody>
      </p:sp>
      <p:sp>
        <p:nvSpPr>
          <p:cNvPr id="3" name="Footer Placeholder 2"/>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248153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Resume Guidelines</a:t>
            </a:r>
          </a:p>
        </p:txBody>
      </p:sp>
      <p:sp>
        <p:nvSpPr>
          <p:cNvPr id="3" name="Content Placeholder 2"/>
          <p:cNvSpPr>
            <a:spLocks noGrp="1"/>
          </p:cNvSpPr>
          <p:nvPr>
            <p:ph idx="1"/>
          </p:nvPr>
        </p:nvSpPr>
        <p:spPr>
          <a:xfrm>
            <a:off x="381000" y="1371600"/>
            <a:ext cx="11201400" cy="4953000"/>
          </a:xfrm>
        </p:spPr>
        <p:txBody>
          <a:bodyPr>
            <a:noAutofit/>
          </a:bodyPr>
          <a:lstStyle/>
          <a:p>
            <a:pPr marL="690563" indent="-457200">
              <a:spcAft>
                <a:spcPts val="1200"/>
              </a:spcAft>
              <a:buSzPct val="125000"/>
            </a:pPr>
            <a:r>
              <a:rPr lang="en-US" sz="2400" b="1" dirty="0"/>
              <a:t>Pronouns - </a:t>
            </a:r>
            <a:r>
              <a:rPr lang="en-US" sz="2400" dirty="0"/>
              <a:t>eliminate I, me, my, our, their…</a:t>
            </a:r>
          </a:p>
          <a:p>
            <a:pPr marL="690563" indent="-457200">
              <a:spcAft>
                <a:spcPts val="1200"/>
              </a:spcAft>
              <a:buSzPct val="125000"/>
            </a:pPr>
            <a:r>
              <a:rPr lang="en-US" sz="2400" b="1" dirty="0"/>
              <a:t>Articles - </a:t>
            </a:r>
            <a:r>
              <a:rPr lang="en-US" sz="2400" dirty="0"/>
              <a:t>eliminate a, an, the…</a:t>
            </a:r>
          </a:p>
          <a:p>
            <a:pPr marL="690563" indent="-457200">
              <a:spcAft>
                <a:spcPts val="1200"/>
              </a:spcAft>
              <a:buSzPct val="125000"/>
            </a:pPr>
            <a:r>
              <a:rPr lang="en-US" sz="2400" b="1" dirty="0"/>
              <a:t>Past tense - </a:t>
            </a:r>
            <a:r>
              <a:rPr lang="en-US" sz="2400" dirty="0"/>
              <a:t>(unless still working)</a:t>
            </a:r>
          </a:p>
          <a:p>
            <a:pPr marL="690563" indent="-457200">
              <a:spcAft>
                <a:spcPts val="1200"/>
              </a:spcAft>
              <a:buSzPct val="125000"/>
            </a:pPr>
            <a:r>
              <a:rPr lang="en-US" sz="2400" b="1" dirty="0"/>
              <a:t>Numbers - </a:t>
            </a:r>
            <a:r>
              <a:rPr lang="en-US" sz="2400" dirty="0"/>
              <a:t>use # instead of text (“10” instead of “ten”) </a:t>
            </a:r>
          </a:p>
          <a:p>
            <a:pPr marL="690563" indent="-457200">
              <a:spcAft>
                <a:spcPts val="1200"/>
              </a:spcAft>
              <a:buSzPct val="125000"/>
            </a:pPr>
            <a:r>
              <a:rPr lang="en-US" sz="2400" b="1" dirty="0"/>
              <a:t>Keep it simple - </a:t>
            </a:r>
            <a:r>
              <a:rPr lang="en-US" sz="2400" dirty="0"/>
              <a:t>avoid fancy fonts or symbols (scannable)</a:t>
            </a:r>
          </a:p>
          <a:p>
            <a:pPr marL="690563" indent="-457200">
              <a:spcAft>
                <a:spcPts val="1200"/>
              </a:spcAft>
              <a:buSzPct val="125000"/>
            </a:pPr>
            <a:r>
              <a:rPr lang="en-US" sz="2400" b="1" dirty="0"/>
              <a:t>Be concise – </a:t>
            </a:r>
            <a:r>
              <a:rPr lang="en-US" sz="2400" dirty="0"/>
              <a:t>use full thoughts vs. full sentences </a:t>
            </a:r>
          </a:p>
          <a:p>
            <a:pPr marL="690563" indent="-457200">
              <a:spcAft>
                <a:spcPts val="1200"/>
              </a:spcAft>
              <a:buSzPct val="125000"/>
            </a:pPr>
            <a:r>
              <a:rPr lang="en-US" sz="2400" b="1" dirty="0"/>
              <a:t>Market appropriate - </a:t>
            </a:r>
            <a:r>
              <a:rPr lang="en-US" sz="2400" dirty="0"/>
              <a:t>conduct market research for keywords and requirements (refer to job postings) </a:t>
            </a:r>
          </a:p>
          <a:p>
            <a:pPr marL="690563" indent="-457200">
              <a:spcAft>
                <a:spcPts val="1200"/>
              </a:spcAft>
              <a:buSzPct val="125000"/>
            </a:pPr>
            <a:r>
              <a:rPr lang="en-US" sz="2400" b="1" dirty="0"/>
              <a:t>2 pages - </a:t>
            </a:r>
            <a:r>
              <a:rPr lang="en-US" sz="2400" dirty="0"/>
              <a:t>suggested max</a:t>
            </a:r>
          </a:p>
        </p:txBody>
      </p:sp>
      <p:pic>
        <p:nvPicPr>
          <p:cNvPr id="2050" name="Picture 2" descr="C:\Users\Mileskis\AppData\Local\Microsoft\Windows\Temporary Internet Files\Content.IE5\SZLSA3G9\MC90024117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484006"/>
            <a:ext cx="1504394" cy="1507028"/>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a:t>Fladung - Mileski 07/27/2020</a:t>
            </a:r>
            <a:endParaRPr lang="en-US" dirty="0"/>
          </a:p>
        </p:txBody>
      </p:sp>
    </p:spTree>
    <p:extLst>
      <p:ext uri="{BB962C8B-B14F-4D97-AF65-F5344CB8AC3E}">
        <p14:creationId xmlns:p14="http://schemas.microsoft.com/office/powerpoint/2010/main" val="389254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r>
              <a:rPr lang="en-US" b="1" dirty="0"/>
              <a:t>Resume Components</a:t>
            </a:r>
          </a:p>
        </p:txBody>
      </p:sp>
      <p:sp>
        <p:nvSpPr>
          <p:cNvPr id="3" name="Content Placeholder 2"/>
          <p:cNvSpPr>
            <a:spLocks noGrp="1"/>
          </p:cNvSpPr>
          <p:nvPr>
            <p:ph idx="1"/>
          </p:nvPr>
        </p:nvSpPr>
        <p:spPr>
          <a:xfrm>
            <a:off x="609600" y="1219200"/>
            <a:ext cx="10972800" cy="5029199"/>
          </a:xfrm>
        </p:spPr>
        <p:txBody>
          <a:bodyPr>
            <a:normAutofit fontScale="70000" lnSpcReduction="20000"/>
          </a:bodyPr>
          <a:lstStyle/>
          <a:p>
            <a:pPr marL="0" indent="0" algn="ctr">
              <a:buNone/>
            </a:pPr>
            <a:r>
              <a:rPr lang="en-US" dirty="0">
                <a:solidFill>
                  <a:schemeClr val="tx1"/>
                </a:solidFill>
              </a:rPr>
              <a:t>NAME</a:t>
            </a:r>
          </a:p>
          <a:p>
            <a:pPr marL="0" indent="0" algn="ctr">
              <a:buNone/>
            </a:pPr>
            <a:r>
              <a:rPr lang="en-US" sz="2800" b="1" dirty="0">
                <a:solidFill>
                  <a:srgbClr val="FF0000"/>
                </a:solidFill>
              </a:rPr>
              <a:t>1 Any Street</a:t>
            </a:r>
          </a:p>
          <a:p>
            <a:pPr marL="0" indent="0" algn="ctr">
              <a:buNone/>
            </a:pPr>
            <a:r>
              <a:rPr lang="en-US" sz="2800" dirty="0"/>
              <a:t>City, State 12345</a:t>
            </a:r>
          </a:p>
          <a:p>
            <a:pPr marL="0" indent="0" algn="ctr">
              <a:buNone/>
            </a:pPr>
            <a:r>
              <a:rPr lang="en-US" sz="2800" dirty="0"/>
              <a:t>123.456.7890 </a:t>
            </a:r>
            <a:r>
              <a:rPr lang="en-US" sz="2800" dirty="0">
                <a:sym typeface="Symbol" pitchFamily="18" charset="2"/>
              </a:rPr>
              <a:t> email address</a:t>
            </a:r>
            <a:endParaRPr lang="en-US" sz="2800" dirty="0"/>
          </a:p>
          <a:p>
            <a:pPr algn="ctr"/>
            <a:endParaRPr lang="en-US" sz="2000" dirty="0">
              <a:solidFill>
                <a:srgbClr val="002060"/>
              </a:solidFill>
            </a:endParaRPr>
          </a:p>
          <a:p>
            <a:pPr>
              <a:buSzPct val="125000"/>
            </a:pPr>
            <a:endParaRPr lang="en-US" sz="2000" dirty="0">
              <a:solidFill>
                <a:srgbClr val="002060"/>
              </a:solidFill>
            </a:endParaRPr>
          </a:p>
          <a:p>
            <a:pPr marL="914400" lvl="1" indent="-514350">
              <a:lnSpc>
                <a:spcPct val="85000"/>
              </a:lnSpc>
              <a:buSzPct val="125000"/>
              <a:buFont typeface="Arial" pitchFamily="34" charset="0"/>
              <a:buChar char="•"/>
            </a:pPr>
            <a:r>
              <a:rPr lang="en-US" sz="3200" b="1" dirty="0"/>
              <a:t>CAREER SUMMARY </a:t>
            </a:r>
          </a:p>
          <a:p>
            <a:pPr marL="400050" lvl="1" indent="0">
              <a:lnSpc>
                <a:spcPct val="85000"/>
              </a:lnSpc>
              <a:buSzPct val="125000"/>
              <a:buNone/>
            </a:pPr>
            <a:endParaRPr lang="en-US" sz="3200" b="1" dirty="0"/>
          </a:p>
          <a:p>
            <a:pPr marL="914400" lvl="1" indent="-514350">
              <a:lnSpc>
                <a:spcPct val="85000"/>
              </a:lnSpc>
              <a:buSzPct val="125000"/>
              <a:buFont typeface="Arial" pitchFamily="34" charset="0"/>
              <a:buChar char="•"/>
            </a:pPr>
            <a:r>
              <a:rPr lang="en-US" sz="3200" b="1" dirty="0"/>
              <a:t>SKILLS</a:t>
            </a:r>
          </a:p>
          <a:p>
            <a:pPr marL="400050" lvl="1" indent="0">
              <a:lnSpc>
                <a:spcPct val="85000"/>
              </a:lnSpc>
              <a:buSzPct val="125000"/>
              <a:buNone/>
            </a:pPr>
            <a:endParaRPr lang="en-US" sz="3200" b="1" dirty="0"/>
          </a:p>
          <a:p>
            <a:pPr marL="914400" lvl="1" indent="-514350">
              <a:lnSpc>
                <a:spcPct val="85000"/>
              </a:lnSpc>
              <a:buSzPct val="125000"/>
              <a:buFont typeface="Arial" pitchFamily="34" charset="0"/>
              <a:buChar char="•"/>
            </a:pPr>
            <a:r>
              <a:rPr lang="en-US" sz="3200" b="1" dirty="0"/>
              <a:t>PROFESSIONAL EXPERIENCE </a:t>
            </a:r>
          </a:p>
          <a:p>
            <a:pPr marL="857250" lvl="1" indent="-457200">
              <a:lnSpc>
                <a:spcPct val="85000"/>
              </a:lnSpc>
              <a:buSzPct val="125000"/>
              <a:buFont typeface="Arial" pitchFamily="34" charset="0"/>
              <a:buChar char="•"/>
            </a:pPr>
            <a:endParaRPr lang="en-US" sz="3200" b="1" dirty="0"/>
          </a:p>
          <a:p>
            <a:pPr marL="914400" lvl="1" indent="-514350">
              <a:lnSpc>
                <a:spcPct val="85000"/>
              </a:lnSpc>
              <a:buSzPct val="125000"/>
              <a:buFont typeface="Arial" pitchFamily="34" charset="0"/>
              <a:buChar char="•"/>
            </a:pPr>
            <a:r>
              <a:rPr lang="en-US" sz="3200" b="1" dirty="0"/>
              <a:t>EDUCATION</a:t>
            </a:r>
          </a:p>
          <a:p>
            <a:pPr marL="400050" lvl="1" indent="0">
              <a:lnSpc>
                <a:spcPct val="85000"/>
              </a:lnSpc>
              <a:buSzPct val="125000"/>
              <a:buNone/>
            </a:pPr>
            <a:endParaRPr lang="en-US" sz="3200" b="1" dirty="0"/>
          </a:p>
          <a:p>
            <a:pPr marL="857250" lvl="1" indent="-457200">
              <a:lnSpc>
                <a:spcPct val="85000"/>
              </a:lnSpc>
              <a:buSzPct val="125000"/>
              <a:buFont typeface="Arial" pitchFamily="34" charset="0"/>
              <a:buChar char="•"/>
            </a:pPr>
            <a:r>
              <a:rPr lang="en-US" sz="3200" b="1" dirty="0"/>
              <a:t> PROFESSIONAL DEVELOPMENT</a:t>
            </a:r>
          </a:p>
          <a:p>
            <a:pPr marL="400050" lvl="1" indent="0">
              <a:lnSpc>
                <a:spcPct val="85000"/>
              </a:lnSpc>
              <a:buSzPct val="125000"/>
              <a:buNone/>
            </a:pPr>
            <a:endParaRPr lang="en-US" sz="3200" b="1" dirty="0"/>
          </a:p>
          <a:p>
            <a:pPr marL="914400" lvl="1" indent="-514350">
              <a:lnSpc>
                <a:spcPct val="85000"/>
              </a:lnSpc>
              <a:buSzPct val="125000"/>
              <a:buFont typeface="Arial" pitchFamily="34" charset="0"/>
              <a:buChar char="•"/>
            </a:pPr>
            <a:r>
              <a:rPr lang="en-US" sz="3200" b="1" dirty="0"/>
              <a:t>OPTIONAL INFORMATION</a:t>
            </a:r>
          </a:p>
        </p:txBody>
      </p:sp>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3310637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9A888-9413-4966-B800-B4B88458041C}"/>
              </a:ext>
            </a:extLst>
          </p:cNvPr>
          <p:cNvSpPr>
            <a:spLocks noGrp="1"/>
          </p:cNvSpPr>
          <p:nvPr>
            <p:ph type="title"/>
          </p:nvPr>
        </p:nvSpPr>
        <p:spPr/>
        <p:txBody>
          <a:bodyPr/>
          <a:lstStyle/>
          <a:p>
            <a:r>
              <a:rPr lang="en-US" b="1" dirty="0"/>
              <a:t>Career Summary</a:t>
            </a:r>
          </a:p>
        </p:txBody>
      </p:sp>
      <p:sp>
        <p:nvSpPr>
          <p:cNvPr id="3" name="Footer Placeholder 2">
            <a:extLst>
              <a:ext uri="{FF2B5EF4-FFF2-40B4-BE49-F238E27FC236}">
                <a16:creationId xmlns:a16="http://schemas.microsoft.com/office/drawing/2014/main" id="{1A967DE2-E3EF-4A88-9383-3C6E99360BBC}"/>
              </a:ext>
            </a:extLst>
          </p:cNvPr>
          <p:cNvSpPr>
            <a:spLocks noGrp="1"/>
          </p:cNvSpPr>
          <p:nvPr>
            <p:ph type="ftr" sz="quarter" idx="11"/>
          </p:nvPr>
        </p:nvSpPr>
        <p:spPr/>
        <p:txBody>
          <a:bodyPr/>
          <a:lstStyle/>
          <a:p>
            <a:r>
              <a:rPr lang="en-US"/>
              <a:t>Fladung - Mileski 07/27/2020</a:t>
            </a:r>
          </a:p>
        </p:txBody>
      </p:sp>
      <p:sp>
        <p:nvSpPr>
          <p:cNvPr id="4" name="Rectangle 3">
            <a:extLst>
              <a:ext uri="{FF2B5EF4-FFF2-40B4-BE49-F238E27FC236}">
                <a16:creationId xmlns:a16="http://schemas.microsoft.com/office/drawing/2014/main" id="{A9B8F607-9C61-4E61-98AA-0B15E34A7539}"/>
              </a:ext>
            </a:extLst>
          </p:cNvPr>
          <p:cNvSpPr/>
          <p:nvPr/>
        </p:nvSpPr>
        <p:spPr>
          <a:xfrm>
            <a:off x="609600" y="2057400"/>
            <a:ext cx="10820400" cy="3816429"/>
          </a:xfrm>
          <a:prstGeom prst="rect">
            <a:avLst/>
          </a:prstGeom>
        </p:spPr>
        <p:txBody>
          <a:bodyPr wrap="square">
            <a:spAutoFit/>
          </a:bodyPr>
          <a:lstStyle/>
          <a:p>
            <a:pPr marL="914400" lvl="1" indent="-342900">
              <a:spcAft>
                <a:spcPct val="100000"/>
              </a:spcAft>
              <a:buSzPct val="100000"/>
              <a:buFont typeface="Arial" pitchFamily="34" charset="0"/>
              <a:buChar char="•"/>
            </a:pPr>
            <a:r>
              <a:rPr lang="en-US" sz="3200" dirty="0">
                <a:solidFill>
                  <a:prstClr val="black"/>
                </a:solidFill>
              </a:rPr>
              <a:t>Communicates your value </a:t>
            </a:r>
            <a:r>
              <a:rPr lang="en-US" sz="3000" dirty="0">
                <a:solidFill>
                  <a:prstClr val="black"/>
                </a:solidFill>
              </a:rPr>
              <a:t>as it relates to the needs of the prospective Employer</a:t>
            </a:r>
          </a:p>
          <a:p>
            <a:pPr marL="914400" lvl="1" indent="-342900">
              <a:spcAft>
                <a:spcPct val="100000"/>
              </a:spcAft>
              <a:buSzPct val="100000"/>
              <a:buFont typeface="Arial" pitchFamily="34" charset="0"/>
              <a:buChar char="•"/>
            </a:pPr>
            <a:r>
              <a:rPr lang="en-US" sz="3000" dirty="0">
                <a:solidFill>
                  <a:prstClr val="black"/>
                </a:solidFill>
              </a:rPr>
              <a:t>Match your Summary statement to the Job Description</a:t>
            </a:r>
          </a:p>
          <a:p>
            <a:pPr marL="914400" lvl="1" indent="-342900">
              <a:spcAft>
                <a:spcPct val="100000"/>
              </a:spcAft>
              <a:buSzPct val="100000"/>
              <a:buFont typeface="Arial" pitchFamily="34" charset="0"/>
              <a:buChar char="•"/>
            </a:pPr>
            <a:r>
              <a:rPr lang="en-US" sz="3000" dirty="0">
                <a:solidFill>
                  <a:prstClr val="black"/>
                </a:solidFill>
              </a:rPr>
              <a:t>5-7 Skills that match the needs of the Employer</a:t>
            </a:r>
          </a:p>
          <a:p>
            <a:pPr marL="914400" lvl="1" indent="-342900">
              <a:spcAft>
                <a:spcPct val="100000"/>
              </a:spcAft>
              <a:buSzPct val="100000"/>
              <a:buFont typeface="Arial" pitchFamily="34" charset="0"/>
              <a:buChar char="•"/>
            </a:pPr>
            <a:endParaRPr lang="en-US" sz="3000" dirty="0">
              <a:solidFill>
                <a:prstClr val="black"/>
              </a:solidFill>
            </a:endParaRPr>
          </a:p>
        </p:txBody>
      </p:sp>
    </p:spTree>
    <p:extLst>
      <p:ext uri="{BB962C8B-B14F-4D97-AF65-F5344CB8AC3E}">
        <p14:creationId xmlns:p14="http://schemas.microsoft.com/office/powerpoint/2010/main" val="3839358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lstStyle/>
          <a:p>
            <a:r>
              <a:rPr lang="en-US" b="1" dirty="0"/>
              <a:t>Career Summary</a:t>
            </a:r>
          </a:p>
        </p:txBody>
      </p:sp>
      <p:sp>
        <p:nvSpPr>
          <p:cNvPr id="3" name="Content Placeholder 2"/>
          <p:cNvSpPr>
            <a:spLocks noGrp="1"/>
          </p:cNvSpPr>
          <p:nvPr>
            <p:ph idx="1"/>
          </p:nvPr>
        </p:nvSpPr>
        <p:spPr>
          <a:xfrm>
            <a:off x="304800" y="1219201"/>
            <a:ext cx="11582400" cy="4906964"/>
          </a:xfrm>
        </p:spPr>
        <p:txBody>
          <a:bodyPr>
            <a:normAutofit/>
          </a:bodyPr>
          <a:lstStyle/>
          <a:p>
            <a:pPr marL="0" indent="0">
              <a:buNone/>
            </a:pPr>
            <a:r>
              <a:rPr lang="en-US" sz="2400" dirty="0"/>
              <a:t>Plant Manager with demonstrated success in reducing costs, improving productivity and improving employee morale.  Excellent verbal and written communication skills.  Self-motivated and innovative thinker who consistently pursues new challenges to stretch abilities, expand knowledge and bring greater returns to employer.  Skills include:</a:t>
            </a:r>
            <a:endParaRPr lang="en-US" sz="1800" dirty="0"/>
          </a:p>
        </p:txBody>
      </p:sp>
      <p:graphicFrame>
        <p:nvGraphicFramePr>
          <p:cNvPr id="8" name="Table 7"/>
          <p:cNvGraphicFramePr>
            <a:graphicFrameLocks noGrp="1"/>
          </p:cNvGraphicFramePr>
          <p:nvPr/>
        </p:nvGraphicFramePr>
        <p:xfrm>
          <a:off x="2095500" y="2895600"/>
          <a:ext cx="8001000" cy="3460751"/>
        </p:xfrm>
        <a:graphic>
          <a:graphicData uri="http://schemas.openxmlformats.org/drawingml/2006/table">
            <a:tbl>
              <a:tblPr firstRow="1" firstCol="1" lastRow="1" lastCol="1" bandRow="1" bandCol="1"/>
              <a:tblGrid>
                <a:gridCol w="4201438">
                  <a:extLst>
                    <a:ext uri="{9D8B030D-6E8A-4147-A177-3AD203B41FA5}">
                      <a16:colId xmlns:a16="http://schemas.microsoft.com/office/drawing/2014/main" val="20000"/>
                    </a:ext>
                  </a:extLst>
                </a:gridCol>
                <a:gridCol w="3799562">
                  <a:extLst>
                    <a:ext uri="{9D8B030D-6E8A-4147-A177-3AD203B41FA5}">
                      <a16:colId xmlns:a16="http://schemas.microsoft.com/office/drawing/2014/main" val="20001"/>
                    </a:ext>
                  </a:extLst>
                </a:gridCol>
              </a:tblGrid>
              <a:tr h="568520">
                <a:tc>
                  <a:txBody>
                    <a:bodyPr/>
                    <a:lstStyle/>
                    <a:p>
                      <a:pPr marL="342900" marR="0" lvl="0" indent="-342900">
                        <a:spcBef>
                          <a:spcPts val="0"/>
                        </a:spcBef>
                        <a:spcAft>
                          <a:spcPts val="0"/>
                        </a:spcAft>
                        <a:buFont typeface="Symbol"/>
                        <a:buChar char=""/>
                        <a:tabLst>
                          <a:tab pos="228600" algn="l"/>
                        </a:tabLst>
                      </a:pPr>
                      <a:r>
                        <a:rPr lang="en-US" sz="1800" dirty="0">
                          <a:effectLst/>
                          <a:latin typeface="Calibri"/>
                          <a:ea typeface="Times New Roman"/>
                        </a:rPr>
                        <a:t>Production Operations</a:t>
                      </a:r>
                      <a:endParaRPr lang="en-US" sz="1800" dirty="0">
                        <a:effectLst/>
                        <a:latin typeface="Times New Roman"/>
                        <a:ea typeface="Times New Roman"/>
                      </a:endParaRPr>
                    </a:p>
                  </a:txBody>
                  <a:tcPr marL="68580" marR="68580" marT="0" marB="0">
                    <a:lnL>
                      <a:noFill/>
                    </a:lnL>
                    <a:lnR>
                      <a:noFill/>
                    </a:lnR>
                    <a:lnT>
                      <a:noFill/>
                    </a:lnT>
                    <a:lnB>
                      <a:noFill/>
                    </a:lnB>
                  </a:tcPr>
                </a:tc>
                <a:tc>
                  <a:txBody>
                    <a:bodyPr/>
                    <a:lstStyle/>
                    <a:p>
                      <a:pPr marL="342900" marR="0" lvl="0" indent="-342900">
                        <a:spcBef>
                          <a:spcPts val="0"/>
                        </a:spcBef>
                        <a:spcAft>
                          <a:spcPts val="0"/>
                        </a:spcAft>
                        <a:buFont typeface="Symbol"/>
                        <a:buChar char=""/>
                        <a:tabLst>
                          <a:tab pos="228600" algn="l"/>
                        </a:tabLst>
                      </a:pPr>
                      <a:r>
                        <a:rPr lang="en-US" sz="1800">
                          <a:effectLst/>
                          <a:latin typeface="Calibri"/>
                          <a:ea typeface="Times New Roman"/>
                        </a:rPr>
                        <a:t>Maintenance</a:t>
                      </a:r>
                      <a:endParaRPr lang="en-US" sz="180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618151">
                <a:tc>
                  <a:txBody>
                    <a:bodyPr/>
                    <a:lstStyle/>
                    <a:p>
                      <a:pPr marL="342900" marR="0" lvl="0" indent="-342900" algn="l" defTabSz="914400" rtl="0" eaLnBrk="1" latinLnBrk="0" hangingPunct="1">
                        <a:spcBef>
                          <a:spcPts val="0"/>
                        </a:spcBef>
                        <a:spcAft>
                          <a:spcPts val="0"/>
                        </a:spcAft>
                        <a:buFont typeface="Symbol"/>
                        <a:buChar char=""/>
                        <a:tabLst>
                          <a:tab pos="228600" algn="l"/>
                        </a:tabLst>
                      </a:pPr>
                      <a:r>
                        <a:rPr lang="en-US" sz="1800" kern="1200" dirty="0">
                          <a:solidFill>
                            <a:schemeClr val="tx1"/>
                          </a:solidFill>
                          <a:effectLst/>
                          <a:latin typeface="Calibri"/>
                          <a:ea typeface="Times New Roman"/>
                          <a:cs typeface="+mn-cs"/>
                        </a:rPr>
                        <a:t>Strategic Planning</a:t>
                      </a:r>
                    </a:p>
                  </a:txBody>
                  <a:tcPr marL="68580" marR="68580" marT="0" marB="0">
                    <a:lnL>
                      <a:noFill/>
                    </a:lnL>
                    <a:lnR>
                      <a:noFill/>
                    </a:lnR>
                    <a:lnT>
                      <a:noFill/>
                    </a:lnT>
                    <a:lnB>
                      <a:noFill/>
                    </a:lnB>
                  </a:tcPr>
                </a:tc>
                <a:tc>
                  <a:txBody>
                    <a:bodyPr/>
                    <a:lstStyle/>
                    <a:p>
                      <a:pPr marL="342900" marR="0" lvl="0" indent="-342900" algn="l" defTabSz="914400" rtl="0" eaLnBrk="1" latinLnBrk="0" hangingPunct="1">
                        <a:spcBef>
                          <a:spcPts val="0"/>
                        </a:spcBef>
                        <a:spcAft>
                          <a:spcPts val="0"/>
                        </a:spcAft>
                        <a:buFont typeface="Symbol"/>
                        <a:buChar char=""/>
                        <a:tabLst>
                          <a:tab pos="228600" algn="l"/>
                        </a:tabLst>
                      </a:pPr>
                      <a:r>
                        <a:rPr lang="en-US" sz="1800" kern="1200" dirty="0">
                          <a:solidFill>
                            <a:schemeClr val="tx1"/>
                          </a:solidFill>
                          <a:effectLst/>
                          <a:latin typeface="Calibri"/>
                          <a:ea typeface="Times New Roman"/>
                          <a:cs typeface="+mn-cs"/>
                        </a:rPr>
                        <a:t>New Product Development</a:t>
                      </a:r>
                    </a:p>
                  </a:txBody>
                  <a:tcPr marL="68580" marR="68580" marT="0" marB="0">
                    <a:lnL>
                      <a:noFill/>
                    </a:lnL>
                    <a:lnR>
                      <a:noFill/>
                    </a:lnR>
                    <a:lnT>
                      <a:noFill/>
                    </a:lnT>
                    <a:lnB>
                      <a:noFill/>
                    </a:lnB>
                  </a:tcPr>
                </a:tc>
                <a:extLst>
                  <a:ext uri="{0D108BD9-81ED-4DB2-BD59-A6C34878D82A}">
                    <a16:rowId xmlns:a16="http://schemas.microsoft.com/office/drawing/2014/main" val="10001"/>
                  </a:ext>
                </a:extLst>
              </a:tr>
              <a:tr h="568520">
                <a:tc>
                  <a:txBody>
                    <a:bodyPr/>
                    <a:lstStyle/>
                    <a:p>
                      <a:pPr marL="342900" marR="0" lvl="0" indent="-342900">
                        <a:spcBef>
                          <a:spcPts val="0"/>
                        </a:spcBef>
                        <a:spcAft>
                          <a:spcPts val="0"/>
                        </a:spcAft>
                        <a:buFont typeface="Symbol"/>
                        <a:buChar char=""/>
                        <a:tabLst>
                          <a:tab pos="228600" algn="l"/>
                        </a:tabLst>
                      </a:pPr>
                      <a:r>
                        <a:rPr lang="en-US" sz="1800" dirty="0">
                          <a:effectLst/>
                          <a:latin typeface="Calibri"/>
                          <a:ea typeface="Times New Roman"/>
                        </a:rPr>
                        <a:t>Manufacturing Strategy</a:t>
                      </a:r>
                      <a:endParaRPr lang="en-US" sz="1800" dirty="0">
                        <a:effectLst/>
                        <a:latin typeface="Times New Roman"/>
                        <a:ea typeface="Times New Roman"/>
                      </a:endParaRPr>
                    </a:p>
                  </a:txBody>
                  <a:tcPr marL="68580" marR="68580" marT="0" marB="0">
                    <a:lnL>
                      <a:noFill/>
                    </a:lnL>
                    <a:lnR>
                      <a:noFill/>
                    </a:lnR>
                    <a:lnT>
                      <a:noFill/>
                    </a:lnT>
                    <a:lnB>
                      <a:noFill/>
                    </a:lnB>
                  </a:tcPr>
                </a:tc>
                <a:tc>
                  <a:txBody>
                    <a:bodyPr/>
                    <a:lstStyle/>
                    <a:p>
                      <a:pPr marL="342900" marR="0" lvl="0" indent="-342900">
                        <a:spcBef>
                          <a:spcPts val="0"/>
                        </a:spcBef>
                        <a:spcAft>
                          <a:spcPts val="0"/>
                        </a:spcAft>
                        <a:buFont typeface="Symbol"/>
                        <a:buChar char=""/>
                        <a:tabLst>
                          <a:tab pos="228600" algn="l"/>
                        </a:tabLst>
                      </a:pPr>
                      <a:r>
                        <a:rPr lang="en-US" sz="1800" dirty="0">
                          <a:effectLst/>
                          <a:latin typeface="Calibri"/>
                          <a:ea typeface="Times New Roman"/>
                        </a:rPr>
                        <a:t>Capital Planning</a:t>
                      </a:r>
                      <a:endParaRPr lang="en-US" sz="1800" dirty="0">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568520">
                <a:tc>
                  <a:txBody>
                    <a:bodyPr/>
                    <a:lstStyle/>
                    <a:p>
                      <a:pPr marL="342900" marR="0" lvl="0" indent="-342900">
                        <a:spcBef>
                          <a:spcPts val="0"/>
                        </a:spcBef>
                        <a:spcAft>
                          <a:spcPts val="0"/>
                        </a:spcAft>
                        <a:buFont typeface="Symbol"/>
                        <a:buChar char=""/>
                        <a:tabLst>
                          <a:tab pos="228600" algn="l"/>
                        </a:tabLst>
                      </a:pPr>
                      <a:r>
                        <a:rPr lang="en-US" sz="1800" dirty="0">
                          <a:solidFill>
                            <a:srgbClr val="FF0000"/>
                          </a:solidFill>
                          <a:effectLst/>
                          <a:latin typeface="Calibri"/>
                          <a:ea typeface="Times New Roman"/>
                        </a:rPr>
                        <a:t>Organizational Alignment</a:t>
                      </a:r>
                      <a:endParaRPr lang="en-US" sz="1800" dirty="0">
                        <a:solidFill>
                          <a:srgbClr val="FF0000"/>
                        </a:solidFill>
                        <a:effectLst/>
                        <a:latin typeface="Times New Roman"/>
                        <a:ea typeface="Times New Roman"/>
                      </a:endParaRPr>
                    </a:p>
                  </a:txBody>
                  <a:tcPr marL="68580" marR="68580" marT="0" marB="0">
                    <a:lnL>
                      <a:noFill/>
                    </a:lnL>
                    <a:lnR>
                      <a:noFill/>
                    </a:lnR>
                    <a:lnT>
                      <a:noFill/>
                    </a:lnT>
                    <a:lnB>
                      <a:noFill/>
                    </a:lnB>
                  </a:tcPr>
                </a:tc>
                <a:tc>
                  <a:txBody>
                    <a:bodyPr/>
                    <a:lstStyle/>
                    <a:p>
                      <a:pPr marL="342900" marR="0" lvl="0" indent="-342900">
                        <a:spcBef>
                          <a:spcPts val="0"/>
                        </a:spcBef>
                        <a:spcAft>
                          <a:spcPts val="0"/>
                        </a:spcAft>
                        <a:buFont typeface="Symbol"/>
                        <a:buChar char=""/>
                        <a:tabLst>
                          <a:tab pos="228600" algn="l"/>
                        </a:tabLst>
                      </a:pPr>
                      <a:r>
                        <a:rPr lang="en-US" sz="1800" dirty="0">
                          <a:solidFill>
                            <a:srgbClr val="FF0000"/>
                          </a:solidFill>
                          <a:effectLst/>
                          <a:latin typeface="Calibri"/>
                          <a:ea typeface="Times New Roman"/>
                        </a:rPr>
                        <a:t>Project Management</a:t>
                      </a:r>
                      <a:endParaRPr lang="en-US" sz="1800" dirty="0">
                        <a:solidFill>
                          <a:srgbClr val="FF0000"/>
                        </a:solidFill>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568520">
                <a:tc>
                  <a:txBody>
                    <a:bodyPr/>
                    <a:lstStyle/>
                    <a:p>
                      <a:pPr marL="342900" marR="0" lvl="0" indent="-342900">
                        <a:spcBef>
                          <a:spcPts val="0"/>
                        </a:spcBef>
                        <a:spcAft>
                          <a:spcPts val="0"/>
                        </a:spcAft>
                        <a:buFont typeface="Symbol"/>
                        <a:buChar char=""/>
                        <a:tabLst>
                          <a:tab pos="228600" algn="l"/>
                        </a:tabLst>
                      </a:pPr>
                      <a:r>
                        <a:rPr lang="en-US" sz="1800" dirty="0">
                          <a:solidFill>
                            <a:srgbClr val="FF0000"/>
                          </a:solidFill>
                          <a:effectLst/>
                          <a:latin typeface="Calibri"/>
                          <a:ea typeface="Times New Roman"/>
                        </a:rPr>
                        <a:t>Safety Leadership</a:t>
                      </a:r>
                      <a:endParaRPr lang="en-US" sz="1800" dirty="0">
                        <a:solidFill>
                          <a:srgbClr val="FF0000"/>
                        </a:solidFill>
                        <a:effectLst/>
                        <a:latin typeface="Times New Roman"/>
                        <a:ea typeface="Times New Roman"/>
                      </a:endParaRPr>
                    </a:p>
                  </a:txBody>
                  <a:tcPr marL="68580" marR="68580" marT="0" marB="0">
                    <a:lnL>
                      <a:noFill/>
                    </a:lnL>
                    <a:lnR>
                      <a:noFill/>
                    </a:lnR>
                    <a:lnT>
                      <a:noFill/>
                    </a:lnT>
                    <a:lnB>
                      <a:noFill/>
                    </a:lnB>
                  </a:tcPr>
                </a:tc>
                <a:tc>
                  <a:txBody>
                    <a:bodyPr/>
                    <a:lstStyle/>
                    <a:p>
                      <a:pPr marL="342900" marR="0" lvl="0" indent="-342900">
                        <a:spcBef>
                          <a:spcPts val="0"/>
                        </a:spcBef>
                        <a:spcAft>
                          <a:spcPts val="0"/>
                        </a:spcAft>
                        <a:buFont typeface="Symbol"/>
                        <a:buChar char=""/>
                        <a:tabLst>
                          <a:tab pos="228600" algn="l"/>
                        </a:tabLst>
                      </a:pPr>
                      <a:r>
                        <a:rPr lang="en-US" sz="1800" dirty="0">
                          <a:solidFill>
                            <a:srgbClr val="FF0000"/>
                          </a:solidFill>
                          <a:effectLst/>
                          <a:latin typeface="Calibri"/>
                          <a:ea typeface="Times New Roman"/>
                        </a:rPr>
                        <a:t>ISO / QS / TS Systems</a:t>
                      </a:r>
                      <a:endParaRPr lang="en-US" sz="1800" dirty="0">
                        <a:solidFill>
                          <a:srgbClr val="FF0000"/>
                        </a:solidFill>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568520">
                <a:tc>
                  <a:txBody>
                    <a:bodyPr/>
                    <a:lstStyle/>
                    <a:p>
                      <a:pPr marL="342900" marR="0" lvl="0" indent="-342900">
                        <a:spcBef>
                          <a:spcPts val="0"/>
                        </a:spcBef>
                        <a:spcAft>
                          <a:spcPts val="0"/>
                        </a:spcAft>
                        <a:buFont typeface="Symbol"/>
                        <a:buChar char=""/>
                        <a:tabLst>
                          <a:tab pos="228600" algn="l"/>
                        </a:tabLst>
                      </a:pPr>
                      <a:r>
                        <a:rPr lang="en-US" sz="1800" dirty="0">
                          <a:solidFill>
                            <a:srgbClr val="FF0000"/>
                          </a:solidFill>
                          <a:effectLst/>
                          <a:latin typeface="Calibri"/>
                          <a:ea typeface="Times New Roman"/>
                        </a:rPr>
                        <a:t>Six Sigma Quality / Lean</a:t>
                      </a:r>
                      <a:endParaRPr lang="en-US" sz="1800" dirty="0">
                        <a:solidFill>
                          <a:srgbClr val="FF0000"/>
                        </a:solidFill>
                        <a:effectLst/>
                        <a:latin typeface="Times New Roman"/>
                        <a:ea typeface="Times New Roman"/>
                      </a:endParaRPr>
                    </a:p>
                  </a:txBody>
                  <a:tcPr marL="68580" marR="68580" marT="0" marB="0">
                    <a:lnL>
                      <a:noFill/>
                    </a:lnL>
                    <a:lnR>
                      <a:noFill/>
                    </a:lnR>
                    <a:lnT>
                      <a:noFill/>
                    </a:lnT>
                    <a:lnB>
                      <a:noFill/>
                    </a:lnB>
                  </a:tcPr>
                </a:tc>
                <a:tc>
                  <a:txBody>
                    <a:bodyPr/>
                    <a:lstStyle/>
                    <a:p>
                      <a:pPr marL="342900" marR="0" lvl="0" indent="-342900">
                        <a:spcBef>
                          <a:spcPts val="0"/>
                        </a:spcBef>
                        <a:spcAft>
                          <a:spcPts val="0"/>
                        </a:spcAft>
                        <a:buFont typeface="Symbol"/>
                        <a:buChar char=""/>
                        <a:tabLst>
                          <a:tab pos="228600" algn="l"/>
                        </a:tabLst>
                      </a:pPr>
                      <a:r>
                        <a:rPr lang="en-US" sz="1800" dirty="0">
                          <a:solidFill>
                            <a:srgbClr val="FF0000"/>
                          </a:solidFill>
                          <a:effectLst/>
                          <a:latin typeface="Calibri"/>
                          <a:ea typeface="Times New Roman"/>
                        </a:rPr>
                        <a:t>Staff Development </a:t>
                      </a:r>
                      <a:endParaRPr lang="en-US" sz="1800" dirty="0">
                        <a:solidFill>
                          <a:srgbClr val="FF0000"/>
                        </a:solidFill>
                        <a:effectLst/>
                        <a:latin typeface="Times New Roman"/>
                        <a:ea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Footer Placeholder 3"/>
          <p:cNvSpPr>
            <a:spLocks noGrp="1"/>
          </p:cNvSpPr>
          <p:nvPr>
            <p:ph type="ftr" sz="quarter" idx="11"/>
          </p:nvPr>
        </p:nvSpPr>
        <p:spPr/>
        <p:txBody>
          <a:bodyPr/>
          <a:lstStyle/>
          <a:p>
            <a:r>
              <a:rPr lang="en-US"/>
              <a:t>Fladung - Mileski 07/27/2020</a:t>
            </a:r>
          </a:p>
        </p:txBody>
      </p:sp>
    </p:spTree>
    <p:extLst>
      <p:ext uri="{BB962C8B-B14F-4D97-AF65-F5344CB8AC3E}">
        <p14:creationId xmlns:p14="http://schemas.microsoft.com/office/powerpoint/2010/main" val="3657632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1628</Words>
  <Application>Microsoft Office PowerPoint</Application>
  <PresentationFormat>Widescreen</PresentationFormat>
  <Paragraphs>210</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Algerian</vt:lpstr>
      <vt:lpstr>Arial</vt:lpstr>
      <vt:lpstr>Calibri</vt:lpstr>
      <vt:lpstr>Symbol</vt:lpstr>
      <vt:lpstr>Times New Roman</vt:lpstr>
      <vt:lpstr>Verdana</vt:lpstr>
      <vt:lpstr>Wingdings</vt:lpstr>
      <vt:lpstr>Office Theme</vt:lpstr>
      <vt:lpstr>Building a Targeted Resume</vt:lpstr>
      <vt:lpstr>PowerPoint Presentation</vt:lpstr>
      <vt:lpstr>The Hiring Process</vt:lpstr>
      <vt:lpstr>Where are we in the Job Hunt?</vt:lpstr>
      <vt:lpstr>Resume = Sales Literature</vt:lpstr>
      <vt:lpstr>Resume Guidelines</vt:lpstr>
      <vt:lpstr>Resume Components</vt:lpstr>
      <vt:lpstr>Career Summary</vt:lpstr>
      <vt:lpstr>Career Summary</vt:lpstr>
      <vt:lpstr>Professional Experience</vt:lpstr>
      <vt:lpstr>Job Description</vt:lpstr>
      <vt:lpstr>Job Description</vt:lpstr>
      <vt:lpstr>Accomplishments</vt:lpstr>
      <vt:lpstr>Accomplishments</vt:lpstr>
      <vt:lpstr>PowerPoint Presentation</vt:lpstr>
      <vt:lpstr>Accomplishments</vt:lpstr>
      <vt:lpstr>Education and Professional Development</vt:lpstr>
      <vt:lpstr>Optional Information</vt:lpstr>
      <vt:lpstr>PowerPoint Presentation</vt:lpstr>
      <vt:lpstr>Human Resources Manager At Amazon</vt:lpstr>
      <vt:lpstr>Human Resources Manager At Amazon (cont.)</vt:lpstr>
      <vt:lpstr>Human Resources Manager At Amazon (cont.)</vt:lpstr>
      <vt:lpstr>Human Resources Manager At Amazon (cont.)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Targeted Resume</dc:title>
  <dc:creator>Mileskis</dc:creator>
  <cp:lastModifiedBy>Patrick Fladung</cp:lastModifiedBy>
  <cp:revision>72</cp:revision>
  <dcterms:created xsi:type="dcterms:W3CDTF">2010-10-15T15:14:32Z</dcterms:created>
  <dcterms:modified xsi:type="dcterms:W3CDTF">2020-07-28T01:13:43Z</dcterms:modified>
</cp:coreProperties>
</file>