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330" r:id="rId3"/>
    <p:sldId id="345" r:id="rId4"/>
    <p:sldId id="331" r:id="rId5"/>
    <p:sldId id="348" r:id="rId6"/>
    <p:sldId id="350" r:id="rId7"/>
    <p:sldId id="346" r:id="rId8"/>
    <p:sldId id="355" r:id="rId9"/>
    <p:sldId id="354" r:id="rId10"/>
    <p:sldId id="353" r:id="rId11"/>
    <p:sldId id="321" r:id="rId12"/>
    <p:sldId id="351" r:id="rId13"/>
    <p:sldId id="352" r:id="rId14"/>
    <p:sldId id="356" r:id="rId15"/>
    <p:sldId id="334" r:id="rId16"/>
    <p:sldId id="335" r:id="rId17"/>
    <p:sldId id="316" r:id="rId18"/>
    <p:sldId id="289" r:id="rId19"/>
    <p:sldId id="296" r:id="rId20"/>
  </p:sldIdLst>
  <p:sldSz cx="12192000" cy="6858000"/>
  <p:notesSz cx="70866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8" autoAdjust="0"/>
    <p:restoredTop sz="82874" autoAdjust="0"/>
  </p:normalViewPr>
  <p:slideViewPr>
    <p:cSldViewPr snapToGrid="0">
      <p:cViewPr varScale="1">
        <p:scale>
          <a:sx n="56" d="100"/>
          <a:sy n="56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CA90C-25C4-49E8-A6A8-F2217622650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7EE0E1-5151-4DD8-A283-DD67F57743D7}">
      <dgm:prSet phldrT="[Text]"/>
      <dgm:spPr>
        <a:solidFill>
          <a:schemeClr val="tx1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US" b="1" dirty="0" smtClean="0"/>
            <a:t>PERSONAL MESSAGE</a:t>
          </a:r>
          <a:endParaRPr lang="en-US" b="1" dirty="0"/>
        </a:p>
      </dgm:t>
    </dgm:pt>
    <dgm:pt modelId="{6504842F-B7B5-47A9-A3D8-6F5724069DA5}" type="parTrans" cxnId="{EF3B0425-D100-4049-930A-FBD36353BC6B}">
      <dgm:prSet/>
      <dgm:spPr/>
      <dgm:t>
        <a:bodyPr/>
        <a:lstStyle/>
        <a:p>
          <a:endParaRPr lang="en-US"/>
        </a:p>
      </dgm:t>
    </dgm:pt>
    <dgm:pt modelId="{3B5DF3FC-8CC9-4EBF-808B-BFBC3F3D4D3D}" type="sibTrans" cxnId="{EF3B0425-D100-4049-930A-FBD36353BC6B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66335F0C-C18E-456A-988C-4D4E8F84F45A}">
      <dgm:prSet phldrT="[Text]" custT="1"/>
      <dgm:spPr>
        <a:solidFill>
          <a:schemeClr val="bg1"/>
        </a:solidFill>
        <a:ln>
          <a:solidFill>
            <a:srgbClr val="FF3300"/>
          </a:solidFill>
        </a:ln>
      </dgm:spPr>
      <dgm:t>
        <a:bodyPr/>
        <a:lstStyle/>
        <a:p>
          <a:r>
            <a:rPr lang="en-US" sz="4800" dirty="0" smtClean="0"/>
            <a:t>15%</a:t>
          </a:r>
          <a:endParaRPr lang="en-US" sz="4800" dirty="0"/>
        </a:p>
      </dgm:t>
    </dgm:pt>
    <dgm:pt modelId="{FE7761B9-0355-4882-B58A-B9463F7231FA}" type="parTrans" cxnId="{E9205542-736B-4A69-876D-E216C4D5A3C1}">
      <dgm:prSet/>
      <dgm:spPr/>
      <dgm:t>
        <a:bodyPr/>
        <a:lstStyle/>
        <a:p>
          <a:endParaRPr lang="en-US"/>
        </a:p>
      </dgm:t>
    </dgm:pt>
    <dgm:pt modelId="{A3A3F8E5-4D2C-4694-9FD3-E4F7A49C15A7}" type="sibTrans" cxnId="{E9205542-736B-4A69-876D-E216C4D5A3C1}">
      <dgm:prSet/>
      <dgm:spPr/>
      <dgm:t>
        <a:bodyPr/>
        <a:lstStyle/>
        <a:p>
          <a:endParaRPr lang="en-US"/>
        </a:p>
      </dgm:t>
    </dgm:pt>
    <dgm:pt modelId="{0926E4BA-1C32-487D-A16B-989BEC5F06DA}">
      <dgm:prSet phldrT="[Text]"/>
      <dgm:spPr>
        <a:solidFill>
          <a:schemeClr val="tx1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US" b="1" dirty="0" smtClean="0"/>
            <a:t>SHARED GROUP</a:t>
          </a:r>
        </a:p>
      </dgm:t>
    </dgm:pt>
    <dgm:pt modelId="{B361F97C-36C7-4E2D-878F-512087F3E0E8}" type="parTrans" cxnId="{47C62997-3B7E-47C8-8A36-594DADA14528}">
      <dgm:prSet/>
      <dgm:spPr/>
      <dgm:t>
        <a:bodyPr/>
        <a:lstStyle/>
        <a:p>
          <a:endParaRPr lang="en-US"/>
        </a:p>
      </dgm:t>
    </dgm:pt>
    <dgm:pt modelId="{075BE35E-855B-40A1-8BC0-E74BFBB2A574}" type="sibTrans" cxnId="{47C62997-3B7E-47C8-8A36-594DADA14528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B0D0AB75-6F42-49D8-B697-B12D3F1EF28F}">
      <dgm:prSet phldrT="[Text]"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FF3300"/>
          </a:solidFill>
        </a:ln>
      </dgm:spPr>
      <dgm:t>
        <a:bodyPr/>
        <a:lstStyle/>
        <a:p>
          <a:r>
            <a:rPr lang="en-US" sz="4800" dirty="0" smtClean="0"/>
            <a:t>21%</a:t>
          </a:r>
          <a:endParaRPr lang="en-US" sz="4800" dirty="0"/>
        </a:p>
      </dgm:t>
    </dgm:pt>
    <dgm:pt modelId="{2607743E-3E4F-4B2D-82EA-8A016CCD90DC}" type="parTrans" cxnId="{F0B6F512-DE3B-47E4-B41E-34943C15D7A8}">
      <dgm:prSet/>
      <dgm:spPr/>
      <dgm:t>
        <a:bodyPr/>
        <a:lstStyle/>
        <a:p>
          <a:endParaRPr lang="en-US"/>
        </a:p>
      </dgm:t>
    </dgm:pt>
    <dgm:pt modelId="{8AD030A2-A2D2-442C-8EE4-16069EE160D8}" type="sibTrans" cxnId="{F0B6F512-DE3B-47E4-B41E-34943C15D7A8}">
      <dgm:prSet/>
      <dgm:spPr/>
      <dgm:t>
        <a:bodyPr/>
        <a:lstStyle/>
        <a:p>
          <a:endParaRPr lang="en-US"/>
        </a:p>
      </dgm:t>
    </dgm:pt>
    <dgm:pt modelId="{F24C9F47-9073-4105-8DCC-7778857108F6}">
      <dgm:prSet phldrT="[Text]"/>
      <dgm:spPr>
        <a:solidFill>
          <a:schemeClr val="tx1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US" b="1" dirty="0" smtClean="0"/>
            <a:t>SHARED EMPLOYER</a:t>
          </a:r>
          <a:endParaRPr lang="en-US" b="1" dirty="0"/>
        </a:p>
      </dgm:t>
    </dgm:pt>
    <dgm:pt modelId="{F4AADC9D-B5A4-473D-A5E2-D31844909239}" type="parTrans" cxnId="{418C254F-E5D1-4A86-A32F-5E5134F161FE}">
      <dgm:prSet/>
      <dgm:spPr/>
      <dgm:t>
        <a:bodyPr/>
        <a:lstStyle/>
        <a:p>
          <a:endParaRPr lang="en-US"/>
        </a:p>
      </dgm:t>
    </dgm:pt>
    <dgm:pt modelId="{29987DD1-5BD2-4DC5-9DED-A9AC33C895EE}" type="sibTrans" cxnId="{418C254F-E5D1-4A86-A32F-5E5134F161FE}">
      <dgm:prSet/>
      <dgm:spPr/>
      <dgm:t>
        <a:bodyPr/>
        <a:lstStyle/>
        <a:p>
          <a:endParaRPr lang="en-US"/>
        </a:p>
      </dgm:t>
    </dgm:pt>
    <dgm:pt modelId="{B2EB975D-4C0A-43EB-82FC-996E718360DF}">
      <dgm:prSet phldrT="[Text]"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FF3300"/>
          </a:solidFill>
        </a:ln>
      </dgm:spPr>
      <dgm:t>
        <a:bodyPr/>
        <a:lstStyle/>
        <a:p>
          <a:r>
            <a:rPr lang="en-US" sz="4800" dirty="0" smtClean="0"/>
            <a:t>27%</a:t>
          </a:r>
          <a:endParaRPr lang="en-US" sz="4800" dirty="0"/>
        </a:p>
      </dgm:t>
    </dgm:pt>
    <dgm:pt modelId="{9A0B3608-ECF8-4CC9-8E7E-9EABFBFDC068}" type="parTrans" cxnId="{AEFF54DF-758F-4A01-A9A9-8D2B8DDF8E52}">
      <dgm:prSet/>
      <dgm:spPr/>
      <dgm:t>
        <a:bodyPr/>
        <a:lstStyle/>
        <a:p>
          <a:endParaRPr lang="en-US"/>
        </a:p>
      </dgm:t>
    </dgm:pt>
    <dgm:pt modelId="{E12832D1-2BA4-4300-B271-E3BE427AFECD}" type="sibTrans" cxnId="{AEFF54DF-758F-4A01-A9A9-8D2B8DDF8E52}">
      <dgm:prSet/>
      <dgm:spPr/>
      <dgm:t>
        <a:bodyPr/>
        <a:lstStyle/>
        <a:p>
          <a:endParaRPr lang="en-US"/>
        </a:p>
      </dgm:t>
    </dgm:pt>
    <dgm:pt modelId="{676B956D-1DDA-4551-A2DE-7B7D4DD36B41}" type="pres">
      <dgm:prSet presAssocID="{7D5CA90C-25C4-49E8-A6A8-F221762265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C60C-CDF0-4842-BE95-D1D51B2D6AE8}" type="pres">
      <dgm:prSet presAssocID="{FC7EE0E1-5151-4DD8-A283-DD67F57743D7}" presName="composite" presStyleCnt="0"/>
      <dgm:spPr/>
    </dgm:pt>
    <dgm:pt modelId="{B8D61042-C7CC-4E8E-A537-ADCEABE3C272}" type="pres">
      <dgm:prSet presAssocID="{FC7EE0E1-5151-4DD8-A283-DD67F57743D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39972-3570-48AE-9E28-87C43E78F41A}" type="pres">
      <dgm:prSet presAssocID="{FC7EE0E1-5151-4DD8-A283-DD67F57743D7}" presName="parSh" presStyleLbl="node1" presStyleIdx="0" presStyleCnt="3"/>
      <dgm:spPr/>
      <dgm:t>
        <a:bodyPr/>
        <a:lstStyle/>
        <a:p>
          <a:endParaRPr lang="en-US"/>
        </a:p>
      </dgm:t>
    </dgm:pt>
    <dgm:pt modelId="{DC5E900A-BEB6-4873-9528-720DD6C03B00}" type="pres">
      <dgm:prSet presAssocID="{FC7EE0E1-5151-4DD8-A283-DD67F57743D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C4A20-30EA-4B37-A759-1CDD3E10EF05}" type="pres">
      <dgm:prSet presAssocID="{3B5DF3FC-8CC9-4EBF-808B-BFBC3F3D4D3D}" presName="sibTrans" presStyleLbl="sibTrans2D1" presStyleIdx="0" presStyleCnt="2" custScaleX="161529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337693FC-A657-48D8-ABBB-559085518A0B}" type="pres">
      <dgm:prSet presAssocID="{3B5DF3FC-8CC9-4EBF-808B-BFBC3F3D4D3D}" presName="connTx" presStyleLbl="sibTrans2D1" presStyleIdx="0" presStyleCnt="2"/>
      <dgm:spPr/>
      <dgm:t>
        <a:bodyPr/>
        <a:lstStyle/>
        <a:p>
          <a:endParaRPr lang="en-US"/>
        </a:p>
      </dgm:t>
    </dgm:pt>
    <dgm:pt modelId="{04C3BF94-8E45-4C2F-869D-AA5BCB157C7C}" type="pres">
      <dgm:prSet presAssocID="{0926E4BA-1C32-487D-A16B-989BEC5F06DA}" presName="composite" presStyleCnt="0"/>
      <dgm:spPr/>
    </dgm:pt>
    <dgm:pt modelId="{A9BCDCAF-0A25-429A-AD8C-F81261E33573}" type="pres">
      <dgm:prSet presAssocID="{0926E4BA-1C32-487D-A16B-989BEC5F06D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68D86-8838-4928-821C-9AC84FADCE35}" type="pres">
      <dgm:prSet presAssocID="{0926E4BA-1C32-487D-A16B-989BEC5F06DA}" presName="parSh" presStyleLbl="node1" presStyleIdx="1" presStyleCnt="3"/>
      <dgm:spPr/>
      <dgm:t>
        <a:bodyPr/>
        <a:lstStyle/>
        <a:p>
          <a:endParaRPr lang="en-US"/>
        </a:p>
      </dgm:t>
    </dgm:pt>
    <dgm:pt modelId="{0D6B51DF-8352-4ADE-877A-FCACB1529B9B}" type="pres">
      <dgm:prSet presAssocID="{0926E4BA-1C32-487D-A16B-989BEC5F06DA}" presName="desTx" presStyleLbl="fgAcc1" presStyleIdx="1" presStyleCnt="3" custScaleX="107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17117-169A-49BA-B973-F80B938CE6C3}" type="pres">
      <dgm:prSet presAssocID="{075BE35E-855B-40A1-8BC0-E74BFBB2A574}" presName="sibTrans" presStyleLbl="sibTrans2D1" presStyleIdx="1" presStyleCnt="2" custScaleX="150085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75031CC8-202C-426F-B71D-9CFD933D84BB}" type="pres">
      <dgm:prSet presAssocID="{075BE35E-855B-40A1-8BC0-E74BFBB2A574}" presName="connTx" presStyleLbl="sibTrans2D1" presStyleIdx="1" presStyleCnt="2"/>
      <dgm:spPr/>
      <dgm:t>
        <a:bodyPr/>
        <a:lstStyle/>
        <a:p>
          <a:endParaRPr lang="en-US"/>
        </a:p>
      </dgm:t>
    </dgm:pt>
    <dgm:pt modelId="{78C11D91-DA38-4208-8E7C-4E4FDFF1D834}" type="pres">
      <dgm:prSet presAssocID="{F24C9F47-9073-4105-8DCC-7778857108F6}" presName="composite" presStyleCnt="0"/>
      <dgm:spPr/>
    </dgm:pt>
    <dgm:pt modelId="{AC7E966E-F2C8-4BB8-87D9-2CBFAD06CBC1}" type="pres">
      <dgm:prSet presAssocID="{F24C9F47-9073-4105-8DCC-7778857108F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26619-5B85-41F3-8C1D-507E7C60FFF2}" type="pres">
      <dgm:prSet presAssocID="{F24C9F47-9073-4105-8DCC-7778857108F6}" presName="parSh" presStyleLbl="node1" presStyleIdx="2" presStyleCnt="3"/>
      <dgm:spPr/>
      <dgm:t>
        <a:bodyPr/>
        <a:lstStyle/>
        <a:p>
          <a:endParaRPr lang="en-US"/>
        </a:p>
      </dgm:t>
    </dgm:pt>
    <dgm:pt modelId="{413D18B8-A9A4-4248-9B3F-422070E65F8B}" type="pres">
      <dgm:prSet presAssocID="{F24C9F47-9073-4105-8DCC-7778857108F6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435B3E-3025-40A3-A91B-4F52CB049F6E}" type="presOf" srcId="{3B5DF3FC-8CC9-4EBF-808B-BFBC3F3D4D3D}" destId="{853C4A20-30EA-4B37-A759-1CDD3E10EF05}" srcOrd="0" destOrd="0" presId="urn:microsoft.com/office/officeart/2005/8/layout/process3"/>
    <dgm:cxn modelId="{0A3D78CE-3823-4EF4-BA1B-9FE7C7839383}" type="presOf" srcId="{F24C9F47-9073-4105-8DCC-7778857108F6}" destId="{95E26619-5B85-41F3-8C1D-507E7C60FFF2}" srcOrd="1" destOrd="0" presId="urn:microsoft.com/office/officeart/2005/8/layout/process3"/>
    <dgm:cxn modelId="{418C254F-E5D1-4A86-A32F-5E5134F161FE}" srcId="{7D5CA90C-25C4-49E8-A6A8-F22176226500}" destId="{F24C9F47-9073-4105-8DCC-7778857108F6}" srcOrd="2" destOrd="0" parTransId="{F4AADC9D-B5A4-473D-A5E2-D31844909239}" sibTransId="{29987DD1-5BD2-4DC5-9DED-A9AC33C895EE}"/>
    <dgm:cxn modelId="{4239AF5E-DA96-4EC7-B92C-DFCA090DF8E4}" type="presOf" srcId="{66335F0C-C18E-456A-988C-4D4E8F84F45A}" destId="{DC5E900A-BEB6-4873-9528-720DD6C03B00}" srcOrd="0" destOrd="0" presId="urn:microsoft.com/office/officeart/2005/8/layout/process3"/>
    <dgm:cxn modelId="{D7BBF0FE-ED2A-4E05-B2C8-5165E28B9EE0}" type="presOf" srcId="{7D5CA90C-25C4-49E8-A6A8-F22176226500}" destId="{676B956D-1DDA-4551-A2DE-7B7D4DD36B41}" srcOrd="0" destOrd="0" presId="urn:microsoft.com/office/officeart/2005/8/layout/process3"/>
    <dgm:cxn modelId="{E9205542-736B-4A69-876D-E216C4D5A3C1}" srcId="{FC7EE0E1-5151-4DD8-A283-DD67F57743D7}" destId="{66335F0C-C18E-456A-988C-4D4E8F84F45A}" srcOrd="0" destOrd="0" parTransId="{FE7761B9-0355-4882-B58A-B9463F7231FA}" sibTransId="{A3A3F8E5-4D2C-4694-9FD3-E4F7A49C15A7}"/>
    <dgm:cxn modelId="{909C5D50-6FB0-4125-A0DD-EC1C909F8DB8}" type="presOf" srcId="{B0D0AB75-6F42-49D8-B697-B12D3F1EF28F}" destId="{0D6B51DF-8352-4ADE-877A-FCACB1529B9B}" srcOrd="0" destOrd="0" presId="urn:microsoft.com/office/officeart/2005/8/layout/process3"/>
    <dgm:cxn modelId="{F0B6F512-DE3B-47E4-B41E-34943C15D7A8}" srcId="{0926E4BA-1C32-487D-A16B-989BEC5F06DA}" destId="{B0D0AB75-6F42-49D8-B697-B12D3F1EF28F}" srcOrd="0" destOrd="0" parTransId="{2607743E-3E4F-4B2D-82EA-8A016CCD90DC}" sibTransId="{8AD030A2-A2D2-442C-8EE4-16069EE160D8}"/>
    <dgm:cxn modelId="{D79A9736-AE7D-4690-BFBB-4B6EEF74E28C}" type="presOf" srcId="{B2EB975D-4C0A-43EB-82FC-996E718360DF}" destId="{413D18B8-A9A4-4248-9B3F-422070E65F8B}" srcOrd="0" destOrd="0" presId="urn:microsoft.com/office/officeart/2005/8/layout/process3"/>
    <dgm:cxn modelId="{CF51CF34-CEED-482C-800C-3AAFBFCDDEDE}" type="presOf" srcId="{F24C9F47-9073-4105-8DCC-7778857108F6}" destId="{AC7E966E-F2C8-4BB8-87D9-2CBFAD06CBC1}" srcOrd="0" destOrd="0" presId="urn:microsoft.com/office/officeart/2005/8/layout/process3"/>
    <dgm:cxn modelId="{AEFF54DF-758F-4A01-A9A9-8D2B8DDF8E52}" srcId="{F24C9F47-9073-4105-8DCC-7778857108F6}" destId="{B2EB975D-4C0A-43EB-82FC-996E718360DF}" srcOrd="0" destOrd="0" parTransId="{9A0B3608-ECF8-4CC9-8E7E-9EABFBFDC068}" sibTransId="{E12832D1-2BA4-4300-B271-E3BE427AFECD}"/>
    <dgm:cxn modelId="{604406EC-65D1-4036-8193-B5BE4667D3B6}" type="presOf" srcId="{075BE35E-855B-40A1-8BC0-E74BFBB2A574}" destId="{73517117-169A-49BA-B973-F80B938CE6C3}" srcOrd="0" destOrd="0" presId="urn:microsoft.com/office/officeart/2005/8/layout/process3"/>
    <dgm:cxn modelId="{EF3B0425-D100-4049-930A-FBD36353BC6B}" srcId="{7D5CA90C-25C4-49E8-A6A8-F22176226500}" destId="{FC7EE0E1-5151-4DD8-A283-DD67F57743D7}" srcOrd="0" destOrd="0" parTransId="{6504842F-B7B5-47A9-A3D8-6F5724069DA5}" sibTransId="{3B5DF3FC-8CC9-4EBF-808B-BFBC3F3D4D3D}"/>
    <dgm:cxn modelId="{4AC7055E-2128-4557-91CE-6B1F7B24513E}" type="presOf" srcId="{FC7EE0E1-5151-4DD8-A283-DD67F57743D7}" destId="{B8D61042-C7CC-4E8E-A537-ADCEABE3C272}" srcOrd="0" destOrd="0" presId="urn:microsoft.com/office/officeart/2005/8/layout/process3"/>
    <dgm:cxn modelId="{EB76A80C-E2AE-4468-B43C-2CA5BAB55D6B}" type="presOf" srcId="{FC7EE0E1-5151-4DD8-A283-DD67F57743D7}" destId="{BCA39972-3570-48AE-9E28-87C43E78F41A}" srcOrd="1" destOrd="0" presId="urn:microsoft.com/office/officeart/2005/8/layout/process3"/>
    <dgm:cxn modelId="{446733DF-DB9D-4D8D-B12A-DF1F2C8C7E36}" type="presOf" srcId="{0926E4BA-1C32-487D-A16B-989BEC5F06DA}" destId="{A9BCDCAF-0A25-429A-AD8C-F81261E33573}" srcOrd="0" destOrd="0" presId="urn:microsoft.com/office/officeart/2005/8/layout/process3"/>
    <dgm:cxn modelId="{7175B030-3284-4A22-B3B5-6092731CFF93}" type="presOf" srcId="{3B5DF3FC-8CC9-4EBF-808B-BFBC3F3D4D3D}" destId="{337693FC-A657-48D8-ABBB-559085518A0B}" srcOrd="1" destOrd="0" presId="urn:microsoft.com/office/officeart/2005/8/layout/process3"/>
    <dgm:cxn modelId="{960D88A4-131C-4A0A-8189-3C497D5464F2}" type="presOf" srcId="{075BE35E-855B-40A1-8BC0-E74BFBB2A574}" destId="{75031CC8-202C-426F-B71D-9CFD933D84BB}" srcOrd="1" destOrd="0" presId="urn:microsoft.com/office/officeart/2005/8/layout/process3"/>
    <dgm:cxn modelId="{47C62997-3B7E-47C8-8A36-594DADA14528}" srcId="{7D5CA90C-25C4-49E8-A6A8-F22176226500}" destId="{0926E4BA-1C32-487D-A16B-989BEC5F06DA}" srcOrd="1" destOrd="0" parTransId="{B361F97C-36C7-4E2D-878F-512087F3E0E8}" sibTransId="{075BE35E-855B-40A1-8BC0-E74BFBB2A574}"/>
    <dgm:cxn modelId="{C8EDBF57-C80B-4423-9707-AD5B23B4820B}" type="presOf" srcId="{0926E4BA-1C32-487D-A16B-989BEC5F06DA}" destId="{E5A68D86-8838-4928-821C-9AC84FADCE35}" srcOrd="1" destOrd="0" presId="urn:microsoft.com/office/officeart/2005/8/layout/process3"/>
    <dgm:cxn modelId="{888202E1-5706-4E51-8301-32D8124C6657}" type="presParOf" srcId="{676B956D-1DDA-4551-A2DE-7B7D4DD36B41}" destId="{C5F6C60C-CDF0-4842-BE95-D1D51B2D6AE8}" srcOrd="0" destOrd="0" presId="urn:microsoft.com/office/officeart/2005/8/layout/process3"/>
    <dgm:cxn modelId="{68E2A3D3-607E-4946-A28C-511EA486C71F}" type="presParOf" srcId="{C5F6C60C-CDF0-4842-BE95-D1D51B2D6AE8}" destId="{B8D61042-C7CC-4E8E-A537-ADCEABE3C272}" srcOrd="0" destOrd="0" presId="urn:microsoft.com/office/officeart/2005/8/layout/process3"/>
    <dgm:cxn modelId="{333EFC62-8B66-4303-ADE1-EB3A498AB0C5}" type="presParOf" srcId="{C5F6C60C-CDF0-4842-BE95-D1D51B2D6AE8}" destId="{BCA39972-3570-48AE-9E28-87C43E78F41A}" srcOrd="1" destOrd="0" presId="urn:microsoft.com/office/officeart/2005/8/layout/process3"/>
    <dgm:cxn modelId="{50C73B7F-7B33-4E65-8E81-D08473EB06A0}" type="presParOf" srcId="{C5F6C60C-CDF0-4842-BE95-D1D51B2D6AE8}" destId="{DC5E900A-BEB6-4873-9528-720DD6C03B00}" srcOrd="2" destOrd="0" presId="urn:microsoft.com/office/officeart/2005/8/layout/process3"/>
    <dgm:cxn modelId="{FFE06803-345A-4BF0-B0A0-4221EE4ED5E6}" type="presParOf" srcId="{676B956D-1DDA-4551-A2DE-7B7D4DD36B41}" destId="{853C4A20-30EA-4B37-A759-1CDD3E10EF05}" srcOrd="1" destOrd="0" presId="urn:microsoft.com/office/officeart/2005/8/layout/process3"/>
    <dgm:cxn modelId="{17736655-260E-4889-864B-6264A5827BCD}" type="presParOf" srcId="{853C4A20-30EA-4B37-A759-1CDD3E10EF05}" destId="{337693FC-A657-48D8-ABBB-559085518A0B}" srcOrd="0" destOrd="0" presId="urn:microsoft.com/office/officeart/2005/8/layout/process3"/>
    <dgm:cxn modelId="{05F8F6E0-3133-4D30-A094-5EDB314DA435}" type="presParOf" srcId="{676B956D-1DDA-4551-A2DE-7B7D4DD36B41}" destId="{04C3BF94-8E45-4C2F-869D-AA5BCB157C7C}" srcOrd="2" destOrd="0" presId="urn:microsoft.com/office/officeart/2005/8/layout/process3"/>
    <dgm:cxn modelId="{3924E264-3117-4566-A7FE-585BE361586A}" type="presParOf" srcId="{04C3BF94-8E45-4C2F-869D-AA5BCB157C7C}" destId="{A9BCDCAF-0A25-429A-AD8C-F81261E33573}" srcOrd="0" destOrd="0" presId="urn:microsoft.com/office/officeart/2005/8/layout/process3"/>
    <dgm:cxn modelId="{58CF5C93-8AAE-4008-973A-CB1F97DAE449}" type="presParOf" srcId="{04C3BF94-8E45-4C2F-869D-AA5BCB157C7C}" destId="{E5A68D86-8838-4928-821C-9AC84FADCE35}" srcOrd="1" destOrd="0" presId="urn:microsoft.com/office/officeart/2005/8/layout/process3"/>
    <dgm:cxn modelId="{8170D69C-23B6-4767-97E9-E9F5713F3D62}" type="presParOf" srcId="{04C3BF94-8E45-4C2F-869D-AA5BCB157C7C}" destId="{0D6B51DF-8352-4ADE-877A-FCACB1529B9B}" srcOrd="2" destOrd="0" presId="urn:microsoft.com/office/officeart/2005/8/layout/process3"/>
    <dgm:cxn modelId="{550EAD34-B706-4D23-861B-72B5CA0FA998}" type="presParOf" srcId="{676B956D-1DDA-4551-A2DE-7B7D4DD36B41}" destId="{73517117-169A-49BA-B973-F80B938CE6C3}" srcOrd="3" destOrd="0" presId="urn:microsoft.com/office/officeart/2005/8/layout/process3"/>
    <dgm:cxn modelId="{6E165779-168B-48E5-ABDA-B8AC75320480}" type="presParOf" srcId="{73517117-169A-49BA-B973-F80B938CE6C3}" destId="{75031CC8-202C-426F-B71D-9CFD933D84BB}" srcOrd="0" destOrd="0" presId="urn:microsoft.com/office/officeart/2005/8/layout/process3"/>
    <dgm:cxn modelId="{635D5B81-9A6D-4689-B268-336F066F4F50}" type="presParOf" srcId="{676B956D-1DDA-4551-A2DE-7B7D4DD36B41}" destId="{78C11D91-DA38-4208-8E7C-4E4FDFF1D834}" srcOrd="4" destOrd="0" presId="urn:microsoft.com/office/officeart/2005/8/layout/process3"/>
    <dgm:cxn modelId="{971AA7D1-6497-4608-984C-874EA94C8DC6}" type="presParOf" srcId="{78C11D91-DA38-4208-8E7C-4E4FDFF1D834}" destId="{AC7E966E-F2C8-4BB8-87D9-2CBFAD06CBC1}" srcOrd="0" destOrd="0" presId="urn:microsoft.com/office/officeart/2005/8/layout/process3"/>
    <dgm:cxn modelId="{BF82633D-E7CC-4201-84B6-4AF1697F3EA8}" type="presParOf" srcId="{78C11D91-DA38-4208-8E7C-4E4FDFF1D834}" destId="{95E26619-5B85-41F3-8C1D-507E7C60FFF2}" srcOrd="1" destOrd="0" presId="urn:microsoft.com/office/officeart/2005/8/layout/process3"/>
    <dgm:cxn modelId="{9859CA40-1474-44D9-AB4F-7992C7424927}" type="presParOf" srcId="{78C11D91-DA38-4208-8E7C-4E4FDFF1D834}" destId="{413D18B8-A9A4-4248-9B3F-422070E65F8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39972-3570-48AE-9E28-87C43E78F41A}">
      <dsp:nvSpPr>
        <dsp:cNvPr id="0" name=""/>
        <dsp:cNvSpPr/>
      </dsp:nvSpPr>
      <dsp:spPr>
        <a:xfrm>
          <a:off x="7366" y="1145644"/>
          <a:ext cx="2488458" cy="1454349"/>
        </a:xfrm>
        <a:prstGeom prst="roundRect">
          <a:avLst>
            <a:gd name="adj" fmla="val 10000"/>
          </a:avLst>
        </a:prstGeom>
        <a:solidFill>
          <a:schemeClr val="tx1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PERSONAL MESSAGE</a:t>
          </a:r>
          <a:endParaRPr lang="en-US" sz="2500" b="1" kern="1200" dirty="0"/>
        </a:p>
      </dsp:txBody>
      <dsp:txXfrm>
        <a:off x="7366" y="1145644"/>
        <a:ext cx="2488458" cy="969566"/>
      </dsp:txXfrm>
    </dsp:sp>
    <dsp:sp modelId="{DC5E900A-BEB6-4873-9528-720DD6C03B00}">
      <dsp:nvSpPr>
        <dsp:cNvPr id="0" name=""/>
        <dsp:cNvSpPr/>
      </dsp:nvSpPr>
      <dsp:spPr>
        <a:xfrm>
          <a:off x="517050" y="2115211"/>
          <a:ext cx="2488458" cy="148500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FF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smtClean="0"/>
            <a:t>15%</a:t>
          </a:r>
          <a:endParaRPr lang="en-US" sz="4800" kern="1200" dirty="0"/>
        </a:p>
      </dsp:txBody>
      <dsp:txXfrm>
        <a:off x="560544" y="2158705"/>
        <a:ext cx="2401470" cy="1398012"/>
      </dsp:txXfrm>
    </dsp:sp>
    <dsp:sp modelId="{853C4A20-30EA-4B37-A759-1CDD3E10EF05}">
      <dsp:nvSpPr>
        <dsp:cNvPr id="0" name=""/>
        <dsp:cNvSpPr/>
      </dsp:nvSpPr>
      <dsp:spPr>
        <a:xfrm>
          <a:off x="2627026" y="1320650"/>
          <a:ext cx="1291830" cy="619554"/>
        </a:xfrm>
        <a:prstGeom prst="leftRightArrow">
          <a:avLst/>
        </a:prstGeom>
        <a:solidFill>
          <a:srgbClr val="00CC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627026" y="1444561"/>
        <a:ext cx="1105964" cy="371732"/>
      </dsp:txXfrm>
    </dsp:sp>
    <dsp:sp modelId="{E5A68D86-8838-4928-821C-9AC84FADCE35}">
      <dsp:nvSpPr>
        <dsp:cNvPr id="0" name=""/>
        <dsp:cNvSpPr/>
      </dsp:nvSpPr>
      <dsp:spPr>
        <a:xfrm>
          <a:off x="4004789" y="1145644"/>
          <a:ext cx="2488458" cy="1454349"/>
        </a:xfrm>
        <a:prstGeom prst="roundRect">
          <a:avLst>
            <a:gd name="adj" fmla="val 10000"/>
          </a:avLst>
        </a:prstGeom>
        <a:solidFill>
          <a:schemeClr val="tx1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SHARED GROUP</a:t>
          </a:r>
        </a:p>
      </dsp:txBody>
      <dsp:txXfrm>
        <a:off x="4004789" y="1145644"/>
        <a:ext cx="2488458" cy="969566"/>
      </dsp:txXfrm>
    </dsp:sp>
    <dsp:sp modelId="{0D6B51DF-8352-4ADE-877A-FCACB1529B9B}">
      <dsp:nvSpPr>
        <dsp:cNvPr id="0" name=""/>
        <dsp:cNvSpPr/>
      </dsp:nvSpPr>
      <dsp:spPr>
        <a:xfrm>
          <a:off x="4418767" y="2115211"/>
          <a:ext cx="2679870" cy="1485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rgbClr val="FF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smtClean="0"/>
            <a:t>21%</a:t>
          </a:r>
          <a:endParaRPr lang="en-US" sz="4800" kern="1200" dirty="0"/>
        </a:p>
      </dsp:txBody>
      <dsp:txXfrm>
        <a:off x="4462261" y="2158705"/>
        <a:ext cx="2592882" cy="1398012"/>
      </dsp:txXfrm>
    </dsp:sp>
    <dsp:sp modelId="{73517117-169A-49BA-B973-F80B938CE6C3}">
      <dsp:nvSpPr>
        <dsp:cNvPr id="0" name=""/>
        <dsp:cNvSpPr/>
      </dsp:nvSpPr>
      <dsp:spPr>
        <a:xfrm>
          <a:off x="6681435" y="1320650"/>
          <a:ext cx="1276436" cy="619554"/>
        </a:xfrm>
        <a:prstGeom prst="leftRightArrow">
          <a:avLst/>
        </a:prstGeom>
        <a:solidFill>
          <a:srgbClr val="00CC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681435" y="1444561"/>
        <a:ext cx="1090570" cy="371732"/>
      </dsp:txXfrm>
    </dsp:sp>
    <dsp:sp modelId="{95E26619-5B85-41F3-8C1D-507E7C60FFF2}">
      <dsp:nvSpPr>
        <dsp:cNvPr id="0" name=""/>
        <dsp:cNvSpPr/>
      </dsp:nvSpPr>
      <dsp:spPr>
        <a:xfrm>
          <a:off x="8097919" y="1145644"/>
          <a:ext cx="2488458" cy="1454349"/>
        </a:xfrm>
        <a:prstGeom prst="roundRect">
          <a:avLst>
            <a:gd name="adj" fmla="val 10000"/>
          </a:avLst>
        </a:prstGeom>
        <a:solidFill>
          <a:schemeClr val="tx1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SHARED EMPLOYER</a:t>
          </a:r>
          <a:endParaRPr lang="en-US" sz="2500" b="1" kern="1200" dirty="0"/>
        </a:p>
      </dsp:txBody>
      <dsp:txXfrm>
        <a:off x="8097919" y="1145644"/>
        <a:ext cx="2488458" cy="969566"/>
      </dsp:txXfrm>
    </dsp:sp>
    <dsp:sp modelId="{413D18B8-A9A4-4248-9B3F-422070E65F8B}">
      <dsp:nvSpPr>
        <dsp:cNvPr id="0" name=""/>
        <dsp:cNvSpPr/>
      </dsp:nvSpPr>
      <dsp:spPr>
        <a:xfrm>
          <a:off x="8607603" y="2115211"/>
          <a:ext cx="2488458" cy="1485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rgbClr val="FF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smtClean="0"/>
            <a:t>27%</a:t>
          </a:r>
          <a:endParaRPr lang="en-US" sz="4800" kern="1200" dirty="0"/>
        </a:p>
      </dsp:txBody>
      <dsp:txXfrm>
        <a:off x="8651097" y="2158705"/>
        <a:ext cx="2401470" cy="1398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358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358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3070860" cy="4358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250953"/>
            <a:ext cx="3070860" cy="4358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358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358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1085850"/>
            <a:ext cx="5213350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180522"/>
            <a:ext cx="5669280" cy="34204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3070860" cy="4358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250953"/>
            <a:ext cx="3070860" cy="4358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27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37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05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25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(NOTE:  IT IS NO</a:t>
            </a:r>
            <a:r>
              <a:rPr lang="en-US" baseline="0" dirty="0" smtClean="0"/>
              <a:t> LONGER RECOMMENDED TO ACTIVATE PRIVACY MODE UNLESS YOU ARE WILLING TO LOSE ALL OF YOUR HISTORICAL PROFILE VIEWS DATA)</a:t>
            </a:r>
            <a:endParaRPr lang="en-US" dirty="0" smtClean="0"/>
          </a:p>
          <a:p>
            <a:r>
              <a:rPr lang="en-US" dirty="0" smtClean="0"/>
              <a:t>You’ve identified</a:t>
            </a:r>
            <a:r>
              <a:rPr lang="en-US" baseline="0" dirty="0" smtClean="0"/>
              <a:t> your search parameters and found the Advance Search function – now, let’s put it all to work!  (Warning:  Do NOT connect or message anyone in your search results until after the third section of this training session has been reviewed.)  </a:t>
            </a:r>
          </a:p>
          <a:p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 the Advanced Search interface, click on People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Check all three options under Connections (1</a:t>
            </a:r>
            <a:r>
              <a:rPr lang="en-US" baseline="30000" dirty="0" smtClean="0"/>
              <a:t>st</a:t>
            </a:r>
            <a:r>
              <a:rPr lang="en-US" baseline="0" dirty="0" smtClean="0"/>
              <a:t>, 2</a:t>
            </a:r>
            <a:r>
              <a:rPr lang="en-US" baseline="30000" dirty="0" smtClean="0"/>
              <a:t>nd</a:t>
            </a:r>
            <a:r>
              <a:rPr lang="en-US" baseline="0" dirty="0" smtClean="0"/>
              <a:t>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+); note you can always uncheck these later if your search results are too plentiful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Enter your search criteria: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Keywords – 1</a:t>
            </a:r>
            <a:r>
              <a:rPr lang="en-US" baseline="30000" dirty="0" smtClean="0"/>
              <a:t>st</a:t>
            </a:r>
            <a:r>
              <a:rPr lang="en-US" baseline="0" dirty="0" smtClean="0"/>
              <a:t> Job Title/Type and 1</a:t>
            </a:r>
            <a:r>
              <a:rPr lang="en-US" baseline="30000" dirty="0" smtClean="0"/>
              <a:t>st</a:t>
            </a:r>
            <a:r>
              <a:rPr lang="en-US" baseline="0" dirty="0" smtClean="0"/>
              <a:t> Choice Company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Locations – do you have any geographic preferences or restrictions?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Current companies – leverage this to streamline results to ONLY people currently employed at your desired company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Past companies – leverage this to streamline results to people who USED to work at your desired company (great for research and recon to validate a company being on your target list; may not always be as directly beneficial for immediate job openings as Current companies search filter)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Industries – this filter can enhance your search results (expand upon job title/type, get industry-specific, etc.)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Schools – great for searching for alumni from your alma mater; also good if you are looking to network with people that could provide insights on future education needs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Note:  Results will update each time you add/remove filter parameters with a checkbox; for filters set by typing in a textbox, clear or update the text and hit Enter to update results; take care that other desired filters do not inadvertently get removed during this process.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Repeat for each job title/type and company.  You should be able to identify no less than three (3) potential contacts per job title/type and/or company to consider it a valid search.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you find potential</a:t>
            </a:r>
            <a:r>
              <a:rPr lang="en-US" baseline="0" dirty="0" smtClean="0"/>
              <a:t> connections, right-click on the person’s name and select “Open link in new tab/window.”  We’ll discuss best practices on how to have the most successful request responses in the next section.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8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(NOTE:  IT IS NO</a:t>
            </a:r>
            <a:r>
              <a:rPr lang="en-US" baseline="0" dirty="0" smtClean="0"/>
              <a:t> LONGER RECOMMENDED TO ACTIVATE PRIVACY MODE UNLESS YOU ARE WILLING TO LOSE ALL OF YOUR HISTORICAL PROFILE VIEWS DATA)</a:t>
            </a:r>
            <a:endParaRPr lang="en-US" dirty="0" smtClean="0"/>
          </a:p>
          <a:p>
            <a:r>
              <a:rPr lang="en-US" dirty="0" smtClean="0"/>
              <a:t>You’ve identified</a:t>
            </a:r>
            <a:r>
              <a:rPr lang="en-US" baseline="0" dirty="0" smtClean="0"/>
              <a:t> your search parameters and found the Advance Search function – now, let’s put it all to work!  (Warning:  Do NOT connect or message anyone in your search results until after the third section of this training session has been reviewed.)  </a:t>
            </a:r>
          </a:p>
          <a:p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 the Advanced Search interface, click on People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Check all three options under Connections (1</a:t>
            </a:r>
            <a:r>
              <a:rPr lang="en-US" baseline="30000" dirty="0" smtClean="0"/>
              <a:t>st</a:t>
            </a:r>
            <a:r>
              <a:rPr lang="en-US" baseline="0" dirty="0" smtClean="0"/>
              <a:t>, 2</a:t>
            </a:r>
            <a:r>
              <a:rPr lang="en-US" baseline="30000" dirty="0" smtClean="0"/>
              <a:t>nd</a:t>
            </a:r>
            <a:r>
              <a:rPr lang="en-US" baseline="0" dirty="0" smtClean="0"/>
              <a:t>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+); note you can always uncheck these later if your search results are too plentiful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Enter your search criteria: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Keywords – 1</a:t>
            </a:r>
            <a:r>
              <a:rPr lang="en-US" baseline="30000" dirty="0" smtClean="0"/>
              <a:t>st</a:t>
            </a:r>
            <a:r>
              <a:rPr lang="en-US" baseline="0" dirty="0" smtClean="0"/>
              <a:t> Job Title/Type and 1</a:t>
            </a:r>
            <a:r>
              <a:rPr lang="en-US" baseline="30000" dirty="0" smtClean="0"/>
              <a:t>st</a:t>
            </a:r>
            <a:r>
              <a:rPr lang="en-US" baseline="0" dirty="0" smtClean="0"/>
              <a:t> Choice Company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Locations – do you have any geographic preferences or restrictions?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Current companies – leverage this to streamline results to ONLY people currently employed at your desired company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Past companies – leverage this to streamline results to people who USED to work at your desired company (great for research and recon to validate a company being on your target list; may not always be as directly beneficial for immediate job openings as Current companies search filter)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Industries – this filter can enhance your search results (expand upon job title/type, get industry-specific, etc.)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Schools – great for searching for alumni from your alma mater; also good if you are looking to network with people that could provide insights on future education needs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Note:  Results will update each time you add/remove filter parameters with a checkbox; for filters set by typing in a textbox, clear or update the text and hit Enter to update results; take care that other desired filters do not inadvertently get removed during this process.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Repeat for each job title/type and company.  You should be able to identify no less than three (3) potential contacts per job title/type and/or company to consider it a valid search.  </a:t>
            </a:r>
          </a:p>
          <a:p>
            <a:r>
              <a:rPr lang="en-US" dirty="0" smtClean="0"/>
              <a:t>(Today, we are focusing on identifying people</a:t>
            </a:r>
            <a:r>
              <a:rPr lang="en-US" baseline="0" dirty="0" smtClean="0"/>
              <a:t> within the company and department you would like to work for, but you can adjust the way you use these filters to suit different outcomes.)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you find potential</a:t>
            </a:r>
            <a:r>
              <a:rPr lang="en-US" baseline="0" dirty="0" smtClean="0"/>
              <a:t> connections, right-click on the person’s name and select “Open link in new tab/window.”  We’ll discuss best practices on how to have the most successful request responses in the next section.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43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US" baseline="0" dirty="0" smtClean="0"/>
              <a:t>Refer to following slides with additional detail.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74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65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Additional Resource – LinkedIn Personal Profile Cheat Sheet by Lisa K. McDonald:  http://www.careerpolish.com/linkedin-character-limits.html?lipi=urn%3Ali%3Apage%3Ad_flagship3_pulse_read%3BEoZ8lp4nR72KofRlnCdh8A%3D%3D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5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9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16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06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23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Multiple sources agree that customized connection requests and </a:t>
            </a:r>
            <a:r>
              <a:rPr lang="en-US" baseline="0" dirty="0" err="1" smtClean="0"/>
              <a:t>InMail</a:t>
            </a:r>
            <a:r>
              <a:rPr lang="en-US" baseline="0" dirty="0" smtClean="0"/>
              <a:t> messages increases response rates by a minimum of 15%.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Contacting someone you are not connected to directly but are connected by a group increases response rates by a minimum of 21%.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Referencing a shared employer in your connection/networking message increases response rates by 27%.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92% of recruiters use LinkedIn as their #1 social media recruiting and vetting tool (yet only half of all job seekers use LinkedIn at 36%), it makes sense to find mutual groups.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01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(NOTE:  IT IS NO</a:t>
            </a:r>
            <a:r>
              <a:rPr lang="en-US" baseline="0" dirty="0" smtClean="0"/>
              <a:t> LONGER RECOMMENDED TO ACTIVATE PRIVACY MODE UNLESS YOU ARE WILLING TO LOSE ALL OF YOUR HISTORICAL PROFILE VIEWS DATA)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09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Under Me, View profile, Settings &amp; Privacy, Privacy:  Job seeking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Refer to How to Be Found on LinkedIn (rev 08082017) for more details.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Refer to my January presentation and materials for additional tips and tricks to strengthen your profile!  </a:t>
            </a:r>
            <a:r>
              <a:rPr lang="en-US" baseline="0" dirty="0" smtClean="0">
                <a:sym typeface="Wingdings" panose="05000000000000000000" pitchFamily="2" charset="2"/>
              </a:rPr>
              <a:t> 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janet-matelski-smith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056" y="1807483"/>
            <a:ext cx="5809985" cy="256032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LinkedIn and Your Job Search:  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Best Practices for Rock Star Results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055" y="5045725"/>
            <a:ext cx="5809986" cy="1600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Janet Matelski-Smith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January 9, 2018</a:t>
            </a: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5" r="279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82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255134"/>
            <a:ext cx="12192000" cy="10368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Accessing the Wi-Fi Network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3962241" y="2260955"/>
            <a:ext cx="4267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/>
              <a:t>akgenwifi</a:t>
            </a:r>
            <a:endParaRPr lang="en-US" sz="7200" dirty="0"/>
          </a:p>
        </p:txBody>
      </p:sp>
      <p:pic>
        <p:nvPicPr>
          <p:cNvPr id="5122" name="Picture 2" descr="Image result for wif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9" y="3716594"/>
            <a:ext cx="2857500" cy="28575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71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55134"/>
            <a:ext cx="12107119" cy="10368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Activity:  Value Proposition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046" y="1941562"/>
            <a:ext cx="11623024" cy="4343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I am </a:t>
            </a:r>
            <a:r>
              <a:rPr lang="en-US" sz="4400" i="1" u="sng" dirty="0" smtClean="0">
                <a:solidFill>
                  <a:schemeClr val="bg1"/>
                </a:solidFill>
              </a:rPr>
              <a:t>(insert professional title)</a:t>
            </a:r>
            <a:r>
              <a:rPr lang="en-US" sz="4400" dirty="0" smtClean="0">
                <a:solidFill>
                  <a:schemeClr val="bg1"/>
                </a:solidFill>
              </a:rPr>
              <a:t>.  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I help </a:t>
            </a:r>
            <a:r>
              <a:rPr lang="en-US" sz="4400" i="1" u="sng" dirty="0" smtClean="0">
                <a:solidFill>
                  <a:schemeClr val="bg1"/>
                </a:solidFill>
              </a:rPr>
              <a:t>(insert target audience)</a:t>
            </a:r>
            <a:r>
              <a:rPr lang="en-US" sz="4400" dirty="0" smtClean="0">
                <a:solidFill>
                  <a:schemeClr val="bg1"/>
                </a:solidFill>
              </a:rPr>
              <a:t> do/understand </a:t>
            </a:r>
          </a:p>
          <a:p>
            <a:pPr algn="ctr"/>
            <a:r>
              <a:rPr lang="en-US" sz="4400" i="1" u="sng" dirty="0" smtClean="0">
                <a:solidFill>
                  <a:schemeClr val="bg1"/>
                </a:solidFill>
              </a:rPr>
              <a:t>(insert a description of what you do)</a:t>
            </a:r>
            <a:r>
              <a:rPr lang="en-US" sz="4400" dirty="0" smtClean="0">
                <a:solidFill>
                  <a:schemeClr val="bg1"/>
                </a:solidFill>
              </a:rPr>
              <a:t>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7754" y="6611779"/>
            <a:ext cx="5899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: </a:t>
            </a:r>
            <a:r>
              <a:rPr lang="en-US" sz="1000" i="1" dirty="0" smtClean="0"/>
              <a:t> https</a:t>
            </a:r>
            <a:r>
              <a:rPr lang="en-US" sz="1000" i="1" dirty="0"/>
              <a:t>://</a:t>
            </a:r>
            <a:r>
              <a:rPr lang="en-US" sz="1000" i="1" dirty="0" smtClean="0"/>
              <a:t>www.linkedin.com/pulse/new-survey-reveals-85-all-jobs-filled-via-networking-lou-adler </a:t>
            </a:r>
            <a:endParaRPr lang="en-US" sz="1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451620" y="6325260"/>
            <a:ext cx="4049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Courtesy of : </a:t>
            </a:r>
            <a:r>
              <a:rPr lang="en-US" sz="1000" i="1" dirty="0" smtClean="0">
                <a:solidFill>
                  <a:schemeClr val="bg1"/>
                </a:solidFill>
              </a:rPr>
              <a:t> </a:t>
            </a:r>
            <a:r>
              <a:rPr lang="en-US" sz="1000" i="1" dirty="0">
                <a:solidFill>
                  <a:schemeClr val="bg1"/>
                </a:solidFill>
              </a:rPr>
              <a:t>https://digitalbrandinginstitute.com/be-a-linkedin-rockstar/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03" y="202543"/>
            <a:ext cx="1698721" cy="169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07119" cy="129198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Activity:  Groups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046" y="1761449"/>
            <a:ext cx="11623024" cy="166084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Advanced Search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7754" y="6611779"/>
            <a:ext cx="5899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: </a:t>
            </a:r>
            <a:r>
              <a:rPr lang="en-US" sz="1000" i="1" dirty="0" smtClean="0"/>
              <a:t> https</a:t>
            </a:r>
            <a:r>
              <a:rPr lang="en-US" sz="1000" i="1" dirty="0"/>
              <a:t>://</a:t>
            </a:r>
            <a:r>
              <a:rPr lang="en-US" sz="1000" i="1" dirty="0" smtClean="0"/>
              <a:t>www.linkedin.com/pulse/new-survey-reveals-85-all-jobs-filled-via-networking-lou-adler </a:t>
            </a:r>
            <a:endParaRPr lang="en-US" sz="1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60" y="3102386"/>
            <a:ext cx="11714596" cy="1578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99" y="210148"/>
            <a:ext cx="1737511" cy="1731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054" y="5112459"/>
            <a:ext cx="4311807" cy="1379080"/>
          </a:xfrm>
          <a:prstGeom prst="rect">
            <a:avLst/>
          </a:prstGeom>
        </p:spPr>
      </p:pic>
      <p:sp>
        <p:nvSpPr>
          <p:cNvPr id="11" name="Text Placeholder 3"/>
          <p:cNvSpPr txBox="1">
            <a:spLocks/>
          </p:cNvSpPr>
          <p:nvPr/>
        </p:nvSpPr>
        <p:spPr>
          <a:xfrm>
            <a:off x="6402697" y="4583121"/>
            <a:ext cx="4049486" cy="2418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1,908 Members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07119" cy="129198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Activity:  Potential Contacts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046" y="1941562"/>
            <a:ext cx="11623024" cy="208926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Advanced Search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7754" y="6611779"/>
            <a:ext cx="5899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: </a:t>
            </a:r>
            <a:r>
              <a:rPr lang="en-US" sz="1000" i="1" dirty="0" smtClean="0"/>
              <a:t> https</a:t>
            </a:r>
            <a:r>
              <a:rPr lang="en-US" sz="1000" i="1" dirty="0"/>
              <a:t>://</a:t>
            </a:r>
            <a:r>
              <a:rPr lang="en-US" sz="1000" i="1" dirty="0" smtClean="0"/>
              <a:t>www.linkedin.com/pulse/new-survey-reveals-85-all-jobs-filled-via-networking-lou-adler </a:t>
            </a:r>
            <a:endParaRPr lang="en-US" sz="1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60" y="3891026"/>
            <a:ext cx="11714596" cy="1578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73" y="280273"/>
            <a:ext cx="1734215" cy="173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38504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Advanced Search Function</a:t>
            </a:r>
            <a:br>
              <a:rPr lang="en-US" sz="4400" dirty="0" smtClean="0"/>
            </a:br>
            <a:r>
              <a:rPr lang="en-US" sz="4400" dirty="0" smtClean="0"/>
              <a:t>- People -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337" y="2747121"/>
            <a:ext cx="6555722" cy="401955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Select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Connections – check all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Title – job title/type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Company – 1</a:t>
            </a:r>
            <a:r>
              <a:rPr lang="en-US" sz="3200" baseline="30000" dirty="0" smtClean="0">
                <a:solidFill>
                  <a:schemeClr val="bg1"/>
                </a:solidFill>
              </a:rPr>
              <a:t>st</a:t>
            </a:r>
            <a:r>
              <a:rPr lang="en-US" sz="3200" dirty="0" smtClean="0">
                <a:solidFill>
                  <a:schemeClr val="bg1"/>
                </a:solidFill>
              </a:rPr>
              <a:t> choice employer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Don’t stop there!!! 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i="1" dirty="0" smtClean="0">
                <a:solidFill>
                  <a:schemeClr val="bg1"/>
                </a:solidFill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</a:rPr>
              <a:t>Locations, Current companies, Past companies, Industries, Schools)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1385046"/>
            <a:ext cx="9839325" cy="1362075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212" y="2770093"/>
            <a:ext cx="2838450" cy="401955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96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337" y="1729409"/>
            <a:ext cx="7345872" cy="503726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Connections – check all 3 to start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Keywords – 1</a:t>
            </a:r>
            <a:r>
              <a:rPr lang="en-US" sz="3200" baseline="30000" dirty="0" smtClean="0">
                <a:solidFill>
                  <a:schemeClr val="bg1"/>
                </a:solidFill>
              </a:rPr>
              <a:t>st</a:t>
            </a:r>
            <a:r>
              <a:rPr lang="en-US" sz="3200" dirty="0" smtClean="0">
                <a:solidFill>
                  <a:schemeClr val="bg1"/>
                </a:solidFill>
              </a:rPr>
              <a:t> Job Title/Type and 1</a:t>
            </a:r>
            <a:r>
              <a:rPr lang="en-US" sz="3200" baseline="30000" dirty="0" smtClean="0">
                <a:solidFill>
                  <a:schemeClr val="bg1"/>
                </a:solidFill>
              </a:rPr>
              <a:t>st</a:t>
            </a:r>
            <a:r>
              <a:rPr lang="en-US" sz="3200" dirty="0" smtClean="0">
                <a:solidFill>
                  <a:schemeClr val="bg1"/>
                </a:solidFill>
              </a:rPr>
              <a:t> Choice Company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Locations – Preferences?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Current companies – current culture and connections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Past companies – company 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Industries – Expand/Restrict?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Schools – Alma Mater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smtClean="0">
                <a:solidFill>
                  <a:schemeClr val="bg1"/>
                </a:solidFill>
              </a:rPr>
              <a:t>Repeat for each job title/company!</a:t>
            </a:r>
            <a:endParaRPr lang="en-US" sz="2800" i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10" y="198783"/>
            <a:ext cx="11056900" cy="1530626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209" y="2060295"/>
            <a:ext cx="3089801" cy="437549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416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34"/>
            <a:ext cx="11996490" cy="10368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Communication:  Order of Operations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196" y="1586204"/>
            <a:ext cx="9057755" cy="3433665"/>
          </a:xfrm>
        </p:spPr>
        <p:txBody>
          <a:bodyPr>
            <a:normAutofit/>
          </a:bodyPr>
          <a:lstStyle/>
          <a:p>
            <a:pPr lvl="1"/>
            <a:r>
              <a:rPr lang="en-US" sz="4400" dirty="0" smtClean="0">
                <a:solidFill>
                  <a:schemeClr val="bg1"/>
                </a:solidFill>
              </a:rPr>
              <a:t>C - Connect FIRST</a:t>
            </a:r>
          </a:p>
          <a:p>
            <a:pPr lvl="1"/>
            <a:r>
              <a:rPr lang="en-US" sz="4400" dirty="0" smtClean="0">
                <a:solidFill>
                  <a:schemeClr val="bg1"/>
                </a:solidFill>
              </a:rPr>
              <a:t>A - Ask for the Meeting SECOND</a:t>
            </a:r>
          </a:p>
          <a:p>
            <a:pPr lvl="1"/>
            <a:r>
              <a:rPr lang="en-US" sz="4400" dirty="0" smtClean="0">
                <a:solidFill>
                  <a:schemeClr val="bg1"/>
                </a:solidFill>
              </a:rPr>
              <a:t>N – NEVERs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971" y="3750905"/>
            <a:ext cx="2780523" cy="281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0" y="605020"/>
            <a:ext cx="9329173" cy="584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2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34"/>
            <a:ext cx="12192000" cy="10368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Homework Assignment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2935" y="1847850"/>
            <a:ext cx="5768922" cy="4343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Join NCENG LinkedIn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Post any unanswered questions from today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Share your rock star results with the group!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35" y="1828800"/>
            <a:ext cx="4381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2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55134"/>
            <a:ext cx="12107119" cy="10368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The Hidden Job Network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6950993" y="6467646"/>
            <a:ext cx="5001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Courtesy of : </a:t>
            </a:r>
            <a:r>
              <a:rPr lang="en-US" sz="1000" i="1" dirty="0" smtClean="0">
                <a:solidFill>
                  <a:schemeClr val="bg1"/>
                </a:solidFill>
              </a:rPr>
              <a:t> </a:t>
            </a:r>
            <a:r>
              <a:rPr lang="en-US" sz="1000" i="1" dirty="0">
                <a:solidFill>
                  <a:schemeClr val="bg1"/>
                </a:solidFill>
              </a:rPr>
              <a:t>https://www.payscale.com/career-news/2017/04/many-jobs-found-networking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75" y="2743738"/>
            <a:ext cx="11783508" cy="25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38504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Best Practices for Rock Star Results</a:t>
            </a:r>
            <a:br>
              <a:rPr lang="en-US" sz="4400" dirty="0" smtClean="0"/>
            </a:br>
            <a:r>
              <a:rPr lang="en-US" sz="4400" dirty="0" smtClean="0"/>
              <a:t>- Profile Strength -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901" y="1828800"/>
            <a:ext cx="4403116" cy="4343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Photo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Headline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Summary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Connections (# and types)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Profile Settings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9" b="10409"/>
          <a:stretch>
            <a:fillRect/>
          </a:stretch>
        </p:blipFill>
        <p:spPr>
          <a:xfrm>
            <a:off x="5458328" y="1828800"/>
            <a:ext cx="6172200" cy="4343400"/>
          </a:xfrm>
        </p:spPr>
      </p:pic>
    </p:spTree>
    <p:extLst>
      <p:ext uri="{BB962C8B-B14F-4D97-AF65-F5344CB8AC3E}">
        <p14:creationId xmlns:p14="http://schemas.microsoft.com/office/powerpoint/2010/main" val="116476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55134"/>
            <a:ext cx="12107119" cy="10368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Headline + Summary = Value Proposition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094" y="1966425"/>
            <a:ext cx="4386486" cy="4343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I am </a:t>
            </a:r>
            <a:r>
              <a:rPr lang="en-US" sz="4000" i="1" dirty="0" smtClean="0">
                <a:solidFill>
                  <a:schemeClr val="bg1"/>
                </a:solidFill>
              </a:rPr>
              <a:t>(insert professional title)</a:t>
            </a:r>
            <a:r>
              <a:rPr lang="en-US" sz="4000" dirty="0" smtClean="0">
                <a:solidFill>
                  <a:schemeClr val="bg1"/>
                </a:solidFill>
              </a:rPr>
              <a:t>. 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I help </a:t>
            </a:r>
            <a:r>
              <a:rPr lang="en-US" sz="4000" i="1" dirty="0" smtClean="0">
                <a:solidFill>
                  <a:schemeClr val="bg1"/>
                </a:solidFill>
              </a:rPr>
              <a:t>(insert target audience)</a:t>
            </a:r>
            <a:r>
              <a:rPr lang="en-US" sz="4000" dirty="0" smtClean="0">
                <a:solidFill>
                  <a:schemeClr val="bg1"/>
                </a:solidFill>
              </a:rPr>
              <a:t> do/understand </a:t>
            </a:r>
            <a:r>
              <a:rPr lang="en-US" sz="4000" i="1" dirty="0" smtClean="0">
                <a:solidFill>
                  <a:schemeClr val="bg1"/>
                </a:solidFill>
              </a:rPr>
              <a:t>(insert a description of what you do)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7754" y="6611779"/>
            <a:ext cx="5899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: </a:t>
            </a:r>
            <a:r>
              <a:rPr lang="en-US" sz="1000" i="1" dirty="0" smtClean="0"/>
              <a:t> https</a:t>
            </a:r>
            <a:r>
              <a:rPr lang="en-US" sz="1000" i="1" dirty="0"/>
              <a:t>://</a:t>
            </a:r>
            <a:r>
              <a:rPr lang="en-US" sz="1000" i="1" dirty="0" smtClean="0"/>
              <a:t>www.linkedin.com/pulse/new-survey-reveals-85-all-jobs-filled-via-networking-lou-adler </a:t>
            </a:r>
            <a:endParaRPr lang="en-US" sz="1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690" y="1861144"/>
            <a:ext cx="6667500" cy="4181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51620" y="6325260"/>
            <a:ext cx="4049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Courtesy of : </a:t>
            </a:r>
            <a:r>
              <a:rPr lang="en-US" sz="1000" i="1" dirty="0" smtClean="0">
                <a:solidFill>
                  <a:schemeClr val="bg1"/>
                </a:solidFill>
              </a:rPr>
              <a:t> </a:t>
            </a:r>
            <a:r>
              <a:rPr lang="en-US" sz="1000" i="1" dirty="0">
                <a:solidFill>
                  <a:schemeClr val="bg1"/>
                </a:solidFill>
              </a:rPr>
              <a:t>https://digitalbrandinginstitute.com/be-a-linkedin-rockstar/</a:t>
            </a:r>
          </a:p>
        </p:txBody>
      </p:sp>
    </p:spTree>
    <p:extLst>
      <p:ext uri="{BB962C8B-B14F-4D97-AF65-F5344CB8AC3E}">
        <p14:creationId xmlns:p14="http://schemas.microsoft.com/office/powerpoint/2010/main" val="25803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55134"/>
            <a:ext cx="12107119" cy="10368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Headline + Summary = Value Proposition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477754" y="6611779"/>
            <a:ext cx="5899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: </a:t>
            </a:r>
            <a:r>
              <a:rPr lang="en-US" sz="1000" i="1" dirty="0" smtClean="0"/>
              <a:t> https</a:t>
            </a:r>
            <a:r>
              <a:rPr lang="en-US" sz="1000" i="1" dirty="0"/>
              <a:t>://</a:t>
            </a:r>
            <a:r>
              <a:rPr lang="en-US" sz="1000" i="1" dirty="0" smtClean="0"/>
              <a:t>www.linkedin.com/pulse/new-survey-reveals-85-all-jobs-filled-via-networking-lou-adler </a:t>
            </a:r>
            <a:endParaRPr lang="en-US" sz="1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451620" y="6325260"/>
            <a:ext cx="4049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Courtesy of : </a:t>
            </a:r>
            <a:r>
              <a:rPr lang="en-US" sz="1000" i="1" dirty="0" smtClean="0">
                <a:solidFill>
                  <a:schemeClr val="bg1"/>
                </a:solidFill>
              </a:rPr>
              <a:t> </a:t>
            </a:r>
            <a:r>
              <a:rPr lang="en-US" sz="1000" i="1" dirty="0">
                <a:solidFill>
                  <a:schemeClr val="bg1"/>
                </a:solidFill>
              </a:rPr>
              <a:t>https://digitalbrandinginstitute.com/be-a-linkedin-rockstar/</a:t>
            </a:r>
          </a:p>
        </p:txBody>
      </p:sp>
      <p:pic>
        <p:nvPicPr>
          <p:cNvPr id="1026" name="Picture 2" descr="3 Ways To Be A LinkedIn Rock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89" y="1979505"/>
            <a:ext cx="10499337" cy="39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7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55134"/>
            <a:ext cx="12107119" cy="10368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Experience = Rock Star Recognition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7451620" y="6325260"/>
            <a:ext cx="4338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Courtesy of : </a:t>
            </a:r>
            <a:r>
              <a:rPr lang="en-US" sz="1000" i="1" dirty="0" smtClean="0">
                <a:solidFill>
                  <a:schemeClr val="bg1"/>
                </a:solidFill>
              </a:rPr>
              <a:t> </a:t>
            </a:r>
            <a:r>
              <a:rPr lang="en-US" sz="1000" i="1" dirty="0">
                <a:solidFill>
                  <a:schemeClr val="bg1"/>
                </a:solidFill>
              </a:rPr>
              <a:t>https://expandedramblings.com/index.php/linkedin-job-statistics/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3" y="3159030"/>
            <a:ext cx="11976889" cy="15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8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55134"/>
            <a:ext cx="12107119" cy="10368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Connections:  # and Types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7451620" y="6325260"/>
            <a:ext cx="4338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Courtesy of : </a:t>
            </a:r>
            <a:r>
              <a:rPr lang="en-US" sz="1000" i="1" dirty="0" smtClean="0">
                <a:solidFill>
                  <a:schemeClr val="bg1"/>
                </a:solidFill>
              </a:rPr>
              <a:t> </a:t>
            </a:r>
            <a:r>
              <a:rPr lang="en-US" sz="1000" i="1" dirty="0">
                <a:solidFill>
                  <a:schemeClr val="bg1"/>
                </a:solidFill>
              </a:rPr>
              <a:t>https://expandedramblings.com/index.php/linkedin-job-statistics/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070837"/>
              </p:ext>
            </p:extLst>
          </p:nvPr>
        </p:nvGraphicFramePr>
        <p:xfrm>
          <a:off x="501844" y="1702514"/>
          <a:ext cx="11103428" cy="474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867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55134"/>
            <a:ext cx="12107119" cy="10368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Profile Settings:  Privacy May be a Bad Thing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94" y="1730711"/>
            <a:ext cx="4762500" cy="476250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0253" y="1730711"/>
            <a:ext cx="4962695" cy="47625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Go Public, or Go Home!</a:t>
            </a:r>
          </a:p>
        </p:txBody>
      </p:sp>
    </p:spTree>
    <p:extLst>
      <p:ext uri="{BB962C8B-B14F-4D97-AF65-F5344CB8AC3E}">
        <p14:creationId xmlns:p14="http://schemas.microsoft.com/office/powerpoint/2010/main" val="17529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34"/>
            <a:ext cx="12192000" cy="10368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Profile Settings:  Job Seeking Specifics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793" y="1606459"/>
            <a:ext cx="9968414" cy="2991666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9429" y="4755846"/>
            <a:ext cx="5406571" cy="18466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Sharing your profile when you click apply: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Active Job-Seekers – select 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Increases chance application will be viewed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4755846"/>
            <a:ext cx="5406571" cy="18466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Let recruiters know you’re open to opportunities: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In-Transition – select 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Currently Employed – select No (no privacy guarantee)</a:t>
            </a:r>
          </a:p>
        </p:txBody>
      </p:sp>
    </p:spTree>
    <p:extLst>
      <p:ext uri="{BB962C8B-B14F-4D97-AF65-F5344CB8AC3E}">
        <p14:creationId xmlns:p14="http://schemas.microsoft.com/office/powerpoint/2010/main" val="328615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.potx" id="{FE35DD5A-B687-4161-B4D9-35484B75A379}" vid="{5DB76398-B2EF-4269-B3B2-C0E4C29F3554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67D146-4D1C-466E-9A63-FAD8863F0C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0</TotalTime>
  <Words>1377</Words>
  <Application>Microsoft Office PowerPoint</Application>
  <PresentationFormat>Widescreen</PresentationFormat>
  <Paragraphs>142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Book Antiqua</vt:lpstr>
      <vt:lpstr>Wingdings</vt:lpstr>
      <vt:lpstr>Sales Direction 16X9</vt:lpstr>
      <vt:lpstr>LinkedIn and Your Job Search:   Best Practices for Rock Star Results</vt:lpstr>
      <vt:lpstr>The Hidden Job Network</vt:lpstr>
      <vt:lpstr>Best Practices for Rock Star Results - Profile Strength -</vt:lpstr>
      <vt:lpstr>Headline + Summary = Value Proposition</vt:lpstr>
      <vt:lpstr>Headline + Summary = Value Proposition</vt:lpstr>
      <vt:lpstr>Experience = Rock Star Recognition</vt:lpstr>
      <vt:lpstr>Connections:  # and Types</vt:lpstr>
      <vt:lpstr>Profile Settings:  Privacy May be a Bad Thing</vt:lpstr>
      <vt:lpstr>Profile Settings:  Job Seeking Specifics</vt:lpstr>
      <vt:lpstr>Accessing the Wi-Fi Network</vt:lpstr>
      <vt:lpstr>Activity:  Value Proposition</vt:lpstr>
      <vt:lpstr>Activity:  Groups</vt:lpstr>
      <vt:lpstr>Activity:  Potential Contacts</vt:lpstr>
      <vt:lpstr>Advanced Search Function - People -</vt:lpstr>
      <vt:lpstr>PowerPoint Presentation</vt:lpstr>
      <vt:lpstr>Communication:  Order of Operations</vt:lpstr>
      <vt:lpstr>PowerPoint Presentation</vt:lpstr>
      <vt:lpstr>Homework Assignment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2017-01-03T07:48:01Z</dcterms:created>
  <dcterms:modified xsi:type="dcterms:W3CDTF">2018-01-09T13:49:47Z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