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21"/>
  </p:notesMasterIdLst>
  <p:sldIdLst>
    <p:sldId id="256" r:id="rId2"/>
    <p:sldId id="273" r:id="rId3"/>
    <p:sldId id="272" r:id="rId4"/>
    <p:sldId id="258" r:id="rId5"/>
    <p:sldId id="274" r:id="rId6"/>
    <p:sldId id="259" r:id="rId7"/>
    <p:sldId id="260" r:id="rId8"/>
    <p:sldId id="261" r:id="rId9"/>
    <p:sldId id="262" r:id="rId10"/>
    <p:sldId id="271" r:id="rId11"/>
    <p:sldId id="266" r:id="rId12"/>
    <p:sldId id="267" r:id="rId13"/>
    <p:sldId id="257" r:id="rId14"/>
    <p:sldId id="265" r:id="rId15"/>
    <p:sldId id="270" r:id="rId16"/>
    <p:sldId id="264" r:id="rId17"/>
    <p:sldId id="268" r:id="rId18"/>
    <p:sldId id="269" r:id="rId19"/>
    <p:sldId id="275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38" d="100"/>
          <a:sy n="138" d="100"/>
        </p:scale>
        <p:origin x="-4640" y="-11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ACE5F1A-9039-9A49-ACDB-ADC2D8B8435D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0CDC7C3-EF58-3D47-88B6-4F16E09AE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9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DC7C3-EF58-3D47-88B6-4F16E09AE3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3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DC7C3-EF58-3D47-88B6-4F16E09AE3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985020"/>
            <a:ext cx="3313355" cy="17021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are Headhunters?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848344"/>
            <a:ext cx="3309803" cy="126062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Who Do They Represent…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and how?</a:t>
            </a:r>
          </a:p>
        </p:txBody>
      </p:sp>
    </p:spTree>
    <p:extLst>
      <p:ext uri="{BB962C8B-B14F-4D97-AF65-F5344CB8AC3E}">
        <p14:creationId xmlns:p14="http://schemas.microsoft.com/office/powerpoint/2010/main" val="295033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55888"/>
            <a:ext cx="7024744" cy="1143000"/>
          </a:xfrm>
        </p:spPr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The Basic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9800"/>
            <a:ext cx="6777317" cy="403374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Headhunters are paid by clients on either a </a:t>
            </a:r>
            <a:r>
              <a:rPr lang="en-US" u="sng" dirty="0">
                <a:solidFill>
                  <a:schemeClr val="tx1"/>
                </a:solidFill>
                <a:effectLst/>
              </a:rPr>
              <a:t>contingency</a:t>
            </a:r>
            <a:r>
              <a:rPr lang="en-US" dirty="0">
                <a:solidFill>
                  <a:schemeClr val="tx1"/>
                </a:solidFill>
                <a:effectLst/>
              </a:rPr>
              <a:t> or a </a:t>
            </a:r>
            <a:r>
              <a:rPr lang="en-US" u="sng" dirty="0">
                <a:solidFill>
                  <a:schemeClr val="tx1"/>
                </a:solidFill>
                <a:effectLst/>
              </a:rPr>
              <a:t>retained</a:t>
            </a:r>
            <a:r>
              <a:rPr lang="en-US" dirty="0">
                <a:solidFill>
                  <a:schemeClr val="tx1"/>
                </a:solidFill>
                <a:effectLst/>
              </a:rPr>
              <a:t> basis. 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Headhunters who accept </a:t>
            </a:r>
            <a:r>
              <a:rPr lang="en-US" u="sng" dirty="0">
                <a:solidFill>
                  <a:schemeClr val="tx1"/>
                </a:solidFill>
                <a:effectLst/>
              </a:rPr>
              <a:t>contingency</a:t>
            </a:r>
            <a:r>
              <a:rPr lang="en-US" dirty="0">
                <a:solidFill>
                  <a:schemeClr val="tx1"/>
                </a:solidFill>
                <a:effectLst/>
              </a:rPr>
              <a:t> searches get paid only when the hire is on board. 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Headhunters that work on </a:t>
            </a:r>
            <a:r>
              <a:rPr lang="en-US" u="sng" dirty="0">
                <a:solidFill>
                  <a:schemeClr val="tx1"/>
                </a:solidFill>
                <a:effectLst/>
              </a:rPr>
              <a:t>retainer</a:t>
            </a:r>
            <a:r>
              <a:rPr lang="en-US" dirty="0">
                <a:solidFill>
                  <a:schemeClr val="tx1"/>
                </a:solidFill>
                <a:effectLst/>
              </a:rPr>
              <a:t> usually get the bulk of their fee before the search is complete.  </a:t>
            </a:r>
          </a:p>
          <a:p>
            <a:r>
              <a:rPr lang="en-US" u="sng" dirty="0">
                <a:solidFill>
                  <a:schemeClr val="tx1"/>
                </a:solidFill>
                <a:effectLst/>
              </a:rPr>
              <a:t>Contingency</a:t>
            </a:r>
            <a:r>
              <a:rPr lang="en-US" dirty="0">
                <a:solidFill>
                  <a:schemeClr val="tx1"/>
                </a:solidFill>
                <a:effectLst/>
              </a:rPr>
              <a:t> fees are generally for lower level positions and </a:t>
            </a:r>
            <a:r>
              <a:rPr lang="en-US" u="sng" dirty="0">
                <a:solidFill>
                  <a:schemeClr val="tx1"/>
                </a:solidFill>
                <a:effectLst/>
              </a:rPr>
              <a:t>retained</a:t>
            </a:r>
            <a:r>
              <a:rPr lang="en-US" dirty="0">
                <a:solidFill>
                  <a:schemeClr val="tx1"/>
                </a:solidFill>
                <a:effectLst/>
              </a:rPr>
              <a:t> fees for higher level searches. 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According to industry standards, fees, contingency or retained, range from 25-33% of the hire's first year compensation, including base pay sign-on bonus and estimated bonus or commission, if any.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70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Should You Work With One Headhunter?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8526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No! - This is possibly the most common misperception that hurts job seekers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Working with just one headhunter is about as useful as sending out only one resume throughout your whole job search and hoping you get that one job.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h</a:t>
            </a:r>
            <a:r>
              <a:rPr lang="en-US" dirty="0">
                <a:solidFill>
                  <a:schemeClr val="tx1"/>
                </a:solidFill>
                <a:effectLst/>
              </a:rPr>
              <a:t>eadhunter will be filling only a few vacancies at any one time, and most of those vacancies won’t be suitable for you.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Therefore, you need to be in touch with as many headhunters as you can find because you never know which one has the perfect job for you.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You need to stay in touch over time, because they may not have the perfect job now, but it could land on their desk three months from 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11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46800"/>
            <a:ext cx="7024744" cy="1143000"/>
          </a:xfrm>
        </p:spPr>
        <p:txBody>
          <a:bodyPr anchor="ctr"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sz="3600" dirty="0">
                <a:solidFill>
                  <a:schemeClr val="tx1"/>
                </a:solidFill>
                <a:effectLst/>
              </a:rPr>
              <a:t>When </a:t>
            </a:r>
            <a:r>
              <a:rPr lang="en-US" sz="3600" dirty="0">
                <a:solidFill>
                  <a:schemeClr val="tx1"/>
                </a:solidFill>
              </a:rPr>
              <a:t>H</a:t>
            </a:r>
            <a:r>
              <a:rPr lang="en-US" sz="3600" dirty="0">
                <a:solidFill>
                  <a:schemeClr val="tx1"/>
                </a:solidFill>
                <a:effectLst/>
              </a:rPr>
              <a:t>eadhunters 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en-US" sz="3600" dirty="0">
                <a:solidFill>
                  <a:schemeClr val="tx1"/>
                </a:solidFill>
                <a:effectLst/>
              </a:rPr>
              <a:t>an Help …And </a:t>
            </a:r>
            <a:r>
              <a:rPr lang="en-US" sz="3600" dirty="0">
                <a:solidFill>
                  <a:schemeClr val="tx1"/>
                </a:solidFill>
              </a:rPr>
              <a:t>W</a:t>
            </a:r>
            <a:r>
              <a:rPr lang="en-US" sz="3600" dirty="0">
                <a:solidFill>
                  <a:schemeClr val="tx1"/>
                </a:solidFill>
                <a:effectLst/>
              </a:rPr>
              <a:t>hen They Can’t </a:t>
            </a:r>
            <a:br>
              <a:rPr lang="en-US" sz="3600" dirty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Most headhunters specialize and will ignore your resume if you are not a match for the type of search they frequently conduct.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Because they are so focused on finding an exact match, headhunters are generally no help to those looking to make a </a:t>
            </a:r>
            <a:r>
              <a:rPr lang="en-US" b="1" i="1" dirty="0">
                <a:solidFill>
                  <a:schemeClr val="tx1"/>
                </a:solidFill>
                <a:effectLst/>
              </a:rPr>
              <a:t>Career Change</a:t>
            </a:r>
            <a:r>
              <a:rPr lang="en-US" dirty="0">
                <a:solidFill>
                  <a:schemeClr val="tx1"/>
                </a:solidFill>
                <a:effectLst/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Most employers don’t use </a:t>
            </a:r>
            <a:r>
              <a:rPr lang="en-US" dirty="0">
                <a:solidFill>
                  <a:schemeClr val="tx1"/>
                </a:solidFill>
              </a:rPr>
              <a:t>headhunters</a:t>
            </a:r>
            <a:r>
              <a:rPr lang="en-US" dirty="0">
                <a:solidFill>
                  <a:schemeClr val="tx1"/>
                </a:solidFill>
                <a:effectLst/>
              </a:rPr>
              <a:t> to fill junior positions; therefore, you’ll be wasting time contacting them if you are </a:t>
            </a:r>
            <a:r>
              <a:rPr lang="en-US" dirty="0">
                <a:solidFill>
                  <a:schemeClr val="tx1"/>
                </a:solidFill>
              </a:rPr>
              <a:t>at the bottom of your career ladder</a:t>
            </a:r>
            <a:r>
              <a:rPr lang="en-US" dirty="0">
                <a:solidFill>
                  <a:schemeClr val="tx1"/>
                </a:solidFill>
                <a:effectLst/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But if you know what you want to do, and are well qualified to do it, headhunters will be a crucial part of your search strategy.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4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502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Process – The Beginning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91107"/>
            <a:ext cx="6777317" cy="430824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process always starts with the employer.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A manager or HR professional writes a description of the type of candidate being sought.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They usually include both </a:t>
            </a:r>
            <a:r>
              <a:rPr lang="en-US" u="sng" dirty="0">
                <a:solidFill>
                  <a:schemeClr val="tx1"/>
                </a:solidFill>
                <a:effectLst/>
              </a:rPr>
              <a:t>hard and soft skills </a:t>
            </a:r>
            <a:r>
              <a:rPr lang="en-US" dirty="0">
                <a:solidFill>
                  <a:schemeClr val="tx1"/>
                </a:solidFill>
                <a:effectLst/>
              </a:rPr>
              <a:t>and generally describe the </a:t>
            </a:r>
            <a:r>
              <a:rPr lang="en-US" u="sng" dirty="0">
                <a:solidFill>
                  <a:schemeClr val="tx1"/>
                </a:solidFill>
                <a:effectLst/>
              </a:rPr>
              <a:t>type of personality</a:t>
            </a:r>
            <a:r>
              <a:rPr lang="en-US" dirty="0">
                <a:solidFill>
                  <a:schemeClr val="tx1"/>
                </a:solidFill>
                <a:effectLst/>
              </a:rPr>
              <a:t> who will </a:t>
            </a:r>
            <a:r>
              <a:rPr lang="en-US" u="sng" dirty="0">
                <a:solidFill>
                  <a:schemeClr val="tx1"/>
                </a:solidFill>
                <a:effectLst/>
              </a:rPr>
              <a:t>fit into their organization</a:t>
            </a:r>
            <a:r>
              <a:rPr lang="en-US" dirty="0">
                <a:solidFill>
                  <a:schemeClr val="tx1"/>
                </a:solidFill>
                <a:effectLst/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The headhunter can then begin the search for a </a:t>
            </a:r>
            <a:r>
              <a:rPr lang="en-US" b="1" u="sng" dirty="0">
                <a:solidFill>
                  <a:schemeClr val="tx1"/>
                </a:solidFill>
                <a:effectLst/>
              </a:rPr>
              <a:t>match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They are interested only in candidates who </a:t>
            </a:r>
            <a:r>
              <a:rPr lang="en-US" b="1" u="sng" dirty="0">
                <a:solidFill>
                  <a:schemeClr val="tx1"/>
                </a:solidFill>
              </a:rPr>
              <a:t>match</a:t>
            </a:r>
            <a:r>
              <a:rPr lang="en-US" b="1" dirty="0">
                <a:solidFill>
                  <a:schemeClr val="tx1"/>
                </a:solidFill>
              </a:rPr>
              <a:t> as closely as possible </a:t>
            </a:r>
            <a:r>
              <a:rPr lang="en-US" dirty="0">
                <a:solidFill>
                  <a:schemeClr val="tx1"/>
                </a:solidFill>
              </a:rPr>
              <a:t>the criteria (job spec/description) they have been given by the client company</a:t>
            </a:r>
          </a:p>
          <a:p>
            <a:pPr lvl="1"/>
            <a:r>
              <a:rPr lang="en-US" i="1" dirty="0">
                <a:solidFill>
                  <a:schemeClr val="tx1"/>
                </a:solidFill>
                <a:effectLst/>
              </a:rPr>
              <a:t>Remember:  They have been hired to streamline the hiring process, not complicate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4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6224"/>
            <a:ext cx="7024744" cy="114300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Process - “The Search”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8557"/>
            <a:ext cx="6777317" cy="427055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Headhunters find candidates from various sources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Their </a:t>
            </a:r>
            <a:r>
              <a:rPr lang="en-US" dirty="0">
                <a:solidFill>
                  <a:schemeClr val="tx1"/>
                </a:solidFill>
              </a:rPr>
              <a:t> firm’s </a:t>
            </a:r>
            <a:r>
              <a:rPr lang="en-US" dirty="0">
                <a:solidFill>
                  <a:schemeClr val="tx1"/>
                </a:solidFill>
                <a:effectLst/>
              </a:rPr>
              <a:t>database</a:t>
            </a:r>
          </a:p>
          <a:p>
            <a:pPr lvl="2"/>
            <a:r>
              <a:rPr lang="en-US" i="1" dirty="0">
                <a:solidFill>
                  <a:schemeClr val="tx1"/>
                </a:solidFill>
                <a:effectLst/>
              </a:rPr>
              <a:t>NOTE:  </a:t>
            </a: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i="1" dirty="0">
                <a:solidFill>
                  <a:schemeClr val="tx1"/>
                </a:solidFill>
                <a:effectLst/>
              </a:rPr>
              <a:t>ood idea to make sure headhunters have an updated resume, reflecting job changes or </a:t>
            </a:r>
            <a:r>
              <a:rPr lang="en-US" i="1" dirty="0">
                <a:solidFill>
                  <a:schemeClr val="tx1"/>
                </a:solidFill>
              </a:rPr>
              <a:t>new credentials,</a:t>
            </a:r>
            <a:r>
              <a:rPr lang="en-US" i="1" dirty="0">
                <a:solidFill>
                  <a:schemeClr val="tx1"/>
                </a:solidFill>
                <a:effectLst/>
              </a:rPr>
              <a:t> such as a degree or a professional certificate</a:t>
            </a:r>
            <a:r>
              <a:rPr lang="en-US" dirty="0">
                <a:solidFill>
                  <a:schemeClr val="tx1"/>
                </a:solidFill>
                <a:effectLst/>
              </a:rPr>
              <a:t>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They reach out to their contacts in the field, such as executives they have previously placed, for word-of-mouth referrals.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They cold call or email potential candidates obtained from LinkedIn, Facebook, association directories, or other sources. </a:t>
            </a:r>
          </a:p>
          <a:p>
            <a:r>
              <a:rPr lang="en-US" b="1" dirty="0">
                <a:solidFill>
                  <a:schemeClr val="tx1"/>
                </a:solidFill>
              </a:rPr>
              <a:t>Today it’s essential to make yourself visible and easily found on social media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According to a 2014 survey by </a:t>
            </a:r>
            <a:r>
              <a:rPr lang="en-US" dirty="0" err="1">
                <a:solidFill>
                  <a:schemeClr val="tx1"/>
                </a:solidFill>
              </a:rPr>
              <a:t>Jobvite</a:t>
            </a:r>
            <a:r>
              <a:rPr lang="en-US" dirty="0">
                <a:solidFill>
                  <a:schemeClr val="tx1"/>
                </a:solidFill>
              </a:rPr>
              <a:t>, 94% of recruiters reported using LinkedIn, while 65% used Facebook.</a:t>
            </a:r>
          </a:p>
          <a:p>
            <a:pPr lvl="1"/>
            <a:endParaRPr lang="en-US" dirty="0"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0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55888"/>
            <a:ext cx="7024744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22692"/>
            <a:ext cx="6777317" cy="350897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Headhunters are one way that organizations look for talent, especially in hot fields where the demand for workers exceeds the supply.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Making yourself visible to headhunters can be a smart career move, and getting a call from one can be flattering.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Keep in mind, the recruiter's first responsibility is to the client company and his/her own commission. </a:t>
            </a:r>
          </a:p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>
                <a:solidFill>
                  <a:schemeClr val="tx1"/>
                </a:solidFill>
                <a:effectLst/>
              </a:rPr>
              <a:t>eadhunters are recruiters, but not all recruiters are headhunters. 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The client is always an organization or a company, never an individual.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9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4400"/>
            <a:ext cx="7024744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Bottom 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90149"/>
            <a:ext cx="6777317" cy="466998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Below you’ll find some un-doctored truths about recruiters – what they can and cannot do, and what it means for job seekers. </a:t>
            </a:r>
            <a:endParaRPr lang="en-US" sz="1800" dirty="0">
              <a:solidFill>
                <a:schemeClr val="tx1"/>
              </a:solidFill>
            </a:endParaRP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Candidates should see recruiters as only one tool in their job search and embrace headhunters for what they realistically have to offer.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Recruiters are focused on finding candidates who exactly match the qualifications specified by their clients, not on finding jobs for even the most talented people.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"Not every candidate is created equal, and recruiters can’t always be miracle workers.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effectLst/>
              </a:rPr>
              <a:t>Don't call us; we'll call you."  </a:t>
            </a:r>
          </a:p>
          <a:p>
            <a:pPr lvl="2"/>
            <a:r>
              <a:rPr lang="en-US" sz="1400" dirty="0">
                <a:solidFill>
                  <a:schemeClr val="tx1"/>
                </a:solidFill>
              </a:rPr>
              <a:t>G</a:t>
            </a:r>
            <a:r>
              <a:rPr lang="en-US" sz="1400" dirty="0">
                <a:solidFill>
                  <a:schemeClr val="tx1"/>
                </a:solidFill>
                <a:effectLst/>
              </a:rPr>
              <a:t>etting an interview with a headhunter is the least likely to move you closer to your goal.  </a:t>
            </a:r>
          </a:p>
          <a:p>
            <a:pPr lvl="2"/>
            <a:r>
              <a:rPr lang="en-US" sz="1400" dirty="0">
                <a:solidFill>
                  <a:schemeClr val="tx1"/>
                </a:solidFill>
                <a:effectLst/>
              </a:rPr>
              <a:t>Even if you should talk your way into a courtesy interview, it is not likely to be a fruitful exercise,</a:t>
            </a:r>
          </a:p>
        </p:txBody>
      </p:sp>
    </p:spTree>
    <p:extLst>
      <p:ext uri="{BB962C8B-B14F-4D97-AF65-F5344CB8AC3E}">
        <p14:creationId xmlns:p14="http://schemas.microsoft.com/office/powerpoint/2010/main" val="3940503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43920"/>
            <a:ext cx="7024744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Bottom 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97449"/>
            <a:ext cx="6777317" cy="4571758"/>
          </a:xfrm>
        </p:spPr>
        <p:txBody>
          <a:bodyPr>
            <a:noAutofit/>
          </a:bodyPr>
          <a:lstStyle/>
          <a:p>
            <a:pPr lvl="0"/>
            <a:r>
              <a:rPr lang="en-US" sz="1600" b="1" dirty="0">
                <a:effectLst/>
              </a:rPr>
              <a:t>Recruiters have commitments to their clients</a:t>
            </a:r>
          </a:p>
          <a:p>
            <a:pPr lvl="1"/>
            <a:r>
              <a:rPr lang="en-US" sz="1400" dirty="0">
                <a:effectLst/>
              </a:rPr>
              <a:t>The </a:t>
            </a:r>
            <a:r>
              <a:rPr lang="en-US" sz="1400" dirty="0">
                <a:solidFill>
                  <a:schemeClr val="tx1"/>
                </a:solidFill>
                <a:effectLst/>
              </a:rPr>
              <a:t>recruitment agency’s </a:t>
            </a:r>
            <a:r>
              <a:rPr lang="en-US" sz="1400" dirty="0">
                <a:effectLst/>
              </a:rPr>
              <a:t>clients are composed of companies and organizations that have hired them to fill open positions. </a:t>
            </a:r>
          </a:p>
          <a:p>
            <a:pPr lvl="1"/>
            <a:r>
              <a:rPr lang="en-US" sz="1400" dirty="0">
                <a:effectLst/>
              </a:rPr>
              <a:t>Although a recruiter may want to help - you  must be a good fit for their requisitions, or they can’t do anything for you (at the time). </a:t>
            </a:r>
          </a:p>
          <a:p>
            <a:pPr lvl="1"/>
            <a:r>
              <a:rPr lang="en-US" sz="1400" dirty="0">
                <a:effectLst/>
              </a:rPr>
              <a:t>Recruiters have long memories, and when a position comes up that fits your profile, you can bet that you’ll be first to know.</a:t>
            </a:r>
          </a:p>
          <a:p>
            <a:pPr lvl="0"/>
            <a:r>
              <a:rPr lang="en-US" sz="1600" b="1" dirty="0">
                <a:effectLst/>
              </a:rPr>
              <a:t>Recruiters know the job market</a:t>
            </a:r>
            <a:endParaRPr lang="en-US" sz="1600" dirty="0">
              <a:effectLst/>
            </a:endParaRPr>
          </a:p>
          <a:p>
            <a:pPr lvl="1"/>
            <a:r>
              <a:rPr lang="en-US" sz="1400" dirty="0"/>
              <a:t>Recruiters can be “hubs” of invaluable market knowledge and career networking.</a:t>
            </a:r>
          </a:p>
          <a:p>
            <a:pPr lvl="1"/>
            <a:r>
              <a:rPr lang="en-US" sz="1400" dirty="0">
                <a:effectLst/>
              </a:rPr>
              <a:t>Recruiters will be able to offer small tidbits of wisdom to help you in your job search. </a:t>
            </a:r>
          </a:p>
          <a:p>
            <a:pPr lvl="1"/>
            <a:r>
              <a:rPr lang="en-US" sz="1400" dirty="0">
                <a:effectLst/>
              </a:rPr>
              <a:t>If a recruiter recommends you make an adjustment to your resume to present you as a better fit an opportunity – you’d be wise to listen.</a:t>
            </a:r>
          </a:p>
          <a:p>
            <a:pPr lvl="1"/>
            <a:r>
              <a:rPr lang="en-US" sz="1400" dirty="0">
                <a:effectLst/>
              </a:rPr>
              <a:t>However, recruiters are not career coaches.</a:t>
            </a:r>
          </a:p>
          <a:p>
            <a:pPr lvl="0"/>
            <a:r>
              <a:rPr lang="en-US" sz="1600" b="1" dirty="0">
                <a:effectLst/>
              </a:rPr>
              <a:t>A recruiter is only as good as his/her candidates</a:t>
            </a:r>
            <a:endParaRPr lang="en-US" sz="1600" dirty="0">
              <a:effectLst/>
            </a:endParaRPr>
          </a:p>
          <a:p>
            <a:pPr lvl="1"/>
            <a:r>
              <a:rPr lang="en-US" sz="1400" dirty="0">
                <a:effectLst/>
              </a:rPr>
              <a:t>Recruiters are often criticized for their inability to place everyone</a:t>
            </a:r>
          </a:p>
          <a:p>
            <a:pPr lvl="1"/>
            <a:r>
              <a:rPr lang="en-US" sz="1400" dirty="0">
                <a:effectLst/>
              </a:rPr>
              <a:t>Recruiters can’t “fix you up” and toss you into your dream job If you’re not qualified for a position.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4039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05168"/>
            <a:ext cx="7024744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1636"/>
            <a:ext cx="6777317" cy="3996746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Finally, know that working with headhunters requires mutual effort and understanding.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A good headhunter will put in the extra effort for you, if you do the same for them.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When working with headhunters, try to return their calls in a timely manner, be professional and presentable, go on interviews they set up, and </a:t>
            </a:r>
            <a:r>
              <a:rPr lang="en-US" u="sng" dirty="0">
                <a:solidFill>
                  <a:schemeClr val="tx1"/>
                </a:solidFill>
                <a:effectLst/>
              </a:rPr>
              <a:t>always exercise honesty and integrity.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As with many practices in business, you get what you put in.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For example:  </a:t>
            </a:r>
            <a:r>
              <a:rPr lang="en-US" i="1" dirty="0">
                <a:solidFill>
                  <a:schemeClr val="tx1"/>
                </a:solidFill>
                <a:effectLst/>
              </a:rPr>
              <a:t>If you call a headhunter only when you desperately need a job and then become frustrated when you don’t </a:t>
            </a:r>
            <a:r>
              <a:rPr lang="en-US" i="1" dirty="0">
                <a:solidFill>
                  <a:schemeClr val="tx1"/>
                </a:solidFill>
              </a:rPr>
              <a:t>see results the next </a:t>
            </a:r>
            <a:r>
              <a:rPr lang="en-US" i="1" dirty="0">
                <a:solidFill>
                  <a:schemeClr val="tx1"/>
                </a:solidFill>
                <a:effectLst/>
              </a:rPr>
              <a:t>day, they will be reluctant to help.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Headhunters can’t make a company hire you, but they </a:t>
            </a:r>
            <a:r>
              <a:rPr lang="en-US" i="1" dirty="0">
                <a:solidFill>
                  <a:schemeClr val="tx1"/>
                </a:solidFill>
                <a:effectLst/>
              </a:rPr>
              <a:t>can sell you to the company</a:t>
            </a:r>
            <a:r>
              <a:rPr lang="en-US" dirty="0">
                <a:solidFill>
                  <a:schemeClr val="tx1"/>
                </a:solidFill>
              </a:rPr>
              <a:t>…if they </a:t>
            </a:r>
            <a:r>
              <a:rPr lang="en-US" dirty="0">
                <a:solidFill>
                  <a:schemeClr val="tx1"/>
                </a:solidFill>
                <a:effectLst/>
              </a:rPr>
              <a:t>believe in your skills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effectLst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900" b="1" dirty="0">
                <a:solidFill>
                  <a:schemeClr val="tx1"/>
                </a:solidFill>
              </a:rPr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558485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Mike’s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68580" indent="0" algn="ctr">
              <a:buNone/>
            </a:pPr>
            <a:r>
              <a:rPr lang="en-US" dirty="0"/>
              <a:t>Mike Ziarko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330.284.1822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mikez8349@gmail.com</a:t>
            </a:r>
          </a:p>
        </p:txBody>
      </p:sp>
    </p:spTree>
    <p:extLst>
      <p:ext uri="{BB962C8B-B14F-4D97-AF65-F5344CB8AC3E}">
        <p14:creationId xmlns:p14="http://schemas.microsoft.com/office/powerpoint/2010/main" val="325734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56848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This is what you think </a:t>
            </a:r>
            <a:r>
              <a:rPr lang="en-US" sz="3200" b="1" i="1" dirty="0">
                <a:solidFill>
                  <a:schemeClr val="tx1"/>
                </a:solidFill>
              </a:rPr>
              <a:t>Headhunters</a:t>
            </a:r>
            <a:r>
              <a:rPr lang="en-US" sz="3200" dirty="0">
                <a:solidFill>
                  <a:schemeClr val="tx1"/>
                </a:solidFill>
              </a:rPr>
              <a:t> look like…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800" y="2057400"/>
            <a:ext cx="5080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1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This is what Headhunters really look like…</a:t>
            </a:r>
          </a:p>
        </p:txBody>
      </p:sp>
      <p:pic>
        <p:nvPicPr>
          <p:cNvPr id="4" name="Content Placeholder 3" descr="DSCN070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665" y="2324100"/>
            <a:ext cx="4679683" cy="3508375"/>
          </a:xfrm>
        </p:spPr>
      </p:pic>
    </p:spTree>
    <p:extLst>
      <p:ext uri="{BB962C8B-B14F-4D97-AF65-F5344CB8AC3E}">
        <p14:creationId xmlns:p14="http://schemas.microsoft.com/office/powerpoint/2010/main" val="55310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05168"/>
            <a:ext cx="7024744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What are Headhunters?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92068"/>
            <a:ext cx="6777317" cy="350897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Headhunters are “third-party recruiters,” are usually executive search firms that specialize in filling mid- and high-level jobs at organizations ranging from giant corporations to small not-for-profits.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As a profession in the United States, headhunting dates back at least to the 1920s.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The field seems to have really taken off in the go-go years of the 1950s and ’60s.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Today it is a global business taking in billions of dollars in fees annually.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5024"/>
            <a:ext cx="7024744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Types of 3</a:t>
            </a:r>
            <a:r>
              <a:rPr lang="en-US" sz="3600" baseline="30000" dirty="0">
                <a:solidFill>
                  <a:schemeClr val="tx1"/>
                </a:solidFill>
              </a:rPr>
              <a:t>rd</a:t>
            </a:r>
            <a:r>
              <a:rPr lang="en-US" sz="3600" dirty="0">
                <a:solidFill>
                  <a:schemeClr val="tx1"/>
                </a:solidFill>
              </a:rPr>
              <a:t> Party Headhunters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662889"/>
            <a:ext cx="3057148" cy="639762"/>
          </a:xfrm>
        </p:spPr>
        <p:txBody>
          <a:bodyPr/>
          <a:lstStyle/>
          <a:p>
            <a:r>
              <a:rPr lang="en-US" dirty="0"/>
              <a:t>Retained Recruiter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321574"/>
            <a:ext cx="3419856" cy="283579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Fill higher level positions</a:t>
            </a:r>
          </a:p>
          <a:p>
            <a:r>
              <a:rPr lang="en-US" dirty="0"/>
              <a:t>Paid a percentage up front and the remainder once the position is filled</a:t>
            </a:r>
          </a:p>
          <a:p>
            <a:r>
              <a:rPr lang="en-US" dirty="0"/>
              <a:t>Fee may be based on candidate’s first year’s salary, but does not always depend on the position getting filled</a:t>
            </a:r>
          </a:p>
          <a:p>
            <a:r>
              <a:rPr lang="en-US" dirty="0"/>
              <a:t>Exclusive contract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662890"/>
            <a:ext cx="3055717" cy="639762"/>
          </a:xfrm>
        </p:spPr>
        <p:txBody>
          <a:bodyPr>
            <a:normAutofit fontScale="92500"/>
          </a:bodyPr>
          <a:lstStyle/>
          <a:p>
            <a:r>
              <a:rPr lang="en-US" dirty="0"/>
              <a:t>Contingent Recruiter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321574"/>
            <a:ext cx="3419856" cy="283579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Fill lower level positions, but usually not entry level</a:t>
            </a:r>
          </a:p>
          <a:p>
            <a:r>
              <a:rPr lang="en-US" dirty="0"/>
              <a:t>Paid once the position is filled</a:t>
            </a:r>
          </a:p>
          <a:p>
            <a:r>
              <a:rPr lang="en-US" dirty="0"/>
              <a:t>Fee is  based on candidate’s first year’s salary</a:t>
            </a:r>
          </a:p>
          <a:p>
            <a:r>
              <a:rPr lang="en-US" dirty="0"/>
              <a:t>May be competing with other recruiters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3104" y="5167586"/>
            <a:ext cx="74473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Some search firms also offer a hybrid approach, often referred to as a “</a:t>
            </a:r>
            <a:r>
              <a:rPr lang="en-US" sz="1400" i="1" dirty="0"/>
              <a:t>container</a:t>
            </a:r>
            <a:r>
              <a:rPr lang="en-US" sz="1400" dirty="0"/>
              <a:t>” or “</a:t>
            </a:r>
            <a:r>
              <a:rPr lang="en-US" sz="1400" i="1" dirty="0" err="1"/>
              <a:t>retingency</a:t>
            </a:r>
            <a:r>
              <a:rPr lang="en-US" sz="1400" dirty="0"/>
              <a:t>” search.  In this case, the firm receives some money up front, with the rest contingent on a successful job placement.</a:t>
            </a:r>
          </a:p>
        </p:txBody>
      </p:sp>
    </p:spTree>
    <p:extLst>
      <p:ext uri="{BB962C8B-B14F-4D97-AF65-F5344CB8AC3E}">
        <p14:creationId xmlns:p14="http://schemas.microsoft.com/office/powerpoint/2010/main" val="227651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87472"/>
            <a:ext cx="7024744" cy="811184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The Basic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12644"/>
            <a:ext cx="6777317" cy="38761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Corporations and other kinds of organizations can fill their executive vacancies in an assortment of ways.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They may have full-time recruiters in their own </a:t>
            </a:r>
            <a:r>
              <a:rPr lang="en-US" b="1" i="1" dirty="0">
                <a:solidFill>
                  <a:schemeClr val="tx1"/>
                </a:solidFill>
                <a:effectLst/>
              </a:rPr>
              <a:t>Human Resource </a:t>
            </a:r>
            <a:r>
              <a:rPr lang="en-US" dirty="0">
                <a:solidFill>
                  <a:schemeClr val="tx1"/>
                </a:solidFill>
              </a:rPr>
              <a:t>departments </a:t>
            </a:r>
            <a:r>
              <a:rPr lang="en-US" dirty="0">
                <a:solidFill>
                  <a:schemeClr val="tx1"/>
                </a:solidFill>
                <a:effectLst/>
              </a:rPr>
              <a:t>who search for suitable candidates both within the organization and on the outside.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Or, they may outsource that job to an independent executive search firm. These independent firms are what most people think of as headhunters.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5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137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Basic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91588"/>
            <a:ext cx="6777317" cy="3508977"/>
          </a:xfrm>
        </p:spPr>
        <p:txBody>
          <a:bodyPr anchor="ctr">
            <a:normAutofit/>
          </a:bodyPr>
          <a:lstStyle/>
          <a:p>
            <a:endParaRPr lang="en-US" b="1" dirty="0">
              <a:effectLst/>
            </a:endParaRPr>
          </a:p>
          <a:p>
            <a:r>
              <a:rPr lang="en-US" b="1" dirty="0">
                <a:solidFill>
                  <a:schemeClr val="tx1"/>
                </a:solidFill>
                <a:effectLst/>
              </a:rPr>
              <a:t>Contingency recruiters</a:t>
            </a:r>
            <a:r>
              <a:rPr lang="en-US" dirty="0">
                <a:solidFill>
                  <a:schemeClr val="tx1"/>
                </a:solidFill>
                <a:effectLst/>
              </a:rPr>
              <a:t> search for prospects paid only if they are successful in filling the job.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Their commission is usually a percentage of the position’s annual salary.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A company might use more than one contingency recruiter at a time for a particular position.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9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86512"/>
            <a:ext cx="7024744" cy="114300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 Basic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31780"/>
            <a:ext cx="6777317" cy="350897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</a:rPr>
              <a:t>Retained recruiters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are paid a retainer to conduct a search and screen potential candidates.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Like contingency recruiters, their compensation may be based on the position’s salary, </a:t>
            </a:r>
          </a:p>
          <a:p>
            <a:pPr lvl="2"/>
            <a:r>
              <a:rPr lang="en-US" i="1" dirty="0">
                <a:solidFill>
                  <a:schemeClr val="tx1"/>
                </a:solidFill>
                <a:effectLst/>
              </a:rPr>
              <a:t>but</a:t>
            </a:r>
            <a:r>
              <a:rPr lang="en-US" dirty="0">
                <a:solidFill>
                  <a:schemeClr val="tx1"/>
                </a:solidFill>
                <a:effectLst/>
              </a:rPr>
              <a:t> it doesn’t depend on whether the job is ultimately filled. </a:t>
            </a:r>
          </a:p>
          <a:p>
            <a:pPr lvl="2"/>
            <a:r>
              <a:rPr lang="en-US" dirty="0">
                <a:solidFill>
                  <a:schemeClr val="tx1"/>
                </a:solidFill>
                <a:effectLst/>
              </a:rPr>
              <a:t>Their contracts with employers also tend to be exclusive, so, </a:t>
            </a:r>
          </a:p>
          <a:p>
            <a:pPr lvl="2"/>
            <a:r>
              <a:rPr lang="en-US" dirty="0">
                <a:solidFill>
                  <a:schemeClr val="tx1"/>
                </a:solidFill>
                <a:effectLst/>
              </a:rPr>
              <a:t>unlike contingency recruiters, they aren’t competing against other recruiters to fill a position.</a:t>
            </a:r>
          </a:p>
        </p:txBody>
      </p:sp>
    </p:spTree>
    <p:extLst>
      <p:ext uri="{BB962C8B-B14F-4D97-AF65-F5344CB8AC3E}">
        <p14:creationId xmlns:p14="http://schemas.microsoft.com/office/powerpoint/2010/main" val="158167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46800"/>
            <a:ext cx="7024744" cy="1143000"/>
          </a:xfrm>
        </p:spPr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The Basic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2356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In general, retained recruiters are used for higher-level searches involving larger salaries </a:t>
            </a:r>
          </a:p>
          <a:p>
            <a:r>
              <a:rPr lang="en-US" dirty="0">
                <a:solidFill>
                  <a:schemeClr val="tx1"/>
                </a:solidFill>
                <a:effectLst/>
              </a:rPr>
              <a:t>Some search firms also offer a hybrid approach, often referred to as a “</a:t>
            </a:r>
            <a:r>
              <a:rPr lang="en-US" i="1" dirty="0">
                <a:solidFill>
                  <a:schemeClr val="tx1"/>
                </a:solidFill>
                <a:effectLst/>
              </a:rPr>
              <a:t>container</a:t>
            </a:r>
            <a:r>
              <a:rPr lang="en-US" dirty="0">
                <a:solidFill>
                  <a:schemeClr val="tx1"/>
                </a:solidFill>
                <a:effectLst/>
              </a:rPr>
              <a:t>” or “</a:t>
            </a:r>
            <a:r>
              <a:rPr lang="en-US" i="1" dirty="0" err="1">
                <a:solidFill>
                  <a:schemeClr val="tx1"/>
                </a:solidFill>
                <a:effectLst/>
              </a:rPr>
              <a:t>retingency</a:t>
            </a:r>
            <a:r>
              <a:rPr lang="en-US" dirty="0">
                <a:solidFill>
                  <a:schemeClr val="tx1"/>
                </a:solidFill>
                <a:effectLst/>
              </a:rPr>
              <a:t>” search.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</a:rPr>
              <a:t>In this case, the firm receives some money up front, with the rest contingent on a successful job placement.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81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2863</TotalTime>
  <Words>1505</Words>
  <Application>Microsoft Office PowerPoint</Application>
  <PresentationFormat>On-screen Show (4:3)</PresentationFormat>
  <Paragraphs>119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What are Headhunters?</vt:lpstr>
      <vt:lpstr>This is what you think Headhunters look like…</vt:lpstr>
      <vt:lpstr>This is what Headhunters really look like…</vt:lpstr>
      <vt:lpstr>What are Headhunters?</vt:lpstr>
      <vt:lpstr>Types of 3rd Party Headhunters</vt:lpstr>
      <vt:lpstr> The Basic Types</vt:lpstr>
      <vt:lpstr>The Basic Types</vt:lpstr>
      <vt:lpstr>The Basic Types</vt:lpstr>
      <vt:lpstr>The Basic Types</vt:lpstr>
      <vt:lpstr>The Basic Types</vt:lpstr>
      <vt:lpstr>Should You Work With One Headhunter?</vt:lpstr>
      <vt:lpstr> When Headhunters Can Help …And When They Can’t  </vt:lpstr>
      <vt:lpstr>The Process – The Beginning</vt:lpstr>
      <vt:lpstr>The Process - “The Search”</vt:lpstr>
      <vt:lpstr>The Bottom Line</vt:lpstr>
      <vt:lpstr>The Bottom Line</vt:lpstr>
      <vt:lpstr>The Bottom Line</vt:lpstr>
      <vt:lpstr>The Bottom Line</vt:lpstr>
      <vt:lpstr>Mike’s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Headhunters</dc:title>
  <dc:creator>Holly Ziarko</dc:creator>
  <cp:lastModifiedBy>Gary Deinert</cp:lastModifiedBy>
  <cp:revision>60</cp:revision>
  <cp:lastPrinted>2017-09-02T17:18:57Z</cp:lastPrinted>
  <dcterms:created xsi:type="dcterms:W3CDTF">2017-08-28T18:23:22Z</dcterms:created>
  <dcterms:modified xsi:type="dcterms:W3CDTF">2017-09-12T10:09:20Z</dcterms:modified>
</cp:coreProperties>
</file>