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330" r:id="rId3"/>
    <p:sldId id="314" r:id="rId4"/>
    <p:sldId id="331" r:id="rId5"/>
    <p:sldId id="321" r:id="rId6"/>
    <p:sldId id="304" r:id="rId7"/>
    <p:sldId id="317" r:id="rId8"/>
    <p:sldId id="344" r:id="rId9"/>
    <p:sldId id="315" r:id="rId10"/>
    <p:sldId id="328" r:id="rId11"/>
    <p:sldId id="322" r:id="rId12"/>
    <p:sldId id="333" r:id="rId13"/>
    <p:sldId id="334" r:id="rId14"/>
    <p:sldId id="335" r:id="rId15"/>
    <p:sldId id="336" r:id="rId16"/>
    <p:sldId id="332" r:id="rId17"/>
    <p:sldId id="316" r:id="rId18"/>
    <p:sldId id="337" r:id="rId19"/>
    <p:sldId id="338" r:id="rId20"/>
    <p:sldId id="340" r:id="rId21"/>
    <p:sldId id="339" r:id="rId22"/>
    <p:sldId id="341" r:id="rId23"/>
    <p:sldId id="342" r:id="rId24"/>
    <p:sldId id="343" r:id="rId25"/>
    <p:sldId id="289" r:id="rId26"/>
    <p:sldId id="296" r:id="rId27"/>
  </p:sldIdLst>
  <p:sldSz cx="12192000" cy="6858000"/>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8" autoAdjust="0"/>
    <p:restoredTop sz="82874" autoAdjust="0"/>
  </p:normalViewPr>
  <p:slideViewPr>
    <p:cSldViewPr snapToGrid="0">
      <p:cViewPr varScale="1">
        <p:scale>
          <a:sx n="76" d="100"/>
          <a:sy n="76" d="100"/>
        </p:scale>
        <p:origin x="1086" y="96"/>
      </p:cViewPr>
      <p:guideLst/>
    </p:cSldViewPr>
  </p:slid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35849"/>
          </a:xfrm>
          <a:prstGeom prst="rect">
            <a:avLst/>
          </a:prstGeom>
        </p:spPr>
        <p:txBody>
          <a:bodyPr vert="horz" lIns="91440" tIns="45720" rIns="91440" bIns="45720" rtlCol="0"/>
          <a:lstStyle>
            <a:lvl1pPr algn="r">
              <a:defRPr sz="1200"/>
            </a:lvl1pPr>
          </a:lstStyle>
          <a:p>
            <a:fld id="{D63D5444-F62C-42C3-A75A-D9DBA807730F}" type="datetimeFigureOut">
              <a:rPr lang="en-US" smtClean="0"/>
              <a:t>8/7/2017</a:t>
            </a:fld>
            <a:endParaRPr lang="en-US"/>
          </a:p>
        </p:txBody>
      </p:sp>
      <p:sp>
        <p:nvSpPr>
          <p:cNvPr id="4" name="Footer Placeholder 3"/>
          <p:cNvSpPr>
            <a:spLocks noGrp="1"/>
          </p:cNvSpPr>
          <p:nvPr>
            <p:ph type="ftr" sz="quarter" idx="2"/>
          </p:nvPr>
        </p:nvSpPr>
        <p:spPr>
          <a:xfrm>
            <a:off x="0" y="8250953"/>
            <a:ext cx="3070860" cy="43584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250953"/>
            <a:ext cx="3070860" cy="435848"/>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100" y="0"/>
            <a:ext cx="3070860" cy="435849"/>
          </a:xfrm>
          <a:prstGeom prst="rect">
            <a:avLst/>
          </a:prstGeom>
        </p:spPr>
        <p:txBody>
          <a:bodyPr vert="horz" lIns="91440" tIns="45720" rIns="91440" bIns="45720" rtlCol="0"/>
          <a:lstStyle>
            <a:lvl1pPr algn="r">
              <a:defRPr sz="1200"/>
            </a:lvl1pPr>
          </a:lstStyle>
          <a:p>
            <a:fld id="{12CAA1FA-7B6A-47D2-8D61-F225D71B51FF}" type="datetimeFigureOut">
              <a:rPr lang="en-US" smtClean="0"/>
              <a:t>8/7/2017</a:t>
            </a:fld>
            <a:endParaRPr lang="en-US"/>
          </a:p>
        </p:txBody>
      </p:sp>
      <p:sp>
        <p:nvSpPr>
          <p:cNvPr id="4" name="Slide Image Placeholder 3"/>
          <p:cNvSpPr>
            <a:spLocks noGrp="1" noRot="1" noChangeAspect="1"/>
          </p:cNvSpPr>
          <p:nvPr>
            <p:ph type="sldImg" idx="2"/>
          </p:nvPr>
        </p:nvSpPr>
        <p:spPr>
          <a:xfrm>
            <a:off x="936625" y="1085850"/>
            <a:ext cx="5213350" cy="2932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660" y="4180522"/>
            <a:ext cx="5669280" cy="342042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3070860" cy="43584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250953"/>
            <a:ext cx="3070860" cy="435848"/>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96572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Ruh-roh</a:t>
            </a:r>
            <a:r>
              <a:rPr lang="en-US" dirty="0" smtClean="0"/>
              <a:t>, </a:t>
            </a:r>
            <a:r>
              <a:rPr lang="en-US" dirty="0" err="1" smtClean="0"/>
              <a:t>Raggy</a:t>
            </a:r>
            <a:r>
              <a:rPr lang="en-US" dirty="0" smtClean="0"/>
              <a:t>!  Did Microsoft get rid</a:t>
            </a:r>
            <a:r>
              <a:rPr lang="en-US" baseline="0" dirty="0" smtClean="0"/>
              <a:t> of the Advanced Search function in LinkedIn???</a:t>
            </a:r>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a:p>
        </p:txBody>
      </p:sp>
    </p:spTree>
    <p:extLst>
      <p:ext uri="{BB962C8B-B14F-4D97-AF65-F5344CB8AC3E}">
        <p14:creationId xmlns:p14="http://schemas.microsoft.com/office/powerpoint/2010/main" val="390156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Nah, </a:t>
            </a:r>
            <a:r>
              <a:rPr lang="en-US" dirty="0" err="1" smtClean="0"/>
              <a:t>Scoob</a:t>
            </a:r>
            <a:r>
              <a:rPr lang="en-US" dirty="0" smtClean="0"/>
              <a:t>, it’s just harder to find.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349476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IT IS NO</a:t>
            </a:r>
            <a:r>
              <a:rPr lang="en-US" baseline="0" dirty="0" smtClean="0"/>
              <a:t> LONGER RECOMMENDED TO ACTIVATE PRIVACY MODE UNLESS YOU ARE WILLING TO LOSE ALL OF YOUR HISTORICAL PROFILE VIEWS DATA)</a:t>
            </a:r>
            <a:endParaRPr lang="en-US" dirty="0" smtClean="0"/>
          </a:p>
          <a:p>
            <a:r>
              <a:rPr lang="en-US" dirty="0" smtClean="0"/>
              <a:t>You’ve identified</a:t>
            </a:r>
            <a:r>
              <a:rPr lang="en-US" baseline="0" dirty="0" smtClean="0"/>
              <a:t> your search parameters and found the Advance Search function – now, let’s put it all to work!  (Warning:  Do NOT connect or message anyone in your search results until after the third section of this training session has been reviewed.)  </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the Advanced Search interface, click on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Check all three options under Connections (1</a:t>
            </a:r>
            <a:r>
              <a:rPr lang="en-US" baseline="30000" dirty="0" smtClean="0"/>
              <a:t>st</a:t>
            </a:r>
            <a:r>
              <a:rPr lang="en-US" baseline="0" dirty="0" smtClean="0"/>
              <a:t>, 2</a:t>
            </a:r>
            <a:r>
              <a:rPr lang="en-US" baseline="30000" dirty="0" smtClean="0"/>
              <a:t>nd</a:t>
            </a:r>
            <a:r>
              <a:rPr lang="en-US" baseline="0" dirty="0" smtClean="0"/>
              <a:t>, and 3</a:t>
            </a:r>
            <a:r>
              <a:rPr lang="en-US" baseline="30000" dirty="0" smtClean="0"/>
              <a:t>rd</a:t>
            </a:r>
            <a:r>
              <a:rPr lang="en-US" baseline="0" dirty="0" smtClean="0"/>
              <a:t>+); note you can always uncheck these later if your search results are too plentiful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Enter your search criteria: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Keywords – 1</a:t>
            </a:r>
            <a:r>
              <a:rPr lang="en-US" baseline="30000" dirty="0" smtClean="0"/>
              <a:t>st</a:t>
            </a:r>
            <a:r>
              <a:rPr lang="en-US" baseline="0" dirty="0" smtClean="0"/>
              <a:t> Job Title/Type and 1</a:t>
            </a:r>
            <a:r>
              <a:rPr lang="en-US" baseline="30000" dirty="0" smtClean="0"/>
              <a:t>st</a:t>
            </a:r>
            <a:r>
              <a:rPr lang="en-US" baseline="0" dirty="0" smtClean="0"/>
              <a:t> Choice Company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Locations – do you have any geographic preferences or restrictions?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Current companies – leverage this to streamline results to ONLY people currently employed at your desired company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Past companies – leverage this to streamline results to people who USED to work at your desired company (great for research and recon to validate a company being on your target list; may not always be as directly beneficial for immediate job openings as Current companies search filter)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Industries – this filter can enhance your search results (expand upon job title/type, get industry-specific,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Schools – great for searching for alumni from your alma mater; also good if you are looking to network with people that could provide insights on future education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Note:  Results will update each time you add/remove filter parameters with a checkbox; for filters set by typing in a textbox, clear or update the text and hit Enter to update results; take care that other desired filters do not inadvertently get removed during this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Repeat for each job title/type and company.  You should be able to identify no less than three (3) potential contacts per job title/type and/or company to consider it a valid search.  </a:t>
            </a:r>
            <a:endParaRPr lang="en-US" dirty="0" smtClean="0"/>
          </a:p>
          <a:p>
            <a:endParaRPr lang="en-US" dirty="0" smtClean="0"/>
          </a:p>
          <a:p>
            <a:r>
              <a:rPr lang="en-US" dirty="0" smtClean="0"/>
              <a:t>As you find potential</a:t>
            </a:r>
            <a:r>
              <a:rPr lang="en-US" baseline="0" dirty="0" smtClean="0"/>
              <a:t> connections, right-click on the person’s name and select “Open link in new tab/window.”  We’ll discuss best practices on how to have the most successful request responses in the next section.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a:p>
        </p:txBody>
      </p:sp>
    </p:spTree>
    <p:extLst>
      <p:ext uri="{BB962C8B-B14F-4D97-AF65-F5344CB8AC3E}">
        <p14:creationId xmlns:p14="http://schemas.microsoft.com/office/powerpoint/2010/main" val="155468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IT IS NO</a:t>
            </a:r>
            <a:r>
              <a:rPr lang="en-US" baseline="0" dirty="0" smtClean="0"/>
              <a:t> LONGER RECOMMENDED TO ACTIVATE PRIVACY MODE UNLESS YOU ARE WILLING TO LOSE ALL OF YOUR HISTORICAL PROFILE VIEWS DATA)</a:t>
            </a:r>
            <a:endParaRPr lang="en-US" dirty="0" smtClean="0"/>
          </a:p>
          <a:p>
            <a:r>
              <a:rPr lang="en-US" dirty="0" smtClean="0"/>
              <a:t>You’ve identified</a:t>
            </a:r>
            <a:r>
              <a:rPr lang="en-US" baseline="0" dirty="0" smtClean="0"/>
              <a:t> your search parameters and found the Advance Search function – now, let’s put it all to work!  (Warning:  Do NOT connect or message anyone in your search results until after the third section of this training session has been reviewed.)  </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the Advanced Search interface, click on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Check all three options under Connections (1</a:t>
            </a:r>
            <a:r>
              <a:rPr lang="en-US" baseline="30000" dirty="0" smtClean="0"/>
              <a:t>st</a:t>
            </a:r>
            <a:r>
              <a:rPr lang="en-US" baseline="0" dirty="0" smtClean="0"/>
              <a:t>, 2</a:t>
            </a:r>
            <a:r>
              <a:rPr lang="en-US" baseline="30000" dirty="0" smtClean="0"/>
              <a:t>nd</a:t>
            </a:r>
            <a:r>
              <a:rPr lang="en-US" baseline="0" dirty="0" smtClean="0"/>
              <a:t>, and 3</a:t>
            </a:r>
            <a:r>
              <a:rPr lang="en-US" baseline="30000" dirty="0" smtClean="0"/>
              <a:t>rd</a:t>
            </a:r>
            <a:r>
              <a:rPr lang="en-US" baseline="0" dirty="0" smtClean="0"/>
              <a:t>+); note you can always uncheck these later if your search results are too plentiful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Enter your search criteria: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Keywords – 1</a:t>
            </a:r>
            <a:r>
              <a:rPr lang="en-US" baseline="30000" dirty="0" smtClean="0"/>
              <a:t>st</a:t>
            </a:r>
            <a:r>
              <a:rPr lang="en-US" baseline="0" dirty="0" smtClean="0"/>
              <a:t> Job Title/Type and 1</a:t>
            </a:r>
            <a:r>
              <a:rPr lang="en-US" baseline="30000" dirty="0" smtClean="0"/>
              <a:t>st</a:t>
            </a:r>
            <a:r>
              <a:rPr lang="en-US" baseline="0" dirty="0" smtClean="0"/>
              <a:t> Choice Company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Locations – do you have any geographic preferences or restrictions?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Current companies – leverage this to streamline results to ONLY people currently employed at your desired company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Past companies – leverage this to streamline results to people who USED to work at your desired company (great for research and recon to validate a company being on your target list; may not always be as directly beneficial for immediate job openings as Current companies search filter)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Industries – this filter can enhance your search results (expand upon job title/type, get industry-specific,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Schools – great for searching for alumni from your alma mater; also good if you are looking to network with people that could provide insights on future education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Note:  Results will update each time you add/remove filter parameters with a checkbox; for filters set by typing in a textbox, clear or update the text and hit Enter to update results; take care that other desired filters do not inadvertently get removed during this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Repeat for each job title/type and company.  You should be able to identify no less than three (3) potential contacts per job title/type and/or company to consider it a valid search.  </a:t>
            </a:r>
          </a:p>
          <a:p>
            <a:r>
              <a:rPr lang="en-US" dirty="0" smtClean="0"/>
              <a:t>(Today, we are focusing on identifying people</a:t>
            </a:r>
            <a:r>
              <a:rPr lang="en-US" baseline="0" dirty="0" smtClean="0"/>
              <a:t> within the company and department you would like to work for, but you can adjust the way you use these filters to suit different outcomes.)  </a:t>
            </a:r>
            <a:endParaRPr lang="en-US" dirty="0" smtClean="0"/>
          </a:p>
          <a:p>
            <a:endParaRPr lang="en-US" dirty="0" smtClean="0"/>
          </a:p>
          <a:p>
            <a:r>
              <a:rPr lang="en-US" dirty="0" smtClean="0"/>
              <a:t>As you find potential</a:t>
            </a:r>
            <a:r>
              <a:rPr lang="en-US" baseline="0" dirty="0" smtClean="0"/>
              <a:t> connections, right-click on the person’s name and select “Open link in new tab/window.”  We’ll discuss best practices on how to have the most successful request responses in the next section.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a:p>
        </p:txBody>
      </p:sp>
    </p:spTree>
    <p:extLst>
      <p:ext uri="{BB962C8B-B14F-4D97-AF65-F5344CB8AC3E}">
        <p14:creationId xmlns:p14="http://schemas.microsoft.com/office/powerpoint/2010/main" val="382754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should be able to identify no less than three (3) potential contacts per job title/type and/or company to consider it a valid search.  </a:t>
            </a:r>
            <a:endParaRPr lang="en-US" dirty="0" smtClean="0"/>
          </a:p>
          <a:p>
            <a:endParaRPr lang="en-US" dirty="0" smtClean="0"/>
          </a:p>
          <a:p>
            <a:r>
              <a:rPr lang="en-US" dirty="0" smtClean="0"/>
              <a:t>As you find potential</a:t>
            </a:r>
            <a:r>
              <a:rPr lang="en-US" baseline="0" dirty="0" smtClean="0"/>
              <a:t> connections, right-click on the person’s name and select “Open link in new tab/window.”  We’ll discuss best practices on how to have the most successful request responses in the next section.  </a:t>
            </a:r>
          </a:p>
          <a:p>
            <a:endParaRPr lang="en-US" baseline="0" dirty="0" smtClean="0"/>
          </a:p>
          <a:p>
            <a:r>
              <a:rPr lang="en-US" baseline="0" dirty="0" smtClean="0"/>
              <a:t>Ultimately, the goal is to find three contacts per week each at three different companies (a total of 9 contacts), connect with those contacts, and schedule networking meetings as they accept your invitations to connect.  This will help you establish a pipeline of new contacts and networking meetings.  Once you have landed your dream job, try to keep up with this philosophy, but scale back to three contacts total per week and three networking meeting requests if needed.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a:p>
        </p:txBody>
      </p:sp>
    </p:spTree>
    <p:extLst>
      <p:ext uri="{BB962C8B-B14F-4D97-AF65-F5344CB8AC3E}">
        <p14:creationId xmlns:p14="http://schemas.microsoft.com/office/powerpoint/2010/main" val="1616738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Superhero Networking</a:t>
            </a:r>
            <a:r>
              <a:rPr lang="en-US" baseline="0" dirty="0" smtClean="0"/>
              <a:t> is all about overcoming the traditional physical and technological barriers that can hinder successful job-seeking.  Instead of hiding behind a computer, hoping your application gets through AND is selected for an initial interview, put your computer to work for you to build essential contacts that could be critical to your job search.  </a:t>
            </a:r>
          </a:p>
          <a:p>
            <a:endParaRPr lang="en-US" baseline="0" dirty="0" smtClean="0"/>
          </a:p>
          <a:p>
            <a:r>
              <a:rPr lang="en-US" baseline="0" dirty="0" smtClean="0"/>
              <a:t>One of the biggest complaints from active networkers and job-seekers is, “No one replies to my requests!”  Ironically, most people WANT to be helpful; however, it is the responsibility of the networker to put that person in a situation where they FEEL helpful.  Let’s review some easy strategies to get the most out of your connection and networking requests.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190270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baseline="0" dirty="0" smtClean="0"/>
              <a:t>Refer to following slides with additional detail.  </a:t>
            </a:r>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a:p>
        </p:txBody>
      </p:sp>
    </p:spTree>
    <p:extLst>
      <p:ext uri="{BB962C8B-B14F-4D97-AF65-F5344CB8AC3E}">
        <p14:creationId xmlns:p14="http://schemas.microsoft.com/office/powerpoint/2010/main" val="365827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Embrace the KISS</a:t>
            </a:r>
            <a:r>
              <a:rPr lang="en-US" baseline="0" dirty="0" smtClean="0"/>
              <a:t> philosophy (Keep It Simple Stupid):</a:t>
            </a:r>
          </a:p>
          <a:p>
            <a:pPr marL="171450" indent="-171450">
              <a:buFont typeface="Arial" panose="020B0604020202020204" pitchFamily="34" charset="0"/>
              <a:buChar char="•"/>
            </a:pPr>
            <a:r>
              <a:rPr lang="en-US" baseline="0" dirty="0" smtClean="0"/>
              <a:t>Connect FIRST - Most people manage their LinkedIn Activity from their phones, which means accepting your connection request automatically marks the carefully crafted message your included as read.  Guess what?  These same people (myself included) rarely remember to go the messages section to see what you said.  (Most of us have been conditioned by the auto-generated request, so we forget that someone may have said anything 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LinkedIn still limits </a:t>
            </a:r>
            <a:r>
              <a:rPr lang="en-US" baseline="0" dirty="0" err="1" smtClean="0"/>
              <a:t>InMails</a:t>
            </a:r>
            <a:r>
              <a:rPr lang="en-US" baseline="0" dirty="0" smtClean="0"/>
              <a:t> for those outside of your 1</a:t>
            </a:r>
            <a:r>
              <a:rPr lang="en-US" baseline="30000" dirty="0" smtClean="0"/>
              <a:t>st</a:t>
            </a:r>
            <a:r>
              <a:rPr lang="en-US" baseline="0" dirty="0" smtClean="0"/>
              <a:t> degree network, so why not increase your 1</a:t>
            </a:r>
            <a:r>
              <a:rPr lang="en-US" baseline="30000" dirty="0" smtClean="0"/>
              <a:t>st</a:t>
            </a:r>
            <a:r>
              <a:rPr lang="en-US" baseline="0" dirty="0" smtClean="0"/>
              <a:t> degree contacts? </a:t>
            </a:r>
          </a:p>
          <a:p>
            <a:pPr marL="171450" indent="-171450">
              <a:buFont typeface="Arial" panose="020B0604020202020204" pitchFamily="34" charset="0"/>
              <a:buChar char="•"/>
            </a:pPr>
            <a:r>
              <a:rPr lang="en-US" baseline="0" dirty="0" smtClean="0"/>
              <a:t>Connecting first allows you to add another 1</a:t>
            </a:r>
            <a:r>
              <a:rPr lang="en-US" baseline="30000" dirty="0" smtClean="0"/>
              <a:t>st</a:t>
            </a:r>
            <a:r>
              <a:rPr lang="en-US" baseline="0" dirty="0" smtClean="0"/>
              <a:t> degree connection and have a higher likelihood of getting that networking meeting.  If they don’t accept your request?  That’s fine – you can always send an </a:t>
            </a:r>
            <a:r>
              <a:rPr lang="en-US" baseline="0" dirty="0" err="1" smtClean="0"/>
              <a:t>InMail</a:t>
            </a:r>
            <a:r>
              <a:rPr lang="en-US" baseline="0" dirty="0" smtClean="0"/>
              <a:t> asking for the meeting; if they say yes, chances are they’ll end up becoming a 1</a:t>
            </a:r>
            <a:r>
              <a:rPr lang="en-US" baseline="30000" dirty="0" smtClean="0"/>
              <a:t>st</a:t>
            </a:r>
            <a:r>
              <a:rPr lang="en-US" baseline="0" dirty="0" smtClean="0"/>
              <a:t> degree connection anyway. </a:t>
            </a:r>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92615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KISS (CONT.):</a:t>
            </a:r>
          </a:p>
          <a:p>
            <a:pPr marL="171450" indent="-171450">
              <a:buFont typeface="Arial" panose="020B0604020202020204" pitchFamily="34" charset="0"/>
              <a:buChar char="•"/>
            </a:pPr>
            <a:r>
              <a:rPr lang="en-US" baseline="0" dirty="0" smtClean="0"/>
              <a:t>Ask for your Networking Meeting SECOND</a:t>
            </a:r>
          </a:p>
          <a:p>
            <a:pPr marL="171450" indent="-171450">
              <a:buFont typeface="Arial" panose="020B0604020202020204" pitchFamily="34" charset="0"/>
              <a:buChar char="•"/>
            </a:pPr>
            <a:r>
              <a:rPr lang="en-US" baseline="0" dirty="0" smtClean="0"/>
              <a:t>Secondary messages have a higher likelihood of getting read and responded to.  If the individual has already accepted you as a contact and you follow up asking to meet in person or schedule a phone call, your name is probably still fresh in his/her brain and he/she will not be at all surprised.  </a:t>
            </a:r>
          </a:p>
          <a:p>
            <a:pPr marL="171450" indent="-171450">
              <a:buFont typeface="Arial" panose="020B0604020202020204" pitchFamily="34" charset="0"/>
              <a:buChar char="•"/>
            </a:pPr>
            <a:r>
              <a:rPr lang="en-US" baseline="0" dirty="0" smtClean="0"/>
              <a:t>ALWAYS provide a timeline – e.g., 15-30 minutes for a phone call to learn more about your experience, an hour over lunch to get to know each other better, etc.  Let your contact determine if he/she wants to spend more time with you. </a:t>
            </a:r>
          </a:p>
          <a:p>
            <a:pPr marL="171450" indent="-171450">
              <a:buFont typeface="Arial" panose="020B0604020202020204" pitchFamily="34" charset="0"/>
              <a:buChar char="•"/>
            </a:pPr>
            <a:r>
              <a:rPr lang="en-US" baseline="0" dirty="0" smtClean="0"/>
              <a:t>ALWAYS provide a reason – see Rule #5 </a:t>
            </a:r>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a:p>
        </p:txBody>
      </p:sp>
    </p:spTree>
    <p:extLst>
      <p:ext uri="{BB962C8B-B14F-4D97-AF65-F5344CB8AC3E}">
        <p14:creationId xmlns:p14="http://schemas.microsoft.com/office/powerpoint/2010/main" val="185373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KISS (CONT.):</a:t>
            </a:r>
          </a:p>
          <a:p>
            <a:pPr marL="0" indent="0">
              <a:buFont typeface="Arial" panose="020B0604020202020204" pitchFamily="34" charset="0"/>
              <a:buNone/>
            </a:pPr>
            <a:r>
              <a:rPr lang="en-US" baseline="0" dirty="0" smtClean="0"/>
              <a:t>NEVER </a:t>
            </a:r>
          </a:p>
          <a:p>
            <a:pPr marL="171450" lvl="0" indent="-171450">
              <a:buFont typeface="Arial" panose="020B0604020202020204" pitchFamily="34" charset="0"/>
              <a:buChar char="•"/>
            </a:pPr>
            <a:r>
              <a:rPr lang="en-US" baseline="0" dirty="0" smtClean="0"/>
              <a:t>Ask if he/she has a job for you or if the company is hiring</a:t>
            </a:r>
          </a:p>
          <a:p>
            <a:pPr marL="628650" lvl="1" indent="-171450">
              <a:buFont typeface="Arial" panose="020B0604020202020204" pitchFamily="34" charset="0"/>
              <a:buChar char="•"/>
            </a:pPr>
            <a:r>
              <a:rPr lang="en-US" baseline="0" dirty="0" smtClean="0"/>
              <a:t>While there are exceptions to this rule, it’s a good rule to follow.  For example, sales people are expected to always be closing, so it might be appropriate to ask a version of this question AFTER THE NETWORKING MEETING HAS TAKEN PLACE (or towards the end of the meeting).  </a:t>
            </a:r>
          </a:p>
          <a:p>
            <a:pPr marL="628650" lvl="1" indent="-171450">
              <a:buFont typeface="Arial" panose="020B0604020202020204" pitchFamily="34" charset="0"/>
              <a:buChar char="•"/>
            </a:pPr>
            <a:r>
              <a:rPr lang="en-US" baseline="0" dirty="0" smtClean="0"/>
              <a:t>Understand, there are risks to this and you will need to frame this type of question VERY carefully.  EXAMPLE:  What job title should I keep an eye out for on your company job board?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 also recommend avoiding asking about job availability hiring during the networking session unless the person you reached out to brings it up.  Even then, tread lightly and do NOT come unprepared.  “Are you hiring?” may sound like you didn’t check the company job board, whereas, “Wow!  I’d love the opportunity to join your team/department/division someday.  I’ve been keeping an eye on the job board, but I’m not sure which job titles to look for – do you have any suggestions?” could much better received under the appropriate circumstances.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Send an unsolicited resume – this is the equivalent of issuing homework to someone who volunteered to help the class.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DON’T email your resume unless he/she asks you to; BUT, you should bring an updated copy to the meeting in case an opportunity comes up to share 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you are asked to share your resume, send via regular email as LinkedIn sometimes does funky things to the formatting, even in PDF.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Assign homework – avoid the appearance of you assigning the contact a task; let him/her volunteer to call you, etc. but make it easy for them</a:t>
            </a:r>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a:p>
        </p:txBody>
      </p:sp>
    </p:spTree>
    <p:extLst>
      <p:ext uri="{BB962C8B-B14F-4D97-AF65-F5344CB8AC3E}">
        <p14:creationId xmlns:p14="http://schemas.microsoft.com/office/powerpoint/2010/main" val="261467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employment status, networking</a:t>
            </a:r>
            <a:r>
              <a:rPr lang="en-US" baseline="0" dirty="0" smtClean="0"/>
              <a:t> is, by far, the most common way to find your next job.  Chart from Lou Adler’s article, </a:t>
            </a:r>
            <a:r>
              <a:rPr lang="en-US" i="1" baseline="0" dirty="0" smtClean="0"/>
              <a:t>New Survey Reveals 85% of All Jobs are Filled via Networking</a:t>
            </a:r>
            <a:r>
              <a:rPr lang="en-US" i="0" baseline="0" dirty="0" smtClean="0"/>
              <a:t>, published on February 29, 2016.</a:t>
            </a:r>
          </a:p>
          <a:p>
            <a:endParaRPr lang="en-US" i="0" baseline="0" dirty="0" smtClean="0"/>
          </a:p>
          <a:p>
            <a:r>
              <a:rPr lang="en-US" i="0" baseline="0" dirty="0" smtClean="0"/>
              <a:t>Survey respondents as of date of publication:  3,000 (most in staff or management roles)</a:t>
            </a:r>
          </a:p>
          <a:p>
            <a:endParaRPr lang="en-US" i="0" baseline="0" dirty="0" smtClean="0"/>
          </a:p>
          <a:p>
            <a:r>
              <a:rPr lang="en-US" i="0" baseline="0" dirty="0" smtClean="0"/>
              <a:t>As we move forward, we will focus on three things today:  1) Profile Strength, 2) Identifying Potential Networking Contacts, and 3) Communication/Rules of Engagement.  This will ensure that the time you spent is as effective AND efficient as possible, freeing you up for other networking and job-seeking activities and allowing for smoother pipeline management.  </a:t>
            </a:r>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485040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KISS (CONT.):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Be FLEXIBLE – everyone is busy, and being flexible can be the difference between landing the networking meeting and it never taking place.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In-person meetings are ideal – offer to come to the office, meet for coffee or lunch (but only if you are prepared to buy)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Phone calls – if your contact is not in close proximity or if he/she has a crazy-busy schedule, offer the option of talking by phone and ALWAYS ask if they would prefer you call them at the scheduled time;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Skype/Videoconferencing – this can be a great option, especially if your contact is far away but you want it to feel more personal; make sure you are comfortable with the technology before extending/accepting this offer, though.</a:t>
            </a:r>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231306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KISS (CONT.):</a:t>
            </a:r>
          </a:p>
          <a:p>
            <a:pPr marL="0" lvl="0" indent="0">
              <a:buFont typeface="Arial" panose="020B0604020202020204" pitchFamily="34" charset="0"/>
              <a:buNone/>
            </a:pPr>
            <a:r>
              <a:rPr lang="en-US" baseline="0" dirty="0" smtClean="0"/>
              <a:t>Make it EASY to BE HELPFUL</a:t>
            </a:r>
          </a:p>
          <a:p>
            <a:pPr marL="171450" lvl="0" indent="-171450">
              <a:buFont typeface="Arial" panose="020B0604020202020204" pitchFamily="34" charset="0"/>
              <a:buChar char="•"/>
            </a:pPr>
            <a:r>
              <a:rPr lang="en-US" baseline="0" dirty="0" smtClean="0"/>
              <a:t>The request to network is all about building the relationship and making sure that individual is clear on why you are contacting them (aka, how they can best help you).  Asking about job availability or if he/she is hiring before you’ve even built rapport is a sure-fired way to get no response or the ever-dreaded, “Please keep an eye on our job board for open positions – best wishes!”</a:t>
            </a:r>
          </a:p>
          <a:p>
            <a:pPr marL="171450" lvl="0" indent="-171450">
              <a:buFont typeface="Arial" panose="020B0604020202020204" pitchFamily="34" charset="0"/>
              <a:buChar char="•"/>
            </a:pPr>
            <a:r>
              <a:rPr lang="en-US" baseline="0" dirty="0" smtClean="0"/>
              <a:t>Best options for securing a networking meeting are being sincere, confident (insincerity and desperation can destroy a networking opportunity with Gandhi), and setting the recipient up for success.  Relate to them and ask for time on his/her calendar for things like insight as to how he/she accomplished so much in his/her career, how he/she got started in this line of work, how he/she got a foot in the door at XYZ Company.  Things like, “I’m looking to meet with people that have the job I’d love to have five years from now so I can learn how they did it,” are great ways to open dialogue and make the person you’re reaching out to feel helpful.  </a:t>
            </a:r>
          </a:p>
          <a:p>
            <a:pPr marL="171450" lvl="0" indent="-171450">
              <a:buFont typeface="Arial" panose="020B0604020202020204" pitchFamily="34" charset="0"/>
              <a:buChar char="•"/>
            </a:pPr>
            <a:r>
              <a:rPr lang="en-US" baseline="0" dirty="0" smtClean="0"/>
              <a:t>Giving the contact EASY, ATTAINABLE, CLEAR ways to help you will make him/her more willing to volunteer their time.  </a:t>
            </a:r>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412937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KISS (CONT.):</a:t>
            </a:r>
          </a:p>
          <a:p>
            <a:pPr marL="171450" lvl="0" indent="-171450">
              <a:buFont typeface="Arial" panose="020B0604020202020204" pitchFamily="34" charset="0"/>
              <a:buChar char="•"/>
            </a:pPr>
            <a:r>
              <a:rPr lang="en-US" baseline="0" dirty="0" smtClean="0"/>
              <a:t>BE PREPARED for the Networking Meeting</a:t>
            </a:r>
          </a:p>
          <a:p>
            <a:pPr marL="628650" lvl="1" indent="-171450">
              <a:buFont typeface="Arial" panose="020B0604020202020204" pitchFamily="34" charset="0"/>
              <a:buChar char="•"/>
            </a:pPr>
            <a:r>
              <a:rPr lang="en-US" baseline="0" dirty="0" smtClean="0"/>
              <a:t>Have an agenda set for yourself ahead of time to avoid awkward pauses and general weirdness – approach it like the part of an interview where you get to ask your applicant questions.  Examples:  What do you like most about working at XYZ Company?  What made you decide to leave ABC to come to XYZ?  What do you like most about your job?  How would your team/department/division/company define success – for themselves and their associates? (and maybe their customers?)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DON’T email your resume unless he/she asks you to; BUT, you should bring an updated copy to the meeting in case an opportunity comes up to share it.  </a:t>
            </a:r>
          </a:p>
          <a:p>
            <a:pPr marL="628650" lvl="1" indent="-171450">
              <a:buFont typeface="Arial" panose="020B0604020202020204" pitchFamily="34" charset="0"/>
              <a:buChar char="•"/>
            </a:pPr>
            <a:r>
              <a:rPr lang="en-US" baseline="0" dirty="0" smtClean="0"/>
              <a:t>Be prepared to RELATE – if John Doe eludes to a potential need for someone with your skillset, don’t hesitate to connect those dots.  Abbreviated STAR stories are great for this – e.g., John Doe mentions that the next project manager they hire may need to help roll out a new system; your response, “I helped launch Salesforce for the Services Division at my last employer; I created some best practices that ended up being rolled out company-wide and leadership was very pleased with how smoothly it went.  Would this be the type of experience they (or you) would be looking for?”</a:t>
            </a:r>
          </a:p>
          <a:p>
            <a:pPr marL="628650" lvl="1" indent="-171450">
              <a:buFont typeface="Arial" panose="020B0604020202020204" pitchFamily="34" charset="0"/>
              <a:buChar char="•"/>
            </a:pPr>
            <a:r>
              <a:rPr lang="en-US" baseline="0" dirty="0" smtClean="0"/>
              <a:t>I also recommend avoiding asking about job availability hiring during the networking session unless the person you reached out to brings it up.  Even then, tread lightly and do NOT come unprepared.  “Are you hiring?” may sound like you didn’t check the company job board, whereas, “Wow!  I’d love the opportunity to join your team/department/division someday.  I’ve been keeping an eye on the job board, but I’m not sure which job titles to look for – do you have any suggestions?” could much better received under the appropriate circumstances.  </a:t>
            </a:r>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a:p>
        </p:txBody>
      </p:sp>
    </p:spTree>
    <p:extLst>
      <p:ext uri="{BB962C8B-B14F-4D97-AF65-F5344CB8AC3E}">
        <p14:creationId xmlns:p14="http://schemas.microsoft.com/office/powerpoint/2010/main" val="2109634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KISS (CONT.):</a:t>
            </a:r>
          </a:p>
          <a:p>
            <a:pPr marL="0" lvl="0" indent="0">
              <a:buFont typeface="Arial" panose="020B0604020202020204" pitchFamily="34" charset="0"/>
              <a:buNone/>
            </a:pPr>
            <a:r>
              <a:rPr lang="en-US" baseline="0" dirty="0" smtClean="0"/>
              <a:t>FOLLOW-UP appropriately</a:t>
            </a:r>
          </a:p>
          <a:p>
            <a:pPr marL="171450" lvl="0" indent="-171450">
              <a:buFont typeface="Arial" panose="020B0604020202020204" pitchFamily="34" charset="0"/>
              <a:buChar char="•"/>
            </a:pPr>
            <a:r>
              <a:rPr lang="en-US" baseline="0" dirty="0" smtClean="0"/>
              <a:t>If you don’t hear back right away on your initial request, don’t stress – there are other contacts to be made.  Don’t forget to follow-up, either.  Allow at least seven (7) days to pass prior to any follow-up requests.  Remember, not everyone lives on social media and you want to make the best impression possible on someone you haven’t yet met.</a:t>
            </a:r>
          </a:p>
          <a:p>
            <a:pPr marL="171450" lvl="0" indent="-171450">
              <a:buFont typeface="Arial" panose="020B0604020202020204" pitchFamily="34" charset="0"/>
              <a:buChar char="•"/>
            </a:pPr>
            <a:r>
              <a:rPr lang="en-US" baseline="0" dirty="0" smtClean="0"/>
              <a:t>Got the contact and the meeting is scheduled?  Send a calendar invite with reminders (via your email provider) assuming John Doe’s email is provided in LinkedIn.  Depending on how far out it is scheduled, you may want to send a confirmation email the day prior to your meeting/call/Skype session.</a:t>
            </a:r>
          </a:p>
          <a:p>
            <a:pPr marL="171450" lvl="0" indent="-171450">
              <a:buFont typeface="Arial" panose="020B0604020202020204" pitchFamily="34" charset="0"/>
              <a:buChar char="•"/>
            </a:pPr>
            <a:r>
              <a:rPr lang="en-US" baseline="0" dirty="0" smtClean="0"/>
              <a:t>Got the contact, scheduled the meeting, and the meeting took place?  </a:t>
            </a:r>
          </a:p>
          <a:p>
            <a:pPr marL="628650" lvl="1" indent="-171450">
              <a:buFont typeface="Arial" panose="020B0604020202020204" pitchFamily="34" charset="0"/>
              <a:buChar char="•"/>
            </a:pPr>
            <a:r>
              <a:rPr lang="en-US" baseline="0" dirty="0" smtClean="0"/>
              <a:t>SEND A THANK YOU!  This will reinforce any positive impression made during your networking session.  </a:t>
            </a:r>
          </a:p>
          <a:p>
            <a:pPr marL="628650" lvl="1" indent="-171450">
              <a:buFont typeface="Arial" panose="020B0604020202020204" pitchFamily="34" charset="0"/>
              <a:buChar char="•"/>
            </a:pPr>
            <a:r>
              <a:rPr lang="en-US" baseline="0" dirty="0" smtClean="0"/>
              <a:t>Remember to stay in touch – this is a relationship to be fostered, not a pair of one-day contact lenses to be tossed aside after one use.  </a:t>
            </a:r>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2745053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a:p>
        </p:txBody>
      </p:sp>
    </p:spTree>
    <p:extLst>
      <p:ext uri="{BB962C8B-B14F-4D97-AF65-F5344CB8AC3E}">
        <p14:creationId xmlns:p14="http://schemas.microsoft.com/office/powerpoint/2010/main" val="3224965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Contacts each at 3 Companies per week:</a:t>
            </a:r>
          </a:p>
          <a:p>
            <a:pPr marL="171450" indent="-171450">
              <a:buFont typeface="Arial" panose="020B0604020202020204" pitchFamily="34" charset="0"/>
              <a:buChar char="•"/>
            </a:pPr>
            <a:r>
              <a:rPr lang="en-US" baseline="0" dirty="0" smtClean="0"/>
              <a:t>Send Connection requests to three contacts each at three companies (9 total) each week for the next few weeks</a:t>
            </a:r>
          </a:p>
          <a:p>
            <a:pPr marL="171450" indent="-171450">
              <a:buFont typeface="Arial" panose="020B0604020202020204" pitchFamily="34" charset="0"/>
              <a:buChar char="•"/>
            </a:pPr>
            <a:r>
              <a:rPr lang="en-US" baseline="0" dirty="0" smtClean="0"/>
              <a:t>As those requests are accepted, follow-up with requests for networking meetings (keep in mind the Rules of Engagement outlined in this presentation)</a:t>
            </a:r>
          </a:p>
          <a:p>
            <a:pPr marL="171450" indent="-171450">
              <a:buFont typeface="Arial" panose="020B0604020202020204" pitchFamily="34" charset="0"/>
              <a:buChar char="•"/>
            </a:pPr>
            <a:r>
              <a:rPr lang="en-US" baseline="0" dirty="0" smtClean="0"/>
              <a:t>See how many networking meetings you can set up by the end of the month!</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Join the North Canton Executive Networking (NCENG) Group on LinkedIn – if you have not already joined our Group on LinkedIn, please do to take advantage of updates and great conversation!  Make sure you have your Group Settings set as follows:  check the box next to Activity (Send me an email for each new conversation) and have your Digest Email checked and set to Daily Digest.  This ensures you receive notifications of job postings and other pertinent updates.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Comment on how YOU network like a Superhero!</a:t>
            </a:r>
          </a:p>
          <a:p>
            <a:pPr marL="171450" indent="-171450">
              <a:buFont typeface="Arial" panose="020B0604020202020204" pitchFamily="34" charset="0"/>
              <a:buChar char="•"/>
            </a:pPr>
            <a:r>
              <a:rPr lang="en-US" baseline="0" dirty="0" smtClean="0"/>
              <a:t>Once you’ve joined the NCENG Group, find the conversation started in today’s session and post your success stories on networking like a Superhero.</a:t>
            </a:r>
          </a:p>
          <a:p>
            <a:pPr marL="171450" indent="-171450">
              <a:buFont typeface="Arial" panose="020B0604020202020204" pitchFamily="34" charset="0"/>
              <a:buChar char="•"/>
            </a:pPr>
            <a:r>
              <a:rPr lang="en-US" baseline="0" dirty="0" smtClean="0"/>
              <a:t>Share other tips and tricks for mastering the Advanced Search function to help out your fellow networkers and job-seekers!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a:p>
        </p:txBody>
      </p:sp>
    </p:spTree>
    <p:extLst>
      <p:ext uri="{BB962C8B-B14F-4D97-AF65-F5344CB8AC3E}">
        <p14:creationId xmlns:p14="http://schemas.microsoft.com/office/powerpoint/2010/main" val="9566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Superhero Networking</a:t>
            </a:r>
            <a:r>
              <a:rPr lang="en-US" baseline="0" dirty="0" smtClean="0"/>
              <a:t> is all about overcoming the traditional physical and technological barriers that can hinder successful job-seeking.  Instead of hiding behind a computer, hoping your application gets through AND is selected for an initial interview, put your computer to work for you to build essential contacts that could be critical to your job search.  </a:t>
            </a:r>
          </a:p>
          <a:p>
            <a:endParaRPr lang="en-US" baseline="0" dirty="0" smtClean="0"/>
          </a:p>
          <a:p>
            <a:r>
              <a:rPr lang="en-US" baseline="0" dirty="0" smtClean="0"/>
              <a:t>Profile Strength is the cornerstone for a highly impactful LinkedIn engagement and Microsoft continues to tweak settings within the interface to drive participation and authenticity while reducing trolling.</a:t>
            </a:r>
          </a:p>
          <a:p>
            <a:endParaRPr lang="en-US" baseline="0" dirty="0" smtClean="0"/>
          </a:p>
          <a:p>
            <a:r>
              <a:rPr lang="en-US" baseline="0" dirty="0" smtClean="0"/>
              <a:t>Profile Strength boils down to FINDABILITY, CREDIBILITY, and RELATABILITY.  As noted in my January 2017 presentation materials, more and more Hiring Managers and HR Personnel are leveraging LinkedIn to “get to know” an applicant before they even schedule the initial interview!  Odds are, your LinkedIn Profile is making a first impression, whether you want it to or not, so let’s make sure it works to your advantage.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247651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a:p>
        </p:txBody>
      </p:sp>
    </p:spTree>
    <p:extLst>
      <p:ext uri="{BB962C8B-B14F-4D97-AF65-F5344CB8AC3E}">
        <p14:creationId xmlns:p14="http://schemas.microsoft.com/office/powerpoint/2010/main" val="11138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a:t>
            </a:r>
            <a:r>
              <a:rPr lang="en-US" baseline="0" dirty="0" smtClean="0"/>
              <a:t> from Me, View My Profile (after </a:t>
            </a:r>
            <a:r>
              <a:rPr lang="en-US" baseline="0" dirty="0" err="1" smtClean="0"/>
              <a:t>LogIn</a:t>
            </a:r>
            <a:r>
              <a:rPr lang="en-US" baseline="0" dirty="0" smtClean="0"/>
              <a:t>)</a:t>
            </a:r>
          </a:p>
          <a:p>
            <a:pPr marL="171450" indent="-171450">
              <a:buFont typeface="Arial" panose="020B0604020202020204" pitchFamily="34" charset="0"/>
              <a:buChar char="•"/>
            </a:pPr>
            <a:r>
              <a:rPr lang="en-US" baseline="0" dirty="0" smtClean="0"/>
              <a:t>Photo – according to an article in the LinkedIn Official Blog, </a:t>
            </a:r>
            <a:r>
              <a:rPr lang="en-US" i="1" baseline="0" dirty="0" smtClean="0"/>
              <a:t>LinkedIn Profile Photo Tips:  Introducing Photo Filters and Editing</a:t>
            </a:r>
            <a:r>
              <a:rPr lang="en-US" i="0" baseline="0" dirty="0" smtClean="0"/>
              <a:t>, written by Anwesha </a:t>
            </a:r>
            <a:r>
              <a:rPr lang="en-US" i="0" baseline="0" dirty="0" err="1" smtClean="0"/>
              <a:t>Jalan</a:t>
            </a:r>
            <a:r>
              <a:rPr lang="en-US" i="0" baseline="0" dirty="0" smtClean="0"/>
              <a:t> and published March 14, 2017, having a photo in your profile not only helps people recognize you, but can also result in:</a:t>
            </a:r>
          </a:p>
          <a:p>
            <a:pPr marL="628650" lvl="1" indent="-171450">
              <a:buFont typeface="Arial" panose="020B0604020202020204" pitchFamily="34" charset="0"/>
              <a:buChar char="•"/>
            </a:pPr>
            <a:r>
              <a:rPr lang="en-US" i="0" baseline="0" dirty="0" smtClean="0"/>
              <a:t>Up to 21x more profile views</a:t>
            </a:r>
          </a:p>
          <a:p>
            <a:pPr marL="628650" lvl="1" indent="-171450">
              <a:buFont typeface="Arial" panose="020B0604020202020204" pitchFamily="34" charset="0"/>
              <a:buChar char="•"/>
            </a:pPr>
            <a:r>
              <a:rPr lang="en-US" i="0" baseline="0" dirty="0" smtClean="0"/>
              <a:t>Up to 36x more messages</a:t>
            </a:r>
          </a:p>
          <a:p>
            <a:pPr marL="628650" lvl="1" indent="-171450">
              <a:buFont typeface="Arial" panose="020B0604020202020204" pitchFamily="34" charset="0"/>
              <a:buChar char="•"/>
            </a:pPr>
            <a:r>
              <a:rPr lang="en-US" baseline="0" dirty="0" smtClean="0"/>
              <a:t>Up to 9x more connection requests</a:t>
            </a:r>
          </a:p>
          <a:p>
            <a:pPr marL="628650" lvl="1" indent="-171450">
              <a:buFont typeface="Arial" panose="020B0604020202020204" pitchFamily="34" charset="0"/>
              <a:buChar char="•"/>
            </a:pPr>
            <a:r>
              <a:rPr lang="en-US" baseline="0" dirty="0" smtClean="0"/>
              <a:t>While the article doesn’t provide a statistic for this, it also greatly increases the likelihood someone will accept your connection request and/or any networking requests</a:t>
            </a:r>
          </a:p>
          <a:p>
            <a:pPr marL="171450" indent="-171450">
              <a:buFont typeface="Arial" panose="020B0604020202020204" pitchFamily="34" charset="0"/>
              <a:buChar char="•"/>
            </a:pPr>
            <a:r>
              <a:rPr lang="en-US" baseline="0" dirty="0" smtClean="0"/>
              <a:t>Name, Headline, Current Position, Education, Location</a:t>
            </a:r>
          </a:p>
          <a:p>
            <a:pPr marL="171450" indent="-171450">
              <a:buFont typeface="Arial" panose="020B0604020202020204" pitchFamily="34" charset="0"/>
              <a:buChar char="•"/>
            </a:pPr>
            <a:r>
              <a:rPr lang="en-US" baseline="0" dirty="0" smtClean="0"/>
              <a:t># of Contacts</a:t>
            </a:r>
          </a:p>
          <a:p>
            <a:pPr marL="171450" indent="-171450">
              <a:buFont typeface="Arial" panose="020B0604020202020204" pitchFamily="34" charset="0"/>
              <a:buChar char="•"/>
            </a:pPr>
            <a:r>
              <a:rPr lang="en-US" baseline="0" dirty="0" smtClean="0"/>
              <a:t>Summary</a:t>
            </a:r>
          </a:p>
          <a:p>
            <a:pPr marL="171450" indent="-171450">
              <a:buFont typeface="Arial" panose="020B0604020202020204" pitchFamily="34" charset="0"/>
              <a:buChar char="•"/>
            </a:pPr>
            <a:r>
              <a:rPr lang="en-US" baseline="0" dirty="0" smtClean="0"/>
              <a:t># of Profile Views</a:t>
            </a:r>
          </a:p>
          <a:p>
            <a:pPr marL="171450" indent="-171450">
              <a:buFont typeface="Arial" panose="020B0604020202020204" pitchFamily="34" charset="0"/>
              <a:buChar char="•"/>
            </a:pPr>
            <a:r>
              <a:rPr lang="en-US" baseline="0" dirty="0" smtClean="0"/>
              <a:t># of Post Views</a:t>
            </a:r>
          </a:p>
          <a:p>
            <a:pPr marL="171450" indent="-171450">
              <a:buFont typeface="Arial" panose="020B0604020202020204" pitchFamily="34" charset="0"/>
              <a:buChar char="•"/>
            </a:pPr>
            <a:r>
              <a:rPr lang="en-US" baseline="0" dirty="0" smtClean="0"/>
              <a:t># of Search Appearances (this section may be replaced with Views of your post in the feed or other relevant metrics)</a:t>
            </a:r>
          </a:p>
          <a:p>
            <a:pPr marL="171450" indent="-171450">
              <a:buFont typeface="Arial" panose="020B0604020202020204" pitchFamily="34" charset="0"/>
              <a:buChar char="•"/>
            </a:pPr>
            <a:r>
              <a:rPr lang="en-US" baseline="0" dirty="0" smtClean="0"/>
              <a:t>Profile Strength (e.g., All Star status, etc.)</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Link to article:  https://blog.linkedin.com/2017/march/14/linkedin-profile-photo-tips-introducing-photo-filters-and-editing</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319396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Newer functionality within LinkedIn under Me, View My Profile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Allows user to how his/her profile has shown up in searches by others, where those searchers work, and what those searchers do (job title).  This may be one of the features designed to entice users to purchase LinkedIn Premium, but it is not clear as of the date of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It may be worthwhile to go back and check out “Who’s viewed your profile” and consider sending connection requests (especially to recruiters).  </a:t>
            </a:r>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a:p>
        </p:txBody>
      </p:sp>
    </p:spTree>
    <p:extLst>
      <p:ext uri="{BB962C8B-B14F-4D97-AF65-F5344CB8AC3E}">
        <p14:creationId xmlns:p14="http://schemas.microsoft.com/office/powerpoint/2010/main" val="308626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Me, View profile, Settings &amp; Privacy, Privacy:  </a:t>
            </a:r>
            <a:r>
              <a:rPr lang="en-US" baseline="0" smtClean="0"/>
              <a:t>Job seeking</a:t>
            </a:r>
          </a:p>
          <a:p>
            <a:endParaRPr lang="en-US" baseline="0" dirty="0" smtClean="0"/>
          </a:p>
          <a:p>
            <a:r>
              <a:rPr lang="en-US" baseline="0" dirty="0" smtClean="0"/>
              <a:t>Refer to How to Be Found on LinkedIn (rev 08082017) for more details.  </a:t>
            </a:r>
          </a:p>
          <a:p>
            <a:endParaRPr lang="en-US" baseline="0" dirty="0" smtClean="0"/>
          </a:p>
          <a:p>
            <a:r>
              <a:rPr lang="en-US" baseline="0" dirty="0" smtClean="0"/>
              <a:t>Refer to my January presentation and materials for additional tips and tricks to strengthen your profile!  </a:t>
            </a:r>
            <a:r>
              <a:rPr lang="en-US" baseline="0" dirty="0" smtClean="0">
                <a:sym typeface="Wingdings" panose="05000000000000000000" pitchFamily="2" charset="2"/>
              </a:rPr>
              <a:t>  </a:t>
            </a:r>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33955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Superhero Networking</a:t>
            </a:r>
            <a:r>
              <a:rPr lang="en-US" baseline="0" dirty="0" smtClean="0"/>
              <a:t> is all about overcoming the traditional physical and technological barriers that can hinder successful job-seeking.  Instead of hiding behind a computer, hoping your application gets through AND is selected for an initial interview, put your computer to work for you to build essential contacts that could be critical to your job search.  </a:t>
            </a:r>
          </a:p>
          <a:p>
            <a:endParaRPr lang="en-US" baseline="0" dirty="0" smtClean="0"/>
          </a:p>
          <a:p>
            <a:r>
              <a:rPr lang="en-US" baseline="0" dirty="0" smtClean="0"/>
              <a:t>Leveraging LinkedIn for networking contacts (in addition to your other networking and job-seeking activities), allows you to effectively and efficiently expedite access to the 85% of job postings discussed on Slide 2.  Added bonuses:  elimination of geographical constraints and access to a potentially “new” group of individuals that you might not otherwise easily meet.  Put your sales hats on and let’s get started!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155192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 to take</a:t>
            </a:r>
            <a:r>
              <a:rPr lang="en-US" baseline="0" dirty="0" smtClean="0"/>
              <a:t> a few minutes and think about what WE want for ourselves.  These wants/desires will help shape our search parameters.  Don’t worry about whether or not a job is posted YET; in fact, it may be better if one isn’t posted (as we’ll discuss later).  </a:t>
            </a:r>
            <a:endParaRPr lang="en-US" dirty="0" smtClean="0"/>
          </a:p>
          <a:p>
            <a:endParaRPr lang="en-US" dirty="0" smtClean="0"/>
          </a:p>
          <a:p>
            <a:r>
              <a:rPr lang="en-US" dirty="0" smtClean="0"/>
              <a:t>Identify:</a:t>
            </a:r>
          </a:p>
          <a:p>
            <a:pPr marL="171450" indent="-171450">
              <a:buFont typeface="Arial" panose="020B0604020202020204" pitchFamily="34" charset="0"/>
              <a:buChar char="•"/>
            </a:pPr>
            <a:r>
              <a:rPr lang="en-US" dirty="0" smtClean="0"/>
              <a:t>3+ Job Titles / Types</a:t>
            </a:r>
            <a:r>
              <a:rPr lang="en-US" baseline="0" dirty="0" smtClean="0"/>
              <a:t> – what job title are you looking for?  What is the job title of the person you would most likely report to?  (Note:  it is best to use one job title/type at a time for this search.)</a:t>
            </a:r>
            <a:endParaRPr lang="en-US" dirty="0" smtClean="0"/>
          </a:p>
          <a:p>
            <a:pPr marL="171450" indent="-171450">
              <a:buFont typeface="Arial" panose="020B0604020202020204" pitchFamily="34" charset="0"/>
              <a:buChar char="•"/>
            </a:pPr>
            <a:r>
              <a:rPr lang="en-US" dirty="0" smtClean="0"/>
              <a:t>3+ Companies you would like to work for</a:t>
            </a:r>
          </a:p>
          <a:p>
            <a:pPr marL="171450" indent="-171450">
              <a:buFont typeface="Arial" panose="020B0604020202020204" pitchFamily="34" charset="0"/>
              <a:buChar char="•"/>
            </a:pPr>
            <a:r>
              <a:rPr lang="en-US" dirty="0" smtClean="0"/>
              <a:t>Location(s) – do you need to stay local or are you open to relocation?  If open to relocation, do you have a desired</a:t>
            </a:r>
            <a:r>
              <a:rPr lang="en-US" baseline="0" dirty="0" smtClean="0"/>
              <a:t> city/state/country?  </a:t>
            </a:r>
          </a:p>
          <a:p>
            <a:pPr marL="171450" indent="-171450">
              <a:buFont typeface="Arial" panose="020B0604020202020204" pitchFamily="34" charset="0"/>
              <a:buChar char="•"/>
            </a:pPr>
            <a:r>
              <a:rPr lang="en-US" baseline="0" dirty="0" smtClean="0"/>
              <a:t>Industry/</a:t>
            </a:r>
            <a:r>
              <a:rPr lang="en-US" baseline="0" dirty="0" err="1" smtClean="0"/>
              <a:t>ies</a:t>
            </a:r>
            <a:r>
              <a:rPr lang="en-US" baseline="0" dirty="0" smtClean="0"/>
              <a:t> – do you have a desired Industry you would like to stay within, expand into, or avoid?  </a:t>
            </a:r>
          </a:p>
          <a:p>
            <a:pPr marL="171450" indent="-171450">
              <a:buFont typeface="Arial" panose="020B0604020202020204" pitchFamily="34" charset="0"/>
              <a:buChar char="•"/>
            </a:pPr>
            <a:r>
              <a:rPr lang="en-US" baseline="0" dirty="0" smtClean="0"/>
              <a:t>Schools – where did you go to school?  (Note:  This may restrict your search too much if you attended a smaller university/trade school; you may need to uncheck this filter to get more results.)</a:t>
            </a:r>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144904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8/7/2017</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hyperlink" Target="https://www.linkedin.com/in/janet-matelski-smith"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056" y="1807483"/>
            <a:ext cx="5809985" cy="2560320"/>
          </a:xfrm>
        </p:spPr>
        <p:txBody>
          <a:bodyPr>
            <a:normAutofit fontScale="90000"/>
          </a:bodyPr>
          <a:lstStyle/>
          <a:p>
            <a:r>
              <a:rPr lang="en-US" sz="4800" dirty="0" smtClean="0"/>
              <a:t>LinkedIn and Your Job Search:  </a:t>
            </a:r>
            <a:br>
              <a:rPr lang="en-US" sz="4800" dirty="0" smtClean="0"/>
            </a:br>
            <a:r>
              <a:rPr lang="en-US" sz="4800" dirty="0" smtClean="0"/>
              <a:t>Network Like a Superhero</a:t>
            </a:r>
            <a:endParaRPr lang="en-US" sz="4800" dirty="0"/>
          </a:p>
        </p:txBody>
      </p:sp>
      <p:sp>
        <p:nvSpPr>
          <p:cNvPr id="3" name="Subtitle 2"/>
          <p:cNvSpPr>
            <a:spLocks noGrp="1"/>
          </p:cNvSpPr>
          <p:nvPr>
            <p:ph type="subTitle" idx="1"/>
          </p:nvPr>
        </p:nvSpPr>
        <p:spPr>
          <a:xfrm>
            <a:off x="606055" y="5045725"/>
            <a:ext cx="5809986" cy="1600200"/>
          </a:xfrm>
        </p:spPr>
        <p:txBody>
          <a:bodyPr/>
          <a:lstStyle/>
          <a:p>
            <a:r>
              <a:rPr lang="en-US" dirty="0" smtClean="0"/>
              <a:t>Janet Matelski-Smith</a:t>
            </a:r>
            <a:r>
              <a:rPr lang="en-US" dirty="0"/>
              <a:t/>
            </a:r>
            <a:br>
              <a:rPr lang="en-US" dirty="0"/>
            </a:br>
            <a:r>
              <a:rPr lang="en-US" sz="2000" dirty="0" smtClean="0"/>
              <a:t>August 8, 2017</a:t>
            </a:r>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664" r="27664"/>
          <a:stretch>
            <a:fillRect/>
          </a:stretch>
        </p:blipFill>
        <p:spPr/>
      </p:pic>
    </p:spTree>
    <p:extLst>
      <p:ext uri="{BB962C8B-B14F-4D97-AF65-F5344CB8AC3E}">
        <p14:creationId xmlns:p14="http://schemas.microsoft.com/office/powerpoint/2010/main" val="222824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782" y="1717298"/>
            <a:ext cx="5963314" cy="4981121"/>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linkedin magnifying 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276" y="2463128"/>
            <a:ext cx="3489462" cy="34894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558453" y="233174"/>
            <a:ext cx="11047945" cy="872616"/>
          </a:xfrm>
          <a:prstGeom prst="rect">
            <a:avLst/>
          </a:prstGeom>
        </p:spPr>
      </p:pic>
    </p:spTree>
    <p:extLst>
      <p:ext uri="{BB962C8B-B14F-4D97-AF65-F5344CB8AC3E}">
        <p14:creationId xmlns:p14="http://schemas.microsoft.com/office/powerpoint/2010/main" val="18922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961463" y="233174"/>
            <a:ext cx="9644935" cy="761800"/>
          </a:xfrm>
          <a:prstGeom prst="rect">
            <a:avLst/>
          </a:prstGeom>
        </p:spPr>
      </p:pic>
      <p:pic>
        <p:nvPicPr>
          <p:cNvPr id="2" name="Picture 1"/>
          <p:cNvPicPr>
            <a:picLocks noChangeAspect="1"/>
          </p:cNvPicPr>
          <p:nvPr/>
        </p:nvPicPr>
        <p:blipFill>
          <a:blip r:embed="rId4"/>
          <a:stretch>
            <a:fillRect/>
          </a:stretch>
        </p:blipFill>
        <p:spPr>
          <a:xfrm>
            <a:off x="6551255" y="1991225"/>
            <a:ext cx="2981325" cy="419100"/>
          </a:xfrm>
          <a:prstGeom prst="rect">
            <a:avLst/>
          </a:prstGeom>
        </p:spPr>
      </p:pic>
      <p:sp>
        <p:nvSpPr>
          <p:cNvPr id="7" name="Text Placeholder 3"/>
          <p:cNvSpPr>
            <a:spLocks noGrp="1"/>
          </p:cNvSpPr>
          <p:nvPr>
            <p:ph type="body" sz="half" idx="2"/>
          </p:nvPr>
        </p:nvSpPr>
        <p:spPr>
          <a:xfrm>
            <a:off x="558454" y="1681926"/>
            <a:ext cx="11047944" cy="2635624"/>
          </a:xfrm>
        </p:spPr>
        <p:txBody>
          <a:bodyPr>
            <a:normAutofit/>
          </a:bodyPr>
          <a:lstStyle/>
          <a:p>
            <a:pPr marL="457200" indent="-457200">
              <a:buFont typeface="Arial" panose="020B0604020202020204" pitchFamily="34" charset="0"/>
              <a:buChar char="•"/>
            </a:pPr>
            <a:r>
              <a:rPr lang="en-US" sz="3200" dirty="0" smtClean="0"/>
              <a:t>Click in Search box in banner</a:t>
            </a:r>
          </a:p>
          <a:p>
            <a:pPr marL="457200" indent="-457200">
              <a:buFont typeface="Arial" panose="020B0604020202020204" pitchFamily="34" charset="0"/>
              <a:buChar char="•"/>
            </a:pPr>
            <a:r>
              <a:rPr lang="en-US" sz="3200" dirty="0" smtClean="0"/>
              <a:t>Click on Magnifying Glass</a:t>
            </a:r>
          </a:p>
          <a:p>
            <a:pPr marL="457200" indent="-457200">
              <a:buFont typeface="Arial" panose="020B0604020202020204" pitchFamily="34" charset="0"/>
              <a:buChar char="•"/>
            </a:pPr>
            <a:r>
              <a:rPr lang="en-US" sz="3200" dirty="0" smtClean="0"/>
              <a:t>Congratulations!  You have found the Advanced Search function!</a:t>
            </a:r>
          </a:p>
        </p:txBody>
      </p:sp>
      <p:pic>
        <p:nvPicPr>
          <p:cNvPr id="3" name="Picture 2"/>
          <p:cNvPicPr>
            <a:picLocks noChangeAspect="1"/>
          </p:cNvPicPr>
          <p:nvPr/>
        </p:nvPicPr>
        <p:blipFill>
          <a:blip r:embed="rId5"/>
          <a:stretch>
            <a:fillRect/>
          </a:stretch>
        </p:blipFill>
        <p:spPr>
          <a:xfrm>
            <a:off x="6551254" y="2564983"/>
            <a:ext cx="2981325" cy="377635"/>
          </a:xfrm>
          <a:prstGeom prst="rect">
            <a:avLst/>
          </a:prstGeom>
        </p:spPr>
      </p:pic>
      <p:pic>
        <p:nvPicPr>
          <p:cNvPr id="4" name="Picture 3"/>
          <p:cNvPicPr>
            <a:picLocks noChangeAspect="1"/>
          </p:cNvPicPr>
          <p:nvPr/>
        </p:nvPicPr>
        <p:blipFill>
          <a:blip r:embed="rId6"/>
          <a:stretch>
            <a:fillRect/>
          </a:stretch>
        </p:blipFill>
        <p:spPr>
          <a:xfrm>
            <a:off x="712545" y="4292330"/>
            <a:ext cx="10739762" cy="1424344"/>
          </a:xfrm>
          <a:prstGeom prst="rect">
            <a:avLst/>
          </a:prstGeom>
          <a:ln>
            <a:solidFill>
              <a:schemeClr val="tx1">
                <a:lumMod val="75000"/>
              </a:schemeClr>
            </a:solidFill>
          </a:ln>
        </p:spPr>
      </p:pic>
      <p:cxnSp>
        <p:nvCxnSpPr>
          <p:cNvPr id="11" name="Straight Arrow Connector 10"/>
          <p:cNvCxnSpPr/>
          <p:nvPr/>
        </p:nvCxnSpPr>
        <p:spPr>
          <a:xfrm flipV="1">
            <a:off x="0" y="5134542"/>
            <a:ext cx="1033172" cy="98975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453" y="80312"/>
            <a:ext cx="1170857" cy="119897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9532579" y="2754184"/>
            <a:ext cx="1656638" cy="428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6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85047"/>
          </a:xfrm>
        </p:spPr>
        <p:txBody>
          <a:bodyPr>
            <a:normAutofit/>
          </a:bodyPr>
          <a:lstStyle/>
          <a:p>
            <a:pPr algn="ctr"/>
            <a:r>
              <a:rPr lang="en-US" sz="4400" dirty="0" smtClean="0"/>
              <a:t>Advanced Search Function</a:t>
            </a:r>
            <a:br>
              <a:rPr lang="en-US" sz="4400" dirty="0" smtClean="0"/>
            </a:br>
            <a:r>
              <a:rPr lang="en-US" sz="4400" dirty="0" smtClean="0"/>
              <a:t>- People -</a:t>
            </a:r>
            <a:endParaRPr lang="en-US" sz="4400" dirty="0"/>
          </a:p>
        </p:txBody>
      </p:sp>
      <p:sp>
        <p:nvSpPr>
          <p:cNvPr id="4" name="Text Placeholder 3"/>
          <p:cNvSpPr>
            <a:spLocks noGrp="1"/>
          </p:cNvSpPr>
          <p:nvPr>
            <p:ph type="body" sz="half" idx="2"/>
          </p:nvPr>
        </p:nvSpPr>
        <p:spPr>
          <a:xfrm>
            <a:off x="1176337" y="2747121"/>
            <a:ext cx="6555722" cy="4019550"/>
          </a:xfrm>
        </p:spPr>
        <p:txBody>
          <a:bodyPr>
            <a:normAutofit/>
          </a:bodyPr>
          <a:lstStyle/>
          <a:p>
            <a:pPr marL="457200" indent="-457200">
              <a:buFont typeface="Arial" panose="020B0604020202020204" pitchFamily="34" charset="0"/>
              <a:buChar char="•"/>
            </a:pPr>
            <a:r>
              <a:rPr lang="en-US" sz="3200" dirty="0" smtClean="0"/>
              <a:t>Select People</a:t>
            </a:r>
          </a:p>
          <a:p>
            <a:pPr marL="457200" indent="-457200">
              <a:buFont typeface="Arial" panose="020B0604020202020204" pitchFamily="34" charset="0"/>
              <a:buChar char="•"/>
            </a:pPr>
            <a:r>
              <a:rPr lang="en-US" sz="3200" dirty="0" smtClean="0"/>
              <a:t>Connections – check all 3</a:t>
            </a:r>
          </a:p>
          <a:p>
            <a:pPr marL="457200" indent="-457200">
              <a:buFont typeface="Arial" panose="020B0604020202020204" pitchFamily="34" charset="0"/>
              <a:buChar char="•"/>
            </a:pPr>
            <a:r>
              <a:rPr lang="en-US" sz="3200" dirty="0" smtClean="0"/>
              <a:t>Title – job title/type</a:t>
            </a:r>
          </a:p>
          <a:p>
            <a:pPr marL="457200" indent="-457200">
              <a:buFont typeface="Arial" panose="020B0604020202020204" pitchFamily="34" charset="0"/>
              <a:buChar char="•"/>
            </a:pPr>
            <a:r>
              <a:rPr lang="en-US" sz="3200" dirty="0" smtClean="0"/>
              <a:t>Company – 1</a:t>
            </a:r>
            <a:r>
              <a:rPr lang="en-US" sz="3200" baseline="30000" dirty="0" smtClean="0"/>
              <a:t>st</a:t>
            </a:r>
            <a:r>
              <a:rPr lang="en-US" sz="3200" dirty="0" smtClean="0"/>
              <a:t> choice employer</a:t>
            </a:r>
          </a:p>
          <a:p>
            <a:pPr marL="457200" indent="-457200">
              <a:buFont typeface="Arial" panose="020B0604020202020204" pitchFamily="34" charset="0"/>
              <a:buChar char="•"/>
            </a:pPr>
            <a:r>
              <a:rPr lang="en-US" sz="3200" dirty="0" smtClean="0"/>
              <a:t>Don’t stop there!!!  </a:t>
            </a:r>
            <a:br>
              <a:rPr lang="en-US" sz="3200" dirty="0" smtClean="0"/>
            </a:br>
            <a:r>
              <a:rPr lang="en-US" sz="3200" i="1" dirty="0" smtClean="0"/>
              <a:t>(</a:t>
            </a:r>
            <a:r>
              <a:rPr lang="en-US" sz="2800" i="1" dirty="0" smtClean="0"/>
              <a:t>Locations, Current companies, Past companies, Industries, Schools)</a:t>
            </a:r>
          </a:p>
        </p:txBody>
      </p:sp>
      <p:pic>
        <p:nvPicPr>
          <p:cNvPr id="3" name="Picture 2"/>
          <p:cNvPicPr>
            <a:picLocks noChangeAspect="1"/>
          </p:cNvPicPr>
          <p:nvPr/>
        </p:nvPicPr>
        <p:blipFill>
          <a:blip r:embed="rId3"/>
          <a:stretch>
            <a:fillRect/>
          </a:stretch>
        </p:blipFill>
        <p:spPr>
          <a:xfrm>
            <a:off x="1176337" y="1385046"/>
            <a:ext cx="9839325" cy="1362075"/>
          </a:xfrm>
          <a:prstGeom prst="rect">
            <a:avLst/>
          </a:prstGeom>
          <a:ln>
            <a:solidFill>
              <a:schemeClr val="tx1">
                <a:lumMod val="75000"/>
              </a:schemeClr>
            </a:solidFill>
          </a:ln>
        </p:spPr>
      </p:pic>
      <p:pic>
        <p:nvPicPr>
          <p:cNvPr id="6" name="Picture 5"/>
          <p:cNvPicPr>
            <a:picLocks noChangeAspect="1"/>
          </p:cNvPicPr>
          <p:nvPr/>
        </p:nvPicPr>
        <p:blipFill>
          <a:blip r:embed="rId4"/>
          <a:stretch>
            <a:fillRect/>
          </a:stretch>
        </p:blipFill>
        <p:spPr>
          <a:xfrm>
            <a:off x="8177212" y="2770093"/>
            <a:ext cx="2838450" cy="4019550"/>
          </a:xfrm>
          <a:prstGeom prst="rect">
            <a:avLst/>
          </a:prstGeom>
          <a:ln>
            <a:solidFill>
              <a:schemeClr val="tx1">
                <a:lumMod val="75000"/>
              </a:schemeClr>
            </a:solidFill>
          </a:ln>
        </p:spPr>
      </p:pic>
    </p:spTree>
    <p:extLst>
      <p:ext uri="{BB962C8B-B14F-4D97-AF65-F5344CB8AC3E}">
        <p14:creationId xmlns:p14="http://schemas.microsoft.com/office/powerpoint/2010/main" val="75960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76337" y="1729409"/>
            <a:ext cx="7345872" cy="5037262"/>
          </a:xfrm>
        </p:spPr>
        <p:txBody>
          <a:bodyPr>
            <a:normAutofit fontScale="92500" lnSpcReduction="10000"/>
          </a:bodyPr>
          <a:lstStyle/>
          <a:p>
            <a:pPr marL="457200" indent="-457200">
              <a:buFont typeface="Arial" panose="020B0604020202020204" pitchFamily="34" charset="0"/>
              <a:buChar char="•"/>
            </a:pPr>
            <a:r>
              <a:rPr lang="en-US" sz="3200" dirty="0" smtClean="0"/>
              <a:t>Connections – check all 3 to start</a:t>
            </a:r>
          </a:p>
          <a:p>
            <a:pPr marL="457200" indent="-457200">
              <a:buFont typeface="Arial" panose="020B0604020202020204" pitchFamily="34" charset="0"/>
              <a:buChar char="•"/>
            </a:pPr>
            <a:r>
              <a:rPr lang="en-US" sz="3200" dirty="0" smtClean="0"/>
              <a:t>Keywords – 1</a:t>
            </a:r>
            <a:r>
              <a:rPr lang="en-US" sz="3200" baseline="30000" dirty="0" smtClean="0"/>
              <a:t>st</a:t>
            </a:r>
            <a:r>
              <a:rPr lang="en-US" sz="3200" dirty="0" smtClean="0"/>
              <a:t> Job Title/Type and 1</a:t>
            </a:r>
            <a:r>
              <a:rPr lang="en-US" sz="3200" baseline="30000" dirty="0" smtClean="0"/>
              <a:t>st</a:t>
            </a:r>
            <a:r>
              <a:rPr lang="en-US" sz="3200" dirty="0" smtClean="0"/>
              <a:t> Choice Company</a:t>
            </a:r>
          </a:p>
          <a:p>
            <a:pPr marL="457200" indent="-457200">
              <a:buFont typeface="Arial" panose="020B0604020202020204" pitchFamily="34" charset="0"/>
              <a:buChar char="•"/>
            </a:pPr>
            <a:r>
              <a:rPr lang="en-US" sz="3200" dirty="0" smtClean="0"/>
              <a:t>Locations – Preferences?</a:t>
            </a:r>
          </a:p>
          <a:p>
            <a:pPr marL="457200" indent="-457200">
              <a:buFont typeface="Arial" panose="020B0604020202020204" pitchFamily="34" charset="0"/>
              <a:buChar char="•"/>
            </a:pPr>
            <a:r>
              <a:rPr lang="en-US" sz="3200" dirty="0" smtClean="0"/>
              <a:t>Current companies – current culture and connections</a:t>
            </a:r>
          </a:p>
          <a:p>
            <a:pPr marL="457200" indent="-457200">
              <a:buFont typeface="Arial" panose="020B0604020202020204" pitchFamily="34" charset="0"/>
              <a:buChar char="•"/>
            </a:pPr>
            <a:r>
              <a:rPr lang="en-US" sz="3200" dirty="0" smtClean="0"/>
              <a:t>Past companies – company background</a:t>
            </a:r>
          </a:p>
          <a:p>
            <a:pPr marL="457200" indent="-457200">
              <a:buFont typeface="Arial" panose="020B0604020202020204" pitchFamily="34" charset="0"/>
              <a:buChar char="•"/>
            </a:pPr>
            <a:r>
              <a:rPr lang="en-US" sz="3200" dirty="0" smtClean="0"/>
              <a:t>Industries – Expand/Restrict?</a:t>
            </a:r>
          </a:p>
          <a:p>
            <a:pPr marL="457200" indent="-457200">
              <a:buFont typeface="Arial" panose="020B0604020202020204" pitchFamily="34" charset="0"/>
              <a:buChar char="•"/>
            </a:pPr>
            <a:r>
              <a:rPr lang="en-US" sz="3200" dirty="0" smtClean="0"/>
              <a:t>Schools – Alma Mater</a:t>
            </a:r>
          </a:p>
          <a:p>
            <a:pPr marL="457200" indent="-457200">
              <a:buFont typeface="Arial" panose="020B0604020202020204" pitchFamily="34" charset="0"/>
              <a:buChar char="•"/>
            </a:pPr>
            <a:r>
              <a:rPr lang="en-US" sz="3200" i="1" dirty="0" smtClean="0"/>
              <a:t>Repeat for each job title/company!</a:t>
            </a:r>
            <a:endParaRPr lang="en-US" sz="2800" i="1" dirty="0" smtClean="0"/>
          </a:p>
        </p:txBody>
      </p:sp>
      <p:pic>
        <p:nvPicPr>
          <p:cNvPr id="3" name="Picture 2"/>
          <p:cNvPicPr>
            <a:picLocks noChangeAspect="1"/>
          </p:cNvPicPr>
          <p:nvPr/>
        </p:nvPicPr>
        <p:blipFill>
          <a:blip r:embed="rId3"/>
          <a:stretch>
            <a:fillRect/>
          </a:stretch>
        </p:blipFill>
        <p:spPr>
          <a:xfrm>
            <a:off x="555110" y="198783"/>
            <a:ext cx="11056900" cy="1530626"/>
          </a:xfrm>
          <a:prstGeom prst="rect">
            <a:avLst/>
          </a:prstGeom>
          <a:ln>
            <a:solidFill>
              <a:schemeClr val="tx1">
                <a:lumMod val="75000"/>
              </a:schemeClr>
            </a:solidFill>
          </a:ln>
        </p:spPr>
      </p:pic>
      <p:pic>
        <p:nvPicPr>
          <p:cNvPr id="6" name="Picture 5"/>
          <p:cNvPicPr>
            <a:picLocks noChangeAspect="1"/>
          </p:cNvPicPr>
          <p:nvPr/>
        </p:nvPicPr>
        <p:blipFill>
          <a:blip r:embed="rId4"/>
          <a:stretch>
            <a:fillRect/>
          </a:stretch>
        </p:blipFill>
        <p:spPr>
          <a:xfrm>
            <a:off x="8522209" y="2060295"/>
            <a:ext cx="3089801" cy="4375490"/>
          </a:xfrm>
          <a:prstGeom prst="rect">
            <a:avLst/>
          </a:prstGeom>
          <a:ln>
            <a:solidFill>
              <a:schemeClr val="tx1">
                <a:lumMod val="75000"/>
              </a:schemeClr>
            </a:solidFill>
          </a:ln>
        </p:spPr>
      </p:pic>
    </p:spTree>
    <p:extLst>
      <p:ext uri="{BB962C8B-B14F-4D97-AF65-F5344CB8AC3E}">
        <p14:creationId xmlns:p14="http://schemas.microsoft.com/office/powerpoint/2010/main" val="24141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896"/>
            <a:ext cx="12192000" cy="932688"/>
          </a:xfrm>
        </p:spPr>
        <p:txBody>
          <a:bodyPr>
            <a:normAutofit/>
          </a:bodyPr>
          <a:lstStyle/>
          <a:p>
            <a:pPr algn="ctr"/>
            <a:r>
              <a:rPr lang="en-US" sz="4400" dirty="0" smtClean="0"/>
              <a:t>Valid Search Results</a:t>
            </a:r>
            <a:endParaRPr lang="en-US" sz="4400" dirty="0"/>
          </a:p>
        </p:txBody>
      </p:sp>
      <p:pic>
        <p:nvPicPr>
          <p:cNvPr id="6150" name="Picture 6" descr="Image result for sesame street - numb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687" y="1712134"/>
            <a:ext cx="6446625" cy="4834970"/>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52282"/>
          </a:xfrm>
        </p:spPr>
        <p:txBody>
          <a:bodyPr>
            <a:normAutofit/>
          </a:bodyPr>
          <a:lstStyle/>
          <a:p>
            <a:pPr algn="ctr"/>
            <a:r>
              <a:rPr lang="en-US" sz="4400" dirty="0" smtClean="0"/>
              <a:t>Network Like a Superhero!  </a:t>
            </a:r>
            <a:br>
              <a:rPr lang="en-US" sz="4400" dirty="0" smtClean="0"/>
            </a:br>
            <a:r>
              <a:rPr lang="en-US" sz="4400" dirty="0" smtClean="0"/>
              <a:t>- Communication -</a:t>
            </a:r>
            <a:endParaRPr lang="en-US" sz="4400" dirty="0"/>
          </a:p>
        </p:txBody>
      </p:sp>
      <p:sp>
        <p:nvSpPr>
          <p:cNvPr id="4" name="Text Placeholder 3"/>
          <p:cNvSpPr>
            <a:spLocks noGrp="1"/>
          </p:cNvSpPr>
          <p:nvPr>
            <p:ph type="body" sz="half" idx="2"/>
          </p:nvPr>
        </p:nvSpPr>
        <p:spPr>
          <a:xfrm>
            <a:off x="596901" y="1828800"/>
            <a:ext cx="4403116" cy="4343400"/>
          </a:xfrm>
        </p:spPr>
        <p:txBody>
          <a:bodyPr>
            <a:normAutofit/>
          </a:bodyPr>
          <a:lstStyle/>
          <a:p>
            <a:pPr marL="457200" indent="-457200">
              <a:buFont typeface="Arial" panose="020B0604020202020204" pitchFamily="34" charset="0"/>
              <a:buChar char="•"/>
            </a:pPr>
            <a:r>
              <a:rPr lang="en-US" sz="3200" dirty="0" smtClean="0"/>
              <a:t>Faster than Completing an Application *</a:t>
            </a:r>
          </a:p>
          <a:p>
            <a:pPr marL="457200" indent="-457200">
              <a:buFont typeface="Arial" panose="020B0604020202020204" pitchFamily="34" charset="0"/>
              <a:buChar char="•"/>
            </a:pPr>
            <a:r>
              <a:rPr lang="en-US" sz="3200" dirty="0" smtClean="0"/>
              <a:t>More Powerful than Google Fiber *</a:t>
            </a:r>
          </a:p>
          <a:p>
            <a:pPr marL="457200" indent="-457200">
              <a:buFont typeface="Arial" panose="020B0604020202020204" pitchFamily="34" charset="0"/>
              <a:buChar char="•"/>
            </a:pPr>
            <a:r>
              <a:rPr lang="en-US" sz="3200" dirty="0" smtClean="0"/>
              <a:t>Able to Leap Time Zones and State/ Country Borders *</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4474" r="14474"/>
          <a:stretch>
            <a:fillRect/>
          </a:stretch>
        </p:blipFill>
        <p:spPr>
          <a:xfrm>
            <a:off x="5463702" y="1828800"/>
            <a:ext cx="6172200" cy="4343400"/>
          </a:xfrm>
          <a:ln>
            <a:solidFill>
              <a:schemeClr val="tx1">
                <a:lumMod val="75000"/>
              </a:schemeClr>
            </a:solidFill>
          </a:ln>
        </p:spPr>
      </p:pic>
      <p:sp>
        <p:nvSpPr>
          <p:cNvPr id="8" name="TextBox 7"/>
          <p:cNvSpPr txBox="1"/>
          <p:nvPr/>
        </p:nvSpPr>
        <p:spPr>
          <a:xfrm>
            <a:off x="561472" y="6293517"/>
            <a:ext cx="11069056" cy="800219"/>
          </a:xfrm>
          <a:prstGeom prst="rect">
            <a:avLst/>
          </a:prstGeom>
          <a:noFill/>
        </p:spPr>
        <p:txBody>
          <a:bodyPr wrap="none" rtlCol="0">
            <a:spAutoFit/>
          </a:bodyPr>
          <a:lstStyle/>
          <a:p>
            <a:pPr algn="ctr"/>
            <a:r>
              <a:rPr lang="en-US" sz="1500" i="1" dirty="0" smtClean="0"/>
              <a:t>* Disclaimer:  These statements are strictly metaphorical; do not attempt to race an online HRIS system, overpower Google, or skip Customs </a:t>
            </a:r>
          </a:p>
          <a:p>
            <a:pPr algn="ctr"/>
            <a:r>
              <a:rPr lang="en-US" sz="1500" i="1" dirty="0" smtClean="0"/>
              <a:t>without first consulting your doctor and/or an attorney.</a:t>
            </a:r>
          </a:p>
          <a:p>
            <a:pPr algn="ctr"/>
            <a:r>
              <a:rPr lang="en-US" sz="1600" i="1" dirty="0" smtClean="0"/>
              <a:t>. </a:t>
            </a:r>
            <a:endParaRPr lang="en-US" sz="1600" i="1" dirty="0"/>
          </a:p>
        </p:txBody>
      </p:sp>
    </p:spTree>
    <p:extLst>
      <p:ext uri="{BB962C8B-B14F-4D97-AF65-F5344CB8AC3E}">
        <p14:creationId xmlns:p14="http://schemas.microsoft.com/office/powerpoint/2010/main" val="52992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1996490" cy="1036850"/>
          </a:xfrm>
        </p:spPr>
        <p:txBody>
          <a:bodyPr>
            <a:normAutofit/>
          </a:bodyPr>
          <a:lstStyle/>
          <a:p>
            <a:pPr algn="ctr"/>
            <a:r>
              <a:rPr lang="en-US" sz="4400" dirty="0" smtClean="0"/>
              <a:t>Superhero Networking:  Communication</a:t>
            </a:r>
            <a:endParaRPr lang="en-US" sz="4400" dirty="0"/>
          </a:p>
        </p:txBody>
      </p:sp>
      <p:sp>
        <p:nvSpPr>
          <p:cNvPr id="4" name="Text Placeholder 3"/>
          <p:cNvSpPr>
            <a:spLocks noGrp="1"/>
          </p:cNvSpPr>
          <p:nvPr>
            <p:ph type="body" sz="half" idx="2"/>
          </p:nvPr>
        </p:nvSpPr>
        <p:spPr>
          <a:xfrm>
            <a:off x="739389" y="1515979"/>
            <a:ext cx="7862244" cy="5342021"/>
          </a:xfrm>
        </p:spPr>
        <p:txBody>
          <a:bodyPr>
            <a:normAutofit/>
          </a:bodyPr>
          <a:lstStyle/>
          <a:p>
            <a:r>
              <a:rPr lang="en-US" sz="4000" b="1" dirty="0" smtClean="0"/>
              <a:t>7 Rules of Engagement: </a:t>
            </a:r>
            <a:r>
              <a:rPr lang="en-US" sz="4200" dirty="0" smtClean="0"/>
              <a:t> </a:t>
            </a:r>
          </a:p>
          <a:p>
            <a:pPr marL="971550" lvl="1" indent="-514350">
              <a:buFont typeface="+mj-lt"/>
              <a:buAutoNum type="arabicPeriod"/>
            </a:pPr>
            <a:r>
              <a:rPr lang="en-US" sz="3200" dirty="0" smtClean="0"/>
              <a:t>Connect FIRST</a:t>
            </a:r>
          </a:p>
          <a:p>
            <a:pPr marL="971550" lvl="1" indent="-514350">
              <a:buFont typeface="+mj-lt"/>
              <a:buAutoNum type="arabicPeriod"/>
            </a:pPr>
            <a:r>
              <a:rPr lang="en-US" sz="3200" dirty="0" smtClean="0"/>
              <a:t>Ask for the Meeting SECOND</a:t>
            </a:r>
          </a:p>
          <a:p>
            <a:pPr marL="971550" lvl="1" indent="-514350">
              <a:buFont typeface="+mj-lt"/>
              <a:buAutoNum type="arabicPeriod"/>
            </a:pPr>
            <a:r>
              <a:rPr lang="en-US" sz="3200" dirty="0" smtClean="0"/>
              <a:t>The NEVERs</a:t>
            </a:r>
          </a:p>
          <a:p>
            <a:pPr marL="971550" lvl="1" indent="-514350">
              <a:buFont typeface="+mj-lt"/>
              <a:buAutoNum type="arabicPeriod"/>
            </a:pPr>
            <a:r>
              <a:rPr lang="en-US" sz="3200" dirty="0" smtClean="0"/>
              <a:t>Be FLEXIBLE</a:t>
            </a:r>
          </a:p>
          <a:p>
            <a:pPr marL="971550" lvl="1" indent="-514350">
              <a:buFont typeface="+mj-lt"/>
              <a:buAutoNum type="arabicPeriod"/>
            </a:pPr>
            <a:r>
              <a:rPr lang="en-US" sz="3200" dirty="0" smtClean="0"/>
              <a:t>Make it EASY to BE HELPFUL</a:t>
            </a:r>
          </a:p>
          <a:p>
            <a:pPr marL="971550" lvl="1" indent="-514350">
              <a:buFont typeface="+mj-lt"/>
              <a:buAutoNum type="arabicPeriod"/>
            </a:pPr>
            <a:r>
              <a:rPr lang="en-US" sz="3200" dirty="0" smtClean="0"/>
              <a:t>BE PREPARED for the Networking Meeting</a:t>
            </a:r>
          </a:p>
          <a:p>
            <a:pPr marL="971550" lvl="1" indent="-514350">
              <a:buFont typeface="+mj-lt"/>
              <a:buAutoNum type="arabicPeriod"/>
            </a:pPr>
            <a:r>
              <a:rPr lang="en-US" sz="3200" dirty="0" smtClean="0"/>
              <a:t>FOLLOW-UP appropriately</a:t>
            </a:r>
          </a:p>
        </p:txBody>
      </p:sp>
      <p:pic>
        <p:nvPicPr>
          <p:cNvPr id="5" name="Picture 4"/>
          <p:cNvPicPr>
            <a:picLocks noChangeAspect="1"/>
          </p:cNvPicPr>
          <p:nvPr/>
        </p:nvPicPr>
        <p:blipFill>
          <a:blip r:embed="rId3"/>
          <a:stretch>
            <a:fillRect/>
          </a:stretch>
        </p:blipFill>
        <p:spPr>
          <a:xfrm>
            <a:off x="8894241" y="2979373"/>
            <a:ext cx="2415587" cy="2415587"/>
          </a:xfrm>
          <a:prstGeom prst="rect">
            <a:avLst/>
          </a:prstGeom>
          <a:ln>
            <a:solidFill>
              <a:schemeClr val="tx1">
                <a:lumMod val="75000"/>
              </a:schemeClr>
            </a:solidFill>
          </a:ln>
        </p:spPr>
      </p:pic>
    </p:spTree>
    <p:extLst>
      <p:ext uri="{BB962C8B-B14F-4D97-AF65-F5344CB8AC3E}">
        <p14:creationId xmlns:p14="http://schemas.microsoft.com/office/powerpoint/2010/main" val="994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1996490" cy="1036850"/>
          </a:xfrm>
        </p:spPr>
        <p:txBody>
          <a:bodyPr>
            <a:normAutofit/>
          </a:bodyPr>
          <a:lstStyle/>
          <a:p>
            <a:pPr algn="ctr"/>
            <a:r>
              <a:rPr lang="en-US" sz="4400" dirty="0" smtClean="0"/>
              <a:t>7 Rules of Engagement (cont.)</a:t>
            </a:r>
            <a:endParaRPr lang="en-US" sz="4400" dirty="0"/>
          </a:p>
        </p:txBody>
      </p:sp>
      <p:sp>
        <p:nvSpPr>
          <p:cNvPr id="4" name="Text Placeholder 3"/>
          <p:cNvSpPr>
            <a:spLocks noGrp="1"/>
          </p:cNvSpPr>
          <p:nvPr>
            <p:ph type="body" sz="half" idx="2"/>
          </p:nvPr>
        </p:nvSpPr>
        <p:spPr>
          <a:xfrm>
            <a:off x="739389" y="1515979"/>
            <a:ext cx="7862244" cy="5342021"/>
          </a:xfrm>
        </p:spPr>
        <p:txBody>
          <a:bodyPr>
            <a:normAutofit/>
          </a:bodyPr>
          <a:lstStyle/>
          <a:p>
            <a:r>
              <a:rPr lang="en-US" sz="4000" b="1" dirty="0" smtClean="0"/>
              <a:t>Rule #1 – Connect FIRST</a:t>
            </a:r>
            <a:endParaRPr lang="en-US" sz="4200" dirty="0" smtClean="0"/>
          </a:p>
          <a:p>
            <a:pPr marL="971550" lvl="1" indent="-514350">
              <a:buFont typeface="+mj-lt"/>
              <a:buAutoNum type="arabicPeriod"/>
            </a:pPr>
            <a:r>
              <a:rPr lang="en-US" sz="3200" dirty="0" smtClean="0"/>
              <a:t>KISS philosophy</a:t>
            </a:r>
          </a:p>
          <a:p>
            <a:pPr marL="971550" lvl="1" indent="-514350">
              <a:buFont typeface="+mj-lt"/>
              <a:buAutoNum type="arabicPeriod"/>
            </a:pPr>
            <a:r>
              <a:rPr lang="en-US" sz="3200" dirty="0" smtClean="0"/>
              <a:t>Increase 1</a:t>
            </a:r>
            <a:r>
              <a:rPr lang="en-US" sz="3200" baseline="30000" dirty="0" smtClean="0"/>
              <a:t>st</a:t>
            </a:r>
            <a:r>
              <a:rPr lang="en-US" sz="3200" dirty="0" smtClean="0"/>
              <a:t> degree contacts</a:t>
            </a:r>
          </a:p>
          <a:p>
            <a:pPr marL="971550" lvl="1" indent="-514350">
              <a:buFont typeface="+mj-lt"/>
              <a:buAutoNum type="arabicPeriod"/>
            </a:pPr>
            <a:r>
              <a:rPr lang="en-US" sz="3200" dirty="0" smtClean="0"/>
              <a:t>Mobile vs Desktop usage</a:t>
            </a:r>
          </a:p>
          <a:p>
            <a:pPr marL="971550" lvl="1" indent="-514350">
              <a:buFont typeface="+mj-lt"/>
              <a:buAutoNum type="arabicPeriod"/>
            </a:pPr>
            <a:r>
              <a:rPr lang="en-US" sz="3200" dirty="0" smtClean="0"/>
              <a:t>Automatic “READ”</a:t>
            </a:r>
          </a:p>
          <a:p>
            <a:pPr marL="971550" lvl="1" indent="-514350">
              <a:buFont typeface="+mj-lt"/>
              <a:buAutoNum type="arabicPeriod"/>
            </a:pPr>
            <a:r>
              <a:rPr lang="en-US" sz="3200" dirty="0" smtClean="0"/>
              <a:t>Increase likelihood to network</a:t>
            </a:r>
          </a:p>
        </p:txBody>
      </p:sp>
      <p:pic>
        <p:nvPicPr>
          <p:cNvPr id="5" name="Picture 4"/>
          <p:cNvPicPr>
            <a:picLocks noChangeAspect="1"/>
          </p:cNvPicPr>
          <p:nvPr/>
        </p:nvPicPr>
        <p:blipFill>
          <a:blip r:embed="rId3"/>
          <a:stretch>
            <a:fillRect/>
          </a:stretch>
        </p:blipFill>
        <p:spPr>
          <a:xfrm>
            <a:off x="536626" y="146302"/>
            <a:ext cx="1054430" cy="1054430"/>
          </a:xfrm>
          <a:prstGeom prst="rect">
            <a:avLst/>
          </a:prstGeom>
        </p:spPr>
      </p:pic>
      <p:pic>
        <p:nvPicPr>
          <p:cNvPr id="717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401" y="2730594"/>
            <a:ext cx="3282014" cy="2912789"/>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3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1996490" cy="1036850"/>
          </a:xfrm>
        </p:spPr>
        <p:txBody>
          <a:bodyPr>
            <a:normAutofit/>
          </a:bodyPr>
          <a:lstStyle/>
          <a:p>
            <a:pPr algn="ctr"/>
            <a:r>
              <a:rPr lang="en-US" sz="4400" dirty="0" smtClean="0"/>
              <a:t>7 Rules of Engagement (cont.)</a:t>
            </a:r>
            <a:endParaRPr lang="en-US" sz="4400" dirty="0"/>
          </a:p>
        </p:txBody>
      </p:sp>
      <p:sp>
        <p:nvSpPr>
          <p:cNvPr id="4" name="Text Placeholder 3"/>
          <p:cNvSpPr>
            <a:spLocks noGrp="1"/>
          </p:cNvSpPr>
          <p:nvPr>
            <p:ph type="body" sz="half" idx="2"/>
          </p:nvPr>
        </p:nvSpPr>
        <p:spPr>
          <a:xfrm>
            <a:off x="739389" y="1515979"/>
            <a:ext cx="7862244" cy="5342021"/>
          </a:xfrm>
        </p:spPr>
        <p:txBody>
          <a:bodyPr>
            <a:normAutofit/>
          </a:bodyPr>
          <a:lstStyle/>
          <a:p>
            <a:r>
              <a:rPr lang="en-US" sz="4000" b="1" dirty="0" smtClean="0"/>
              <a:t>Rule #2 </a:t>
            </a:r>
            <a:r>
              <a:rPr lang="en-US" sz="4000" b="1" dirty="0"/>
              <a:t>– Ask for the Meeting SECOND</a:t>
            </a:r>
            <a:endParaRPr lang="en-US" sz="4200" dirty="0" smtClean="0"/>
          </a:p>
          <a:p>
            <a:pPr marL="971550" lvl="1" indent="-514350">
              <a:buFont typeface="+mj-lt"/>
              <a:buAutoNum type="arabicPeriod"/>
            </a:pPr>
            <a:r>
              <a:rPr lang="en-US" sz="3200" dirty="0" smtClean="0"/>
              <a:t>Secondary Messages have more weight</a:t>
            </a:r>
          </a:p>
          <a:p>
            <a:pPr marL="971550" lvl="1" indent="-514350">
              <a:buFont typeface="+mj-lt"/>
              <a:buAutoNum type="arabicPeriod"/>
            </a:pPr>
            <a:r>
              <a:rPr lang="en-US" sz="3200" dirty="0" smtClean="0"/>
              <a:t>Increase likelihood of “Yes!”</a:t>
            </a:r>
          </a:p>
          <a:p>
            <a:pPr marL="971550" lvl="1" indent="-514350">
              <a:buFont typeface="+mj-lt"/>
              <a:buAutoNum type="arabicPeriod"/>
            </a:pPr>
            <a:r>
              <a:rPr lang="en-US" sz="3200" dirty="0" smtClean="0"/>
              <a:t>Provide a timeline</a:t>
            </a:r>
          </a:p>
          <a:p>
            <a:pPr marL="971550" lvl="1" indent="-514350">
              <a:buFont typeface="+mj-lt"/>
              <a:buAutoNum type="arabicPeriod"/>
            </a:pPr>
            <a:r>
              <a:rPr lang="en-US" sz="3200" dirty="0" smtClean="0"/>
              <a:t>Provide the reason (see Rule #5)</a:t>
            </a:r>
          </a:p>
        </p:txBody>
      </p:sp>
      <p:pic>
        <p:nvPicPr>
          <p:cNvPr id="6" name="Picture 5"/>
          <p:cNvPicPr>
            <a:picLocks noChangeAspect="1"/>
          </p:cNvPicPr>
          <p:nvPr/>
        </p:nvPicPr>
        <p:blipFill>
          <a:blip r:embed="rId3"/>
          <a:stretch>
            <a:fillRect/>
          </a:stretch>
        </p:blipFill>
        <p:spPr>
          <a:xfrm>
            <a:off x="536626" y="146302"/>
            <a:ext cx="1054430" cy="1054430"/>
          </a:xfrm>
          <a:prstGeom prst="rect">
            <a:avLst/>
          </a:prstGeom>
        </p:spPr>
      </p:pic>
      <p:pic>
        <p:nvPicPr>
          <p:cNvPr id="13314" name="Picture 2" descr="Image result for mee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737" y="2787957"/>
            <a:ext cx="2798064" cy="2798064"/>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58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1996490" cy="1036850"/>
          </a:xfrm>
        </p:spPr>
        <p:txBody>
          <a:bodyPr>
            <a:normAutofit/>
          </a:bodyPr>
          <a:lstStyle/>
          <a:p>
            <a:pPr algn="ctr"/>
            <a:r>
              <a:rPr lang="en-US" sz="4400" dirty="0" smtClean="0"/>
              <a:t>7 Rules of Engagement (cont.)</a:t>
            </a:r>
            <a:endParaRPr lang="en-US" sz="4400" dirty="0"/>
          </a:p>
        </p:txBody>
      </p:sp>
      <p:sp>
        <p:nvSpPr>
          <p:cNvPr id="4" name="Text Placeholder 3"/>
          <p:cNvSpPr>
            <a:spLocks noGrp="1"/>
          </p:cNvSpPr>
          <p:nvPr>
            <p:ph type="body" sz="half" idx="2"/>
          </p:nvPr>
        </p:nvSpPr>
        <p:spPr>
          <a:xfrm>
            <a:off x="739389" y="1515979"/>
            <a:ext cx="7862244" cy="4665365"/>
          </a:xfrm>
        </p:spPr>
        <p:txBody>
          <a:bodyPr>
            <a:normAutofit/>
          </a:bodyPr>
          <a:lstStyle/>
          <a:p>
            <a:r>
              <a:rPr lang="en-US" sz="4000" b="1" dirty="0" smtClean="0"/>
              <a:t>Rule #3 </a:t>
            </a:r>
            <a:r>
              <a:rPr lang="en-US" sz="4000" b="1" dirty="0"/>
              <a:t>– </a:t>
            </a:r>
            <a:r>
              <a:rPr lang="en-US" sz="4000" b="1" dirty="0" smtClean="0"/>
              <a:t>The NEVERs</a:t>
            </a:r>
            <a:endParaRPr lang="en-US" sz="4200" dirty="0" smtClean="0"/>
          </a:p>
          <a:p>
            <a:pPr marL="971550" lvl="1" indent="-514350">
              <a:buFont typeface="+mj-lt"/>
              <a:buAutoNum type="arabicPeriod"/>
            </a:pPr>
            <a:r>
              <a:rPr lang="en-US" sz="3200" dirty="0" smtClean="0"/>
              <a:t>Ask if he/she has a job for you*</a:t>
            </a:r>
          </a:p>
          <a:p>
            <a:pPr marL="971550" lvl="1" indent="-514350">
              <a:buFont typeface="+mj-lt"/>
              <a:buAutoNum type="arabicPeriod"/>
            </a:pPr>
            <a:r>
              <a:rPr lang="en-US" sz="3200" dirty="0" smtClean="0"/>
              <a:t>Ask if the company is hiring*</a:t>
            </a:r>
          </a:p>
          <a:p>
            <a:pPr marL="971550" lvl="1" indent="-514350">
              <a:buFont typeface="+mj-lt"/>
              <a:buAutoNum type="arabicPeriod"/>
            </a:pPr>
            <a:r>
              <a:rPr lang="en-US" sz="3200" dirty="0" smtClean="0"/>
              <a:t>Send an unsolicited resume</a:t>
            </a:r>
          </a:p>
          <a:p>
            <a:pPr marL="971550" lvl="1" indent="-514350">
              <a:buFont typeface="+mj-lt"/>
              <a:buAutoNum type="arabicPeriod"/>
            </a:pPr>
            <a:r>
              <a:rPr lang="en-US" sz="3200" dirty="0" smtClean="0"/>
              <a:t>Assign homework</a:t>
            </a:r>
          </a:p>
        </p:txBody>
      </p:sp>
      <p:sp>
        <p:nvSpPr>
          <p:cNvPr id="3" name="TextBox 2"/>
          <p:cNvSpPr txBox="1"/>
          <p:nvPr/>
        </p:nvSpPr>
        <p:spPr>
          <a:xfrm>
            <a:off x="846865" y="5715577"/>
            <a:ext cx="10302760" cy="769441"/>
          </a:xfrm>
          <a:prstGeom prst="rect">
            <a:avLst/>
          </a:prstGeom>
          <a:noFill/>
        </p:spPr>
        <p:txBody>
          <a:bodyPr wrap="square" rtlCol="0">
            <a:spAutoFit/>
          </a:bodyPr>
          <a:lstStyle/>
          <a:p>
            <a:pPr algn="ctr"/>
            <a:r>
              <a:rPr lang="en-US" sz="2200" i="1" dirty="0" smtClean="0"/>
              <a:t>* Note:  There are ways to ask this during or after the networking meeting without putting your contact on the spot or coming across as unprepared</a:t>
            </a:r>
            <a:endParaRPr lang="en-US" sz="2200" i="1" dirty="0"/>
          </a:p>
        </p:txBody>
      </p:sp>
      <p:pic>
        <p:nvPicPr>
          <p:cNvPr id="6" name="Picture 5"/>
          <p:cNvPicPr>
            <a:picLocks noChangeAspect="1"/>
          </p:cNvPicPr>
          <p:nvPr/>
        </p:nvPicPr>
        <p:blipFill>
          <a:blip r:embed="rId3"/>
          <a:stretch>
            <a:fillRect/>
          </a:stretch>
        </p:blipFill>
        <p:spPr>
          <a:xfrm>
            <a:off x="536626" y="146302"/>
            <a:ext cx="1054430" cy="1054430"/>
          </a:xfrm>
          <a:prstGeom prst="rect">
            <a:avLst/>
          </a:prstGeom>
        </p:spPr>
      </p:pic>
      <p:pic>
        <p:nvPicPr>
          <p:cNvPr id="12290" name="Picture 2" descr="Image result for n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993" y="2426192"/>
            <a:ext cx="2865161" cy="2844937"/>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86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5134"/>
            <a:ext cx="12107119" cy="1036850"/>
          </a:xfrm>
        </p:spPr>
        <p:txBody>
          <a:bodyPr>
            <a:normAutofit/>
          </a:bodyPr>
          <a:lstStyle/>
          <a:p>
            <a:pPr algn="ctr"/>
            <a:r>
              <a:rPr lang="en-US" sz="4400" dirty="0" smtClean="0"/>
              <a:t>May the Odds be Ever in Your Favor</a:t>
            </a:r>
            <a:endParaRPr lang="en-US" sz="4400" dirty="0"/>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4586" r="4586"/>
          <a:stretch>
            <a:fillRect/>
          </a:stretch>
        </p:blipFill>
        <p:spPr>
          <a:xfrm>
            <a:off x="4649755" y="1623526"/>
            <a:ext cx="7146756" cy="5029199"/>
          </a:xfrm>
        </p:spPr>
      </p:pic>
      <p:sp>
        <p:nvSpPr>
          <p:cNvPr id="4" name="Text Placeholder 3"/>
          <p:cNvSpPr>
            <a:spLocks noGrp="1"/>
          </p:cNvSpPr>
          <p:nvPr>
            <p:ph type="body" sz="half" idx="2"/>
          </p:nvPr>
        </p:nvSpPr>
        <p:spPr>
          <a:xfrm>
            <a:off x="484094" y="1966425"/>
            <a:ext cx="3520747" cy="4343400"/>
          </a:xfrm>
        </p:spPr>
        <p:txBody>
          <a:bodyPr>
            <a:noAutofit/>
          </a:bodyPr>
          <a:lstStyle/>
          <a:p>
            <a:pPr algn="ctr"/>
            <a:r>
              <a:rPr lang="en-US" sz="6000" b="1" dirty="0" smtClean="0"/>
              <a:t>85% </a:t>
            </a:r>
            <a:br>
              <a:rPr lang="en-US" sz="6000" b="1" dirty="0" smtClean="0"/>
            </a:br>
            <a:r>
              <a:rPr lang="en-US" sz="4000" dirty="0" smtClean="0"/>
              <a:t>of critical jobs are filled </a:t>
            </a:r>
            <a:br>
              <a:rPr lang="en-US" sz="4000" dirty="0" smtClean="0"/>
            </a:br>
            <a:r>
              <a:rPr lang="en-US" sz="4000" dirty="0" smtClean="0"/>
              <a:t>(and found)</a:t>
            </a:r>
            <a:br>
              <a:rPr lang="en-US" sz="4000" dirty="0" smtClean="0"/>
            </a:br>
            <a:r>
              <a:rPr lang="en-US" sz="4000" dirty="0" smtClean="0"/>
              <a:t>via Networking!</a:t>
            </a:r>
            <a:endParaRPr lang="en-US" sz="4000" dirty="0"/>
          </a:p>
        </p:txBody>
      </p:sp>
      <p:sp>
        <p:nvSpPr>
          <p:cNvPr id="9" name="TextBox 8"/>
          <p:cNvSpPr txBox="1"/>
          <p:nvPr/>
        </p:nvSpPr>
        <p:spPr>
          <a:xfrm>
            <a:off x="5477754" y="6611779"/>
            <a:ext cx="5899372" cy="246221"/>
          </a:xfrm>
          <a:prstGeom prst="rect">
            <a:avLst/>
          </a:prstGeom>
          <a:noFill/>
        </p:spPr>
        <p:txBody>
          <a:bodyPr wrap="none" rtlCol="0">
            <a:spAutoFit/>
          </a:bodyPr>
          <a:lstStyle/>
          <a:p>
            <a:r>
              <a:rPr lang="en-US" sz="1000" dirty="0" smtClean="0"/>
              <a:t>Courtesy of : </a:t>
            </a:r>
            <a:r>
              <a:rPr lang="en-US" sz="1000" i="1" dirty="0" smtClean="0"/>
              <a:t> https</a:t>
            </a:r>
            <a:r>
              <a:rPr lang="en-US" sz="1000" i="1" dirty="0"/>
              <a:t>://</a:t>
            </a:r>
            <a:r>
              <a:rPr lang="en-US" sz="1000" i="1" dirty="0" smtClean="0"/>
              <a:t>www.linkedin.com/pulse/new-survey-reveals-85-all-jobs-filled-via-networking-lou-adler </a:t>
            </a:r>
            <a:endParaRPr lang="en-US" sz="1000" i="1" dirty="0"/>
          </a:p>
        </p:txBody>
      </p:sp>
    </p:spTree>
    <p:extLst>
      <p:ext uri="{BB962C8B-B14F-4D97-AF65-F5344CB8AC3E}">
        <p14:creationId xmlns:p14="http://schemas.microsoft.com/office/powerpoint/2010/main" val="73669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1996490" cy="1036850"/>
          </a:xfrm>
        </p:spPr>
        <p:txBody>
          <a:bodyPr>
            <a:normAutofit/>
          </a:bodyPr>
          <a:lstStyle/>
          <a:p>
            <a:pPr algn="ctr"/>
            <a:r>
              <a:rPr lang="en-US" sz="4400" dirty="0" smtClean="0"/>
              <a:t>7 Rules of Engagement (cont.)</a:t>
            </a:r>
            <a:endParaRPr lang="en-US" sz="4400" dirty="0"/>
          </a:p>
        </p:txBody>
      </p:sp>
      <p:sp>
        <p:nvSpPr>
          <p:cNvPr id="4" name="Text Placeholder 3"/>
          <p:cNvSpPr>
            <a:spLocks noGrp="1"/>
          </p:cNvSpPr>
          <p:nvPr>
            <p:ph type="body" sz="half" idx="2"/>
          </p:nvPr>
        </p:nvSpPr>
        <p:spPr>
          <a:xfrm>
            <a:off x="739389" y="1515979"/>
            <a:ext cx="7862244" cy="4665365"/>
          </a:xfrm>
        </p:spPr>
        <p:txBody>
          <a:bodyPr>
            <a:normAutofit/>
          </a:bodyPr>
          <a:lstStyle/>
          <a:p>
            <a:r>
              <a:rPr lang="en-US" sz="4000" b="1" dirty="0" smtClean="0"/>
              <a:t>Rule #4 </a:t>
            </a:r>
            <a:r>
              <a:rPr lang="en-US" sz="4000" b="1" dirty="0"/>
              <a:t>– </a:t>
            </a:r>
            <a:r>
              <a:rPr lang="en-US" sz="4000" b="1" dirty="0" smtClean="0"/>
              <a:t>Be FLEXIBLE</a:t>
            </a:r>
            <a:endParaRPr lang="en-US" sz="4200" dirty="0" smtClean="0"/>
          </a:p>
          <a:p>
            <a:pPr marL="971550" lvl="1" indent="-514350">
              <a:buFont typeface="+mj-lt"/>
              <a:buAutoNum type="arabicPeriod"/>
            </a:pPr>
            <a:r>
              <a:rPr lang="en-US" sz="3200" dirty="0" smtClean="0"/>
              <a:t>Accommodation is key</a:t>
            </a:r>
          </a:p>
          <a:p>
            <a:pPr marL="971550" lvl="1" indent="-514350">
              <a:buFont typeface="+mj-lt"/>
              <a:buAutoNum type="arabicPeriod"/>
            </a:pPr>
            <a:r>
              <a:rPr lang="en-US" sz="3200" dirty="0" smtClean="0"/>
              <a:t>In-Person</a:t>
            </a:r>
          </a:p>
          <a:p>
            <a:pPr marL="971550" lvl="1" indent="-514350">
              <a:buFont typeface="+mj-lt"/>
              <a:buAutoNum type="arabicPeriod"/>
            </a:pPr>
            <a:r>
              <a:rPr lang="en-US" sz="3200" dirty="0" smtClean="0"/>
              <a:t>Phone Call</a:t>
            </a:r>
          </a:p>
          <a:p>
            <a:pPr marL="971550" lvl="1" indent="-514350">
              <a:buFont typeface="+mj-lt"/>
              <a:buAutoNum type="arabicPeriod"/>
            </a:pPr>
            <a:r>
              <a:rPr lang="en-US" sz="3200" dirty="0" smtClean="0"/>
              <a:t>Skype/Videoconferencing</a:t>
            </a:r>
          </a:p>
        </p:txBody>
      </p:sp>
      <p:pic>
        <p:nvPicPr>
          <p:cNvPr id="6" name="Picture 5"/>
          <p:cNvPicPr>
            <a:picLocks noChangeAspect="1"/>
          </p:cNvPicPr>
          <p:nvPr/>
        </p:nvPicPr>
        <p:blipFill>
          <a:blip r:embed="rId3"/>
          <a:stretch>
            <a:fillRect/>
          </a:stretch>
        </p:blipFill>
        <p:spPr>
          <a:xfrm>
            <a:off x="536626" y="146302"/>
            <a:ext cx="1054430" cy="1054430"/>
          </a:xfrm>
          <a:prstGeom prst="rect">
            <a:avLst/>
          </a:prstGeom>
        </p:spPr>
      </p:pic>
      <p:pic>
        <p:nvPicPr>
          <p:cNvPr id="1126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775" y="2366486"/>
            <a:ext cx="4372414" cy="2964350"/>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66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1996490" cy="1036850"/>
          </a:xfrm>
        </p:spPr>
        <p:txBody>
          <a:bodyPr>
            <a:normAutofit/>
          </a:bodyPr>
          <a:lstStyle/>
          <a:p>
            <a:pPr algn="ctr"/>
            <a:r>
              <a:rPr lang="en-US" sz="4400" dirty="0" smtClean="0"/>
              <a:t>7 Rules of Engagement (cont.)</a:t>
            </a:r>
            <a:endParaRPr lang="en-US" sz="4400" dirty="0"/>
          </a:p>
        </p:txBody>
      </p:sp>
      <p:sp>
        <p:nvSpPr>
          <p:cNvPr id="4" name="Text Placeholder 3"/>
          <p:cNvSpPr>
            <a:spLocks noGrp="1"/>
          </p:cNvSpPr>
          <p:nvPr>
            <p:ph type="body" sz="half" idx="2"/>
          </p:nvPr>
        </p:nvSpPr>
        <p:spPr>
          <a:xfrm>
            <a:off x="739389" y="1515979"/>
            <a:ext cx="6436111" cy="4665365"/>
          </a:xfrm>
        </p:spPr>
        <p:txBody>
          <a:bodyPr>
            <a:normAutofit/>
          </a:bodyPr>
          <a:lstStyle/>
          <a:p>
            <a:r>
              <a:rPr lang="en-US" sz="4000" b="1" dirty="0" smtClean="0"/>
              <a:t>Rule #5 </a:t>
            </a:r>
            <a:r>
              <a:rPr lang="en-US" sz="4000" b="1" dirty="0"/>
              <a:t>– </a:t>
            </a:r>
            <a:r>
              <a:rPr lang="en-US" sz="4000" b="1" dirty="0" smtClean="0"/>
              <a:t>Make it EASY to BE HELPFUL</a:t>
            </a:r>
            <a:endParaRPr lang="en-US" sz="4200" dirty="0" smtClean="0"/>
          </a:p>
          <a:p>
            <a:pPr marL="971550" lvl="1" indent="-514350">
              <a:buFont typeface="+mj-lt"/>
              <a:buAutoNum type="arabicPeriod"/>
            </a:pPr>
            <a:r>
              <a:rPr lang="en-US" sz="3200" dirty="0" smtClean="0"/>
              <a:t>Know what to ask for</a:t>
            </a:r>
          </a:p>
          <a:p>
            <a:pPr marL="971550" lvl="1" indent="-514350">
              <a:buFont typeface="+mj-lt"/>
              <a:buAutoNum type="arabicPeriod"/>
            </a:pPr>
            <a:r>
              <a:rPr lang="en-US" sz="3200" dirty="0" smtClean="0"/>
              <a:t>Sincerity</a:t>
            </a:r>
          </a:p>
          <a:p>
            <a:pPr marL="971550" lvl="1" indent="-514350">
              <a:buFont typeface="+mj-lt"/>
              <a:buAutoNum type="arabicPeriod"/>
            </a:pPr>
            <a:r>
              <a:rPr lang="en-US" sz="3200" dirty="0" smtClean="0"/>
              <a:t>Confidence</a:t>
            </a:r>
          </a:p>
          <a:p>
            <a:pPr marL="971550" lvl="1" indent="-514350">
              <a:buFont typeface="+mj-lt"/>
              <a:buAutoNum type="arabicPeriod"/>
            </a:pPr>
            <a:r>
              <a:rPr lang="en-US" sz="3200" dirty="0" smtClean="0"/>
              <a:t>Setting Contact up for Success = YOUR Success</a:t>
            </a:r>
          </a:p>
        </p:txBody>
      </p:sp>
      <p:pic>
        <p:nvPicPr>
          <p:cNvPr id="6" name="Picture 5"/>
          <p:cNvPicPr>
            <a:picLocks noChangeAspect="1"/>
          </p:cNvPicPr>
          <p:nvPr/>
        </p:nvPicPr>
        <p:blipFill>
          <a:blip r:embed="rId3"/>
          <a:stretch>
            <a:fillRect/>
          </a:stretch>
        </p:blipFill>
        <p:spPr>
          <a:xfrm>
            <a:off x="536626" y="146302"/>
            <a:ext cx="1054430" cy="1054430"/>
          </a:xfrm>
          <a:prstGeom prst="rect">
            <a:avLst/>
          </a:prstGeom>
        </p:spPr>
      </p:pic>
      <p:pic>
        <p:nvPicPr>
          <p:cNvPr id="1024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499" y="2419324"/>
            <a:ext cx="4756653" cy="2965476"/>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9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1996490" cy="1036850"/>
          </a:xfrm>
        </p:spPr>
        <p:txBody>
          <a:bodyPr>
            <a:normAutofit/>
          </a:bodyPr>
          <a:lstStyle/>
          <a:p>
            <a:pPr algn="ctr"/>
            <a:r>
              <a:rPr lang="en-US" sz="4400" dirty="0" smtClean="0"/>
              <a:t>7 Rules of Engagement (cont.)</a:t>
            </a:r>
            <a:endParaRPr lang="en-US" sz="4400" dirty="0"/>
          </a:p>
        </p:txBody>
      </p:sp>
      <p:sp>
        <p:nvSpPr>
          <p:cNvPr id="4" name="Text Placeholder 3"/>
          <p:cNvSpPr>
            <a:spLocks noGrp="1"/>
          </p:cNvSpPr>
          <p:nvPr>
            <p:ph type="body" sz="half" idx="2"/>
          </p:nvPr>
        </p:nvSpPr>
        <p:spPr>
          <a:xfrm>
            <a:off x="739389" y="1515979"/>
            <a:ext cx="7160010" cy="4665365"/>
          </a:xfrm>
        </p:spPr>
        <p:txBody>
          <a:bodyPr>
            <a:normAutofit/>
          </a:bodyPr>
          <a:lstStyle/>
          <a:p>
            <a:r>
              <a:rPr lang="en-US" sz="4000" b="1" dirty="0" smtClean="0"/>
              <a:t>Rule #6 </a:t>
            </a:r>
            <a:r>
              <a:rPr lang="en-US" sz="4000" b="1" dirty="0"/>
              <a:t>– </a:t>
            </a:r>
            <a:r>
              <a:rPr lang="en-US" sz="4000" b="1" dirty="0" smtClean="0"/>
              <a:t>BE PREPARED for the Networking Meeting</a:t>
            </a:r>
            <a:endParaRPr lang="en-US" sz="4200" dirty="0" smtClean="0"/>
          </a:p>
          <a:p>
            <a:pPr marL="971550" lvl="1" indent="-514350">
              <a:buFont typeface="+mj-lt"/>
              <a:buAutoNum type="arabicPeriod"/>
            </a:pPr>
            <a:r>
              <a:rPr lang="en-US" sz="3200" dirty="0" smtClean="0"/>
              <a:t>Agenda</a:t>
            </a:r>
          </a:p>
          <a:p>
            <a:pPr marL="971550" lvl="1" indent="-514350">
              <a:buFont typeface="+mj-lt"/>
              <a:buAutoNum type="arabicPeriod"/>
            </a:pPr>
            <a:r>
              <a:rPr lang="en-US" sz="3200" dirty="0" smtClean="0"/>
              <a:t>Resume</a:t>
            </a:r>
          </a:p>
          <a:p>
            <a:pPr marL="971550" lvl="1" indent="-514350">
              <a:buFont typeface="+mj-lt"/>
              <a:buAutoNum type="arabicPeriod"/>
            </a:pPr>
            <a:r>
              <a:rPr lang="en-US" sz="3200" dirty="0" smtClean="0"/>
              <a:t>Abbreviated STAR Stories</a:t>
            </a:r>
          </a:p>
          <a:p>
            <a:pPr marL="971550" lvl="1" indent="-514350">
              <a:buFont typeface="+mj-lt"/>
              <a:buAutoNum type="arabicPeriod"/>
            </a:pPr>
            <a:r>
              <a:rPr lang="en-US" sz="3200" dirty="0" smtClean="0"/>
              <a:t>Research – job board, contact, company website, etc.</a:t>
            </a:r>
          </a:p>
        </p:txBody>
      </p:sp>
      <p:pic>
        <p:nvPicPr>
          <p:cNvPr id="6" name="Picture 5"/>
          <p:cNvPicPr>
            <a:picLocks noChangeAspect="1"/>
          </p:cNvPicPr>
          <p:nvPr/>
        </p:nvPicPr>
        <p:blipFill>
          <a:blip r:embed="rId3"/>
          <a:stretch>
            <a:fillRect/>
          </a:stretch>
        </p:blipFill>
        <p:spPr>
          <a:xfrm>
            <a:off x="536626" y="146302"/>
            <a:ext cx="1054430" cy="1054430"/>
          </a:xfrm>
          <a:prstGeom prst="rect">
            <a:avLst/>
          </a:prstGeom>
        </p:spPr>
      </p:pic>
      <p:pic>
        <p:nvPicPr>
          <p:cNvPr id="921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399" y="1946185"/>
            <a:ext cx="3492501" cy="3829315"/>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75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1996490" cy="1036850"/>
          </a:xfrm>
        </p:spPr>
        <p:txBody>
          <a:bodyPr>
            <a:normAutofit/>
          </a:bodyPr>
          <a:lstStyle/>
          <a:p>
            <a:pPr algn="ctr"/>
            <a:r>
              <a:rPr lang="en-US" sz="4400" dirty="0" smtClean="0"/>
              <a:t>7 Rules of Engagement (cont.)</a:t>
            </a:r>
            <a:endParaRPr lang="en-US" sz="4400" dirty="0"/>
          </a:p>
        </p:txBody>
      </p:sp>
      <p:sp>
        <p:nvSpPr>
          <p:cNvPr id="4" name="Text Placeholder 3"/>
          <p:cNvSpPr>
            <a:spLocks noGrp="1"/>
          </p:cNvSpPr>
          <p:nvPr>
            <p:ph type="body" sz="half" idx="2"/>
          </p:nvPr>
        </p:nvSpPr>
        <p:spPr>
          <a:xfrm>
            <a:off x="739389" y="1515979"/>
            <a:ext cx="7175886" cy="4665365"/>
          </a:xfrm>
        </p:spPr>
        <p:txBody>
          <a:bodyPr>
            <a:normAutofit/>
          </a:bodyPr>
          <a:lstStyle/>
          <a:p>
            <a:r>
              <a:rPr lang="en-US" sz="4000" b="1" dirty="0" smtClean="0"/>
              <a:t>Rule #7 </a:t>
            </a:r>
            <a:r>
              <a:rPr lang="en-US" sz="4000" b="1" dirty="0"/>
              <a:t>– </a:t>
            </a:r>
            <a:r>
              <a:rPr lang="en-US" sz="4000" b="1" dirty="0" smtClean="0"/>
              <a:t>FOLLOW-UP Appropriately</a:t>
            </a:r>
            <a:endParaRPr lang="en-US" sz="4200" dirty="0" smtClean="0"/>
          </a:p>
          <a:p>
            <a:pPr marL="971550" lvl="1" indent="-514350">
              <a:buFont typeface="+mj-lt"/>
              <a:buAutoNum type="arabicPeriod"/>
            </a:pPr>
            <a:r>
              <a:rPr lang="en-US" sz="3200" dirty="0" smtClean="0"/>
              <a:t>Getting the Networking Meeting</a:t>
            </a:r>
          </a:p>
          <a:p>
            <a:pPr marL="971550" lvl="1" indent="-514350">
              <a:buFont typeface="+mj-lt"/>
              <a:buAutoNum type="arabicPeriod"/>
            </a:pPr>
            <a:r>
              <a:rPr lang="en-US" sz="3200" dirty="0" smtClean="0"/>
              <a:t>Got the Networking Meeting</a:t>
            </a:r>
          </a:p>
          <a:p>
            <a:pPr marL="971550" lvl="1" indent="-514350">
              <a:buFont typeface="+mj-lt"/>
              <a:buAutoNum type="arabicPeriod"/>
            </a:pPr>
            <a:r>
              <a:rPr lang="en-US" sz="3200" dirty="0" smtClean="0"/>
              <a:t>Had the Networking Meeting</a:t>
            </a:r>
          </a:p>
          <a:p>
            <a:pPr marL="971550" lvl="1" indent="-514350">
              <a:buFont typeface="+mj-lt"/>
              <a:buAutoNum type="arabicPeriod"/>
            </a:pPr>
            <a:r>
              <a:rPr lang="en-US" sz="3200" dirty="0" smtClean="0"/>
              <a:t>Stay in touch!</a:t>
            </a:r>
          </a:p>
        </p:txBody>
      </p:sp>
      <p:pic>
        <p:nvPicPr>
          <p:cNvPr id="6" name="Picture 5"/>
          <p:cNvPicPr>
            <a:picLocks noChangeAspect="1"/>
          </p:cNvPicPr>
          <p:nvPr/>
        </p:nvPicPr>
        <p:blipFill>
          <a:blip r:embed="rId3"/>
          <a:stretch>
            <a:fillRect/>
          </a:stretch>
        </p:blipFill>
        <p:spPr>
          <a:xfrm>
            <a:off x="536626" y="146302"/>
            <a:ext cx="1054430" cy="1054430"/>
          </a:xfrm>
          <a:prstGeom prst="rect">
            <a:avLst/>
          </a:prstGeom>
        </p:spPr>
      </p:pic>
      <p:pic>
        <p:nvPicPr>
          <p:cNvPr id="819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275" y="2512780"/>
            <a:ext cx="4026591" cy="2671762"/>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3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1460500" y="605020"/>
            <a:ext cx="9329173" cy="5846580"/>
          </a:xfrm>
          <a:prstGeom prst="rect">
            <a:avLst/>
          </a:prstGeom>
        </p:spPr>
      </p:pic>
    </p:spTree>
    <p:extLst>
      <p:ext uri="{BB962C8B-B14F-4D97-AF65-F5344CB8AC3E}">
        <p14:creationId xmlns:p14="http://schemas.microsoft.com/office/powerpoint/2010/main" val="226412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2192000" cy="1036850"/>
          </a:xfrm>
        </p:spPr>
        <p:txBody>
          <a:bodyPr>
            <a:normAutofit/>
          </a:bodyPr>
          <a:lstStyle/>
          <a:p>
            <a:pPr algn="ctr"/>
            <a:r>
              <a:rPr lang="en-US" sz="4400" dirty="0" smtClean="0"/>
              <a:t>Homework Assignment</a:t>
            </a:r>
            <a:endParaRPr lang="en-US" sz="4400" dirty="0"/>
          </a:p>
        </p:txBody>
      </p:sp>
      <p:sp>
        <p:nvSpPr>
          <p:cNvPr id="4" name="Text Placeholder 3"/>
          <p:cNvSpPr>
            <a:spLocks noGrp="1"/>
          </p:cNvSpPr>
          <p:nvPr>
            <p:ph type="body" sz="half" idx="2"/>
          </p:nvPr>
        </p:nvSpPr>
        <p:spPr>
          <a:xfrm>
            <a:off x="5642935" y="1847850"/>
            <a:ext cx="5768922" cy="4343400"/>
          </a:xfrm>
        </p:spPr>
        <p:txBody>
          <a:bodyPr>
            <a:normAutofit/>
          </a:bodyPr>
          <a:lstStyle/>
          <a:p>
            <a:pPr marL="457200" indent="-457200">
              <a:buFont typeface="Arial" panose="020B0604020202020204" pitchFamily="34" charset="0"/>
              <a:buChar char="•"/>
            </a:pPr>
            <a:r>
              <a:rPr lang="en-US" sz="3200" dirty="0" smtClean="0"/>
              <a:t>3 Contacts each @ 3 Companies per week</a:t>
            </a:r>
          </a:p>
          <a:p>
            <a:pPr marL="457200" indent="-457200">
              <a:buFont typeface="Arial" panose="020B0604020202020204" pitchFamily="34" charset="0"/>
              <a:buChar char="•"/>
            </a:pPr>
            <a:r>
              <a:rPr lang="en-US" sz="3200" dirty="0" smtClean="0"/>
              <a:t>Join NCENG LinkedIn Group</a:t>
            </a:r>
          </a:p>
          <a:p>
            <a:pPr marL="457200" indent="-457200">
              <a:buFont typeface="Arial" panose="020B0604020202020204" pitchFamily="34" charset="0"/>
              <a:buChar char="•"/>
            </a:pPr>
            <a:r>
              <a:rPr lang="en-US" sz="3200" dirty="0" smtClean="0"/>
              <a:t>Comment on how YOU network like a Superhero!</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35" y="1828800"/>
            <a:ext cx="4381500" cy="4381500"/>
          </a:xfrm>
          <a:prstGeom prst="rect">
            <a:avLst/>
          </a:prstGeom>
        </p:spPr>
      </p:pic>
    </p:spTree>
    <p:extLst>
      <p:ext uri="{BB962C8B-B14F-4D97-AF65-F5344CB8AC3E}">
        <p14:creationId xmlns:p14="http://schemas.microsoft.com/office/powerpoint/2010/main" val="28021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85047"/>
          </a:xfrm>
        </p:spPr>
        <p:txBody>
          <a:bodyPr>
            <a:normAutofit/>
          </a:bodyPr>
          <a:lstStyle/>
          <a:p>
            <a:pPr algn="ctr"/>
            <a:r>
              <a:rPr lang="en-US" sz="4400" dirty="0" smtClean="0"/>
              <a:t>Network Like a Superhero!  </a:t>
            </a:r>
            <a:br>
              <a:rPr lang="en-US" sz="4400" dirty="0" smtClean="0"/>
            </a:br>
            <a:r>
              <a:rPr lang="en-US" sz="4400" dirty="0" smtClean="0"/>
              <a:t>- Profile Strength -</a:t>
            </a:r>
            <a:endParaRPr lang="en-US" sz="4400" dirty="0"/>
          </a:p>
        </p:txBody>
      </p:sp>
      <p:sp>
        <p:nvSpPr>
          <p:cNvPr id="4" name="Text Placeholder 3"/>
          <p:cNvSpPr>
            <a:spLocks noGrp="1"/>
          </p:cNvSpPr>
          <p:nvPr>
            <p:ph type="body" sz="half" idx="2"/>
          </p:nvPr>
        </p:nvSpPr>
        <p:spPr>
          <a:xfrm>
            <a:off x="596901" y="1828800"/>
            <a:ext cx="4403116" cy="4343400"/>
          </a:xfrm>
        </p:spPr>
        <p:txBody>
          <a:bodyPr>
            <a:normAutofit/>
          </a:bodyPr>
          <a:lstStyle/>
          <a:p>
            <a:pPr marL="457200" indent="-457200">
              <a:buFont typeface="Arial" panose="020B0604020202020204" pitchFamily="34" charset="0"/>
              <a:buChar char="•"/>
            </a:pPr>
            <a:r>
              <a:rPr lang="en-US" sz="3200" dirty="0" smtClean="0"/>
              <a:t>Faster than Completing an Application *</a:t>
            </a:r>
          </a:p>
          <a:p>
            <a:pPr marL="457200" indent="-457200">
              <a:buFont typeface="Arial" panose="020B0604020202020204" pitchFamily="34" charset="0"/>
              <a:buChar char="•"/>
            </a:pPr>
            <a:r>
              <a:rPr lang="en-US" sz="3200" dirty="0" smtClean="0"/>
              <a:t>More Powerful than Google Fiber *</a:t>
            </a:r>
          </a:p>
          <a:p>
            <a:pPr marL="457200" indent="-457200">
              <a:buFont typeface="Arial" panose="020B0604020202020204" pitchFamily="34" charset="0"/>
              <a:buChar char="•"/>
            </a:pPr>
            <a:r>
              <a:rPr lang="en-US" sz="3200" dirty="0" smtClean="0"/>
              <a:t>Able to Leap Time Zones and State/ Country Borders *</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4474" r="14474"/>
          <a:stretch>
            <a:fillRect/>
          </a:stretch>
        </p:blipFill>
        <p:spPr>
          <a:xfrm>
            <a:off x="5463702" y="1828800"/>
            <a:ext cx="6172200" cy="4343400"/>
          </a:xfrm>
          <a:ln>
            <a:solidFill>
              <a:schemeClr val="tx1">
                <a:lumMod val="75000"/>
              </a:schemeClr>
            </a:solidFill>
          </a:ln>
        </p:spPr>
      </p:pic>
      <p:sp>
        <p:nvSpPr>
          <p:cNvPr id="8" name="TextBox 7"/>
          <p:cNvSpPr txBox="1"/>
          <p:nvPr/>
        </p:nvSpPr>
        <p:spPr>
          <a:xfrm>
            <a:off x="561472" y="6293517"/>
            <a:ext cx="11069056" cy="800219"/>
          </a:xfrm>
          <a:prstGeom prst="rect">
            <a:avLst/>
          </a:prstGeom>
          <a:noFill/>
        </p:spPr>
        <p:txBody>
          <a:bodyPr wrap="none" rtlCol="0">
            <a:spAutoFit/>
          </a:bodyPr>
          <a:lstStyle/>
          <a:p>
            <a:pPr algn="ctr"/>
            <a:r>
              <a:rPr lang="en-US" sz="1500" i="1" dirty="0" smtClean="0"/>
              <a:t>* Disclaimer:  These statements are strictly metaphorical; do not attempt to race an online HRIS system, overpower Google, or skip Customs </a:t>
            </a:r>
          </a:p>
          <a:p>
            <a:pPr algn="ctr"/>
            <a:r>
              <a:rPr lang="en-US" sz="1500" i="1" dirty="0" smtClean="0"/>
              <a:t>without first consulting your doctor and/or an attorney.</a:t>
            </a:r>
          </a:p>
          <a:p>
            <a:pPr algn="ctr"/>
            <a:r>
              <a:rPr lang="en-US" sz="1600" i="1" dirty="0" smtClean="0"/>
              <a:t>. </a:t>
            </a:r>
            <a:endParaRPr lang="en-US" sz="1600" i="1" dirty="0"/>
          </a:p>
        </p:txBody>
      </p:sp>
    </p:spTree>
    <p:extLst>
      <p:ext uri="{BB962C8B-B14F-4D97-AF65-F5344CB8AC3E}">
        <p14:creationId xmlns:p14="http://schemas.microsoft.com/office/powerpoint/2010/main" val="116476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Title 1"/>
          <p:cNvSpPr>
            <a:spLocks noGrp="1"/>
          </p:cNvSpPr>
          <p:nvPr>
            <p:ph type="title"/>
          </p:nvPr>
        </p:nvSpPr>
        <p:spPr>
          <a:xfrm>
            <a:off x="0" y="255134"/>
            <a:ext cx="12192000" cy="1036850"/>
          </a:xfrm>
        </p:spPr>
        <p:txBody>
          <a:bodyPr>
            <a:normAutofit/>
          </a:bodyPr>
          <a:lstStyle/>
          <a:p>
            <a:pPr algn="ctr"/>
            <a:r>
              <a:rPr lang="en-US" sz="4400" dirty="0" smtClean="0"/>
              <a:t>Accessing the Wi-Fi Network</a:t>
            </a:r>
            <a:endParaRPr lang="en-US" sz="4400" dirty="0"/>
          </a:p>
        </p:txBody>
      </p:sp>
      <p:sp>
        <p:nvSpPr>
          <p:cNvPr id="2" name="TextBox 1"/>
          <p:cNvSpPr txBox="1"/>
          <p:nvPr/>
        </p:nvSpPr>
        <p:spPr>
          <a:xfrm>
            <a:off x="1736472" y="2433483"/>
            <a:ext cx="8719054" cy="738664"/>
          </a:xfrm>
          <a:prstGeom prst="rect">
            <a:avLst/>
          </a:prstGeom>
          <a:noFill/>
        </p:spPr>
        <p:txBody>
          <a:bodyPr wrap="none" rtlCol="0">
            <a:spAutoFit/>
          </a:bodyPr>
          <a:lstStyle/>
          <a:p>
            <a:r>
              <a:rPr lang="en-US" sz="4200" dirty="0" smtClean="0"/>
              <a:t>Enter Name of Wi-Fi Network Here</a:t>
            </a:r>
            <a:endParaRPr lang="en-US" sz="4200" dirty="0"/>
          </a:p>
        </p:txBody>
      </p:sp>
      <p:pic>
        <p:nvPicPr>
          <p:cNvPr id="5122" name="Picture 2" descr="Image result for wif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49" y="3716594"/>
            <a:ext cx="2857500" cy="2857500"/>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71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0" y="255134"/>
            <a:ext cx="12192000" cy="1036850"/>
          </a:xfrm>
        </p:spPr>
        <p:txBody>
          <a:bodyPr>
            <a:normAutofit/>
          </a:bodyPr>
          <a:lstStyle/>
          <a:p>
            <a:pPr algn="ctr"/>
            <a:r>
              <a:rPr lang="en-US" sz="4400" dirty="0" smtClean="0"/>
              <a:t>Profile Strength:  Profile Metrics</a:t>
            </a:r>
            <a:endParaRPr lang="en-US" sz="4400" dirty="0"/>
          </a:p>
        </p:txBody>
      </p:sp>
      <p:pic>
        <p:nvPicPr>
          <p:cNvPr id="2" name="Picture 1"/>
          <p:cNvPicPr>
            <a:picLocks noChangeAspect="1"/>
          </p:cNvPicPr>
          <p:nvPr/>
        </p:nvPicPr>
        <p:blipFill>
          <a:blip r:embed="rId3"/>
          <a:stretch>
            <a:fillRect/>
          </a:stretch>
        </p:blipFill>
        <p:spPr>
          <a:xfrm>
            <a:off x="2025359" y="1569712"/>
            <a:ext cx="8141282" cy="5288287"/>
          </a:xfrm>
          <a:prstGeom prst="rect">
            <a:avLst/>
          </a:prstGeom>
          <a:ln>
            <a:solidFill>
              <a:schemeClr val="tx1">
                <a:lumMod val="75000"/>
              </a:schemeClr>
            </a:solidFill>
          </a:ln>
        </p:spPr>
      </p:pic>
      <p:cxnSp>
        <p:nvCxnSpPr>
          <p:cNvPr id="13" name="Straight Arrow Connector 12"/>
          <p:cNvCxnSpPr/>
          <p:nvPr/>
        </p:nvCxnSpPr>
        <p:spPr>
          <a:xfrm>
            <a:off x="1307282" y="5159242"/>
            <a:ext cx="914400" cy="9144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69775" y="3756656"/>
            <a:ext cx="914400" cy="9144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21682" y="2354070"/>
            <a:ext cx="914400" cy="9144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554415" y="6286534"/>
            <a:ext cx="1205696" cy="446764"/>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478188" y="6225940"/>
            <a:ext cx="1205696" cy="446764"/>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577292" y="4121157"/>
            <a:ext cx="1480594" cy="10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558255" y="5787342"/>
            <a:ext cx="3163970" cy="5065"/>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40015" y="1439670"/>
            <a:ext cx="914400" cy="9144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77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0" y="255134"/>
            <a:ext cx="12192000" cy="1036850"/>
          </a:xfrm>
        </p:spPr>
        <p:txBody>
          <a:bodyPr>
            <a:normAutofit/>
          </a:bodyPr>
          <a:lstStyle/>
          <a:p>
            <a:pPr algn="ctr"/>
            <a:r>
              <a:rPr lang="en-US" sz="4400" dirty="0" smtClean="0"/>
              <a:t>Search Appearances:  Data &amp; Statistics</a:t>
            </a:r>
            <a:endParaRPr lang="en-US" sz="4400" dirty="0"/>
          </a:p>
        </p:txBody>
      </p:sp>
      <p:pic>
        <p:nvPicPr>
          <p:cNvPr id="3" name="Picture 2"/>
          <p:cNvPicPr>
            <a:picLocks noChangeAspect="1"/>
          </p:cNvPicPr>
          <p:nvPr/>
        </p:nvPicPr>
        <p:blipFill>
          <a:blip r:embed="rId3"/>
          <a:stretch>
            <a:fillRect/>
          </a:stretch>
        </p:blipFill>
        <p:spPr>
          <a:xfrm>
            <a:off x="347944" y="2138082"/>
            <a:ext cx="7137977" cy="1502732"/>
          </a:xfrm>
          <a:prstGeom prst="rect">
            <a:avLst/>
          </a:prstGeom>
        </p:spPr>
      </p:pic>
      <p:pic>
        <p:nvPicPr>
          <p:cNvPr id="7" name="Picture 6"/>
          <p:cNvPicPr>
            <a:picLocks noChangeAspect="1"/>
          </p:cNvPicPr>
          <p:nvPr/>
        </p:nvPicPr>
        <p:blipFill>
          <a:blip r:embed="rId4"/>
          <a:stretch>
            <a:fillRect/>
          </a:stretch>
        </p:blipFill>
        <p:spPr>
          <a:xfrm>
            <a:off x="354952" y="3845859"/>
            <a:ext cx="7130969" cy="2367044"/>
          </a:xfrm>
          <a:prstGeom prst="rect">
            <a:avLst/>
          </a:prstGeom>
        </p:spPr>
      </p:pic>
      <p:pic>
        <p:nvPicPr>
          <p:cNvPr id="9" name="Picture 8"/>
          <p:cNvPicPr>
            <a:picLocks noChangeAspect="1"/>
          </p:cNvPicPr>
          <p:nvPr/>
        </p:nvPicPr>
        <p:blipFill>
          <a:blip r:embed="rId5"/>
          <a:stretch>
            <a:fillRect/>
          </a:stretch>
        </p:blipFill>
        <p:spPr>
          <a:xfrm>
            <a:off x="7810792" y="2477760"/>
            <a:ext cx="3987414" cy="3116215"/>
          </a:xfrm>
          <a:prstGeom prst="rect">
            <a:avLst/>
          </a:prstGeom>
        </p:spPr>
      </p:pic>
    </p:spTree>
    <p:extLst>
      <p:ext uri="{BB962C8B-B14F-4D97-AF65-F5344CB8AC3E}">
        <p14:creationId xmlns:p14="http://schemas.microsoft.com/office/powerpoint/2010/main" val="238474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2192000" cy="1036850"/>
          </a:xfrm>
        </p:spPr>
        <p:txBody>
          <a:bodyPr>
            <a:normAutofit/>
          </a:bodyPr>
          <a:lstStyle/>
          <a:p>
            <a:pPr algn="ctr"/>
            <a:r>
              <a:rPr lang="en-US" sz="4400" dirty="0" smtClean="0"/>
              <a:t>Profile Strength:  Profile Settings</a:t>
            </a:r>
            <a:endParaRPr lang="en-US" sz="4400" dirty="0"/>
          </a:p>
        </p:txBody>
      </p:sp>
      <p:pic>
        <p:nvPicPr>
          <p:cNvPr id="6" name="Picture 5"/>
          <p:cNvPicPr>
            <a:picLocks noChangeAspect="1"/>
          </p:cNvPicPr>
          <p:nvPr/>
        </p:nvPicPr>
        <p:blipFill>
          <a:blip r:embed="rId3"/>
          <a:stretch>
            <a:fillRect/>
          </a:stretch>
        </p:blipFill>
        <p:spPr>
          <a:xfrm>
            <a:off x="1111793" y="1606459"/>
            <a:ext cx="9968414" cy="2991666"/>
          </a:xfrm>
          <a:prstGeom prst="rect">
            <a:avLst/>
          </a:prstGeom>
          <a:ln>
            <a:solidFill>
              <a:schemeClr val="tx1">
                <a:lumMod val="75000"/>
              </a:schemeClr>
            </a:solidFill>
          </a:ln>
        </p:spPr>
      </p:pic>
      <p:sp>
        <p:nvSpPr>
          <p:cNvPr id="7" name="TextBox 6"/>
          <p:cNvSpPr txBox="1"/>
          <p:nvPr/>
        </p:nvSpPr>
        <p:spPr>
          <a:xfrm>
            <a:off x="689429" y="4755846"/>
            <a:ext cx="5406571" cy="1846659"/>
          </a:xfrm>
          <a:prstGeom prst="rect">
            <a:avLst/>
          </a:prstGeom>
          <a:noFill/>
          <a:ln>
            <a:solidFill>
              <a:schemeClr val="tx1">
                <a:lumMod val="75000"/>
              </a:schemeClr>
            </a:solidFill>
          </a:ln>
        </p:spPr>
        <p:txBody>
          <a:bodyPr wrap="square" rtlCol="0">
            <a:spAutoFit/>
          </a:bodyPr>
          <a:lstStyle/>
          <a:p>
            <a:r>
              <a:rPr lang="en-US" sz="2400" dirty="0" smtClean="0"/>
              <a:t>Sharing your profile when you click apply:</a:t>
            </a:r>
          </a:p>
          <a:p>
            <a:pPr marL="285750" indent="-285750">
              <a:buFont typeface="Arial" panose="020B0604020202020204" pitchFamily="34" charset="0"/>
              <a:buChar char="•"/>
            </a:pPr>
            <a:r>
              <a:rPr lang="en-US" sz="2200" dirty="0" smtClean="0"/>
              <a:t>Active Job-Seekers – select Yes</a:t>
            </a:r>
          </a:p>
          <a:p>
            <a:pPr marL="285750" indent="-285750">
              <a:buFont typeface="Arial" panose="020B0604020202020204" pitchFamily="34" charset="0"/>
              <a:buChar char="•"/>
            </a:pPr>
            <a:r>
              <a:rPr lang="en-US" sz="2200" dirty="0" smtClean="0"/>
              <a:t>Increases chance application will be viewed</a:t>
            </a:r>
          </a:p>
        </p:txBody>
      </p:sp>
      <p:sp>
        <p:nvSpPr>
          <p:cNvPr id="16" name="TextBox 15"/>
          <p:cNvSpPr txBox="1"/>
          <p:nvPr/>
        </p:nvSpPr>
        <p:spPr>
          <a:xfrm>
            <a:off x="6096000" y="4755846"/>
            <a:ext cx="5406571" cy="1846659"/>
          </a:xfrm>
          <a:prstGeom prst="rect">
            <a:avLst/>
          </a:prstGeom>
          <a:noFill/>
          <a:ln>
            <a:solidFill>
              <a:schemeClr val="tx1">
                <a:lumMod val="75000"/>
              </a:schemeClr>
            </a:solidFill>
          </a:ln>
        </p:spPr>
        <p:txBody>
          <a:bodyPr wrap="square" rtlCol="0">
            <a:spAutoFit/>
          </a:bodyPr>
          <a:lstStyle/>
          <a:p>
            <a:r>
              <a:rPr lang="en-US" sz="2400" dirty="0" smtClean="0"/>
              <a:t>Let recruiters know you’re open to opportunities:</a:t>
            </a:r>
          </a:p>
          <a:p>
            <a:pPr marL="285750" indent="-285750">
              <a:buFont typeface="Arial" panose="020B0604020202020204" pitchFamily="34" charset="0"/>
              <a:buChar char="•"/>
            </a:pPr>
            <a:r>
              <a:rPr lang="en-US" sz="2200" dirty="0" smtClean="0"/>
              <a:t>In-Transition – select Yes</a:t>
            </a:r>
          </a:p>
          <a:p>
            <a:pPr marL="285750" indent="-285750">
              <a:buFont typeface="Arial" panose="020B0604020202020204" pitchFamily="34" charset="0"/>
              <a:buChar char="•"/>
            </a:pPr>
            <a:r>
              <a:rPr lang="en-US" sz="2200" dirty="0" smtClean="0"/>
              <a:t>Currently Employed – select No (no privacy guarantee)</a:t>
            </a:r>
          </a:p>
        </p:txBody>
      </p:sp>
    </p:spTree>
    <p:extLst>
      <p:ext uri="{BB962C8B-B14F-4D97-AF65-F5344CB8AC3E}">
        <p14:creationId xmlns:p14="http://schemas.microsoft.com/office/powerpoint/2010/main" val="391987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85047"/>
          </a:xfrm>
        </p:spPr>
        <p:txBody>
          <a:bodyPr>
            <a:normAutofit/>
          </a:bodyPr>
          <a:lstStyle/>
          <a:p>
            <a:pPr algn="ctr"/>
            <a:r>
              <a:rPr lang="en-US" sz="4400" dirty="0" smtClean="0"/>
              <a:t>Network Like a Superhero!  </a:t>
            </a:r>
            <a:br>
              <a:rPr lang="en-US" sz="4400" dirty="0" smtClean="0"/>
            </a:br>
            <a:r>
              <a:rPr lang="en-US" sz="4400" dirty="0"/>
              <a:t>-</a:t>
            </a:r>
            <a:r>
              <a:rPr lang="en-US" sz="4400" dirty="0" smtClean="0"/>
              <a:t> Identifying Potential Contacts -</a:t>
            </a:r>
            <a:endParaRPr lang="en-US" sz="4400" dirty="0"/>
          </a:p>
        </p:txBody>
      </p:sp>
      <p:sp>
        <p:nvSpPr>
          <p:cNvPr id="4" name="Text Placeholder 3"/>
          <p:cNvSpPr>
            <a:spLocks noGrp="1"/>
          </p:cNvSpPr>
          <p:nvPr>
            <p:ph type="body" sz="half" idx="2"/>
          </p:nvPr>
        </p:nvSpPr>
        <p:spPr>
          <a:xfrm>
            <a:off x="596901" y="1828800"/>
            <a:ext cx="4403116" cy="4343400"/>
          </a:xfrm>
        </p:spPr>
        <p:txBody>
          <a:bodyPr>
            <a:normAutofit/>
          </a:bodyPr>
          <a:lstStyle/>
          <a:p>
            <a:pPr marL="457200" indent="-457200">
              <a:buFont typeface="Arial" panose="020B0604020202020204" pitchFamily="34" charset="0"/>
              <a:buChar char="•"/>
            </a:pPr>
            <a:r>
              <a:rPr lang="en-US" sz="3200" dirty="0" smtClean="0"/>
              <a:t>Faster than Completing an Application *</a:t>
            </a:r>
          </a:p>
          <a:p>
            <a:pPr marL="457200" indent="-457200">
              <a:buFont typeface="Arial" panose="020B0604020202020204" pitchFamily="34" charset="0"/>
              <a:buChar char="•"/>
            </a:pPr>
            <a:r>
              <a:rPr lang="en-US" sz="3200" dirty="0" smtClean="0"/>
              <a:t>More Powerful than Google Fiber *</a:t>
            </a:r>
          </a:p>
          <a:p>
            <a:pPr marL="457200" indent="-457200">
              <a:buFont typeface="Arial" panose="020B0604020202020204" pitchFamily="34" charset="0"/>
              <a:buChar char="•"/>
            </a:pPr>
            <a:r>
              <a:rPr lang="en-US" sz="3200" dirty="0" smtClean="0"/>
              <a:t>Able to Leap Time Zones and State/ Country Borders *</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4474" r="14474"/>
          <a:stretch>
            <a:fillRect/>
          </a:stretch>
        </p:blipFill>
        <p:spPr>
          <a:xfrm>
            <a:off x="5463702" y="1828800"/>
            <a:ext cx="6172200" cy="4343400"/>
          </a:xfrm>
          <a:ln>
            <a:solidFill>
              <a:schemeClr val="tx1">
                <a:lumMod val="75000"/>
              </a:schemeClr>
            </a:solidFill>
          </a:ln>
        </p:spPr>
      </p:pic>
      <p:sp>
        <p:nvSpPr>
          <p:cNvPr id="8" name="TextBox 7"/>
          <p:cNvSpPr txBox="1"/>
          <p:nvPr/>
        </p:nvSpPr>
        <p:spPr>
          <a:xfrm>
            <a:off x="561472" y="6293517"/>
            <a:ext cx="11069056" cy="800219"/>
          </a:xfrm>
          <a:prstGeom prst="rect">
            <a:avLst/>
          </a:prstGeom>
          <a:noFill/>
        </p:spPr>
        <p:txBody>
          <a:bodyPr wrap="none" rtlCol="0">
            <a:spAutoFit/>
          </a:bodyPr>
          <a:lstStyle/>
          <a:p>
            <a:pPr algn="ctr"/>
            <a:r>
              <a:rPr lang="en-US" sz="1500" i="1" dirty="0" smtClean="0"/>
              <a:t>* Disclaimer:  These statements are strictly metaphorical; do not attempt to race an online HRIS system, overpower Google, or skip Customs </a:t>
            </a:r>
          </a:p>
          <a:p>
            <a:pPr algn="ctr"/>
            <a:r>
              <a:rPr lang="en-US" sz="1500" i="1" dirty="0" smtClean="0"/>
              <a:t>without first consulting your doctor and/or an attorney.</a:t>
            </a:r>
          </a:p>
          <a:p>
            <a:pPr algn="ctr"/>
            <a:r>
              <a:rPr lang="en-US" sz="1600" i="1" dirty="0" smtClean="0"/>
              <a:t>. </a:t>
            </a:r>
            <a:endParaRPr lang="en-US" sz="1600" i="1" dirty="0"/>
          </a:p>
        </p:txBody>
      </p:sp>
    </p:spTree>
    <p:extLst>
      <p:ext uri="{BB962C8B-B14F-4D97-AF65-F5344CB8AC3E}">
        <p14:creationId xmlns:p14="http://schemas.microsoft.com/office/powerpoint/2010/main" val="21992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34"/>
            <a:ext cx="12192000" cy="1036850"/>
          </a:xfrm>
        </p:spPr>
        <p:txBody>
          <a:bodyPr>
            <a:normAutofit/>
          </a:bodyPr>
          <a:lstStyle/>
          <a:p>
            <a:pPr algn="ctr"/>
            <a:r>
              <a:rPr lang="en-US" sz="4400" dirty="0" smtClean="0"/>
              <a:t>Identifying Potential Contacts</a:t>
            </a:r>
            <a:endParaRPr lang="en-US" sz="4400" dirty="0"/>
          </a:p>
        </p:txBody>
      </p:sp>
      <p:sp>
        <p:nvSpPr>
          <p:cNvPr id="4" name="Text Placeholder 3"/>
          <p:cNvSpPr>
            <a:spLocks noGrp="1"/>
          </p:cNvSpPr>
          <p:nvPr>
            <p:ph type="body" sz="half" idx="2"/>
          </p:nvPr>
        </p:nvSpPr>
        <p:spPr>
          <a:xfrm>
            <a:off x="1139264" y="1915628"/>
            <a:ext cx="4956736" cy="4323808"/>
          </a:xfrm>
        </p:spPr>
        <p:txBody>
          <a:bodyPr>
            <a:normAutofit/>
          </a:bodyPr>
          <a:lstStyle/>
          <a:p>
            <a:r>
              <a:rPr lang="en-US" sz="3600" dirty="0" smtClean="0"/>
              <a:t>Search Parameters:</a:t>
            </a:r>
          </a:p>
          <a:p>
            <a:pPr marL="457200" indent="-457200">
              <a:buFont typeface="Arial" panose="020B0604020202020204" pitchFamily="34" charset="0"/>
              <a:buChar char="•"/>
            </a:pPr>
            <a:r>
              <a:rPr lang="en-US" sz="3200" u="sng" dirty="0" smtClean="0"/>
              <a:t>3</a:t>
            </a:r>
            <a:r>
              <a:rPr lang="en-US" sz="3200" dirty="0" smtClean="0"/>
              <a:t> Job Titles/Types</a:t>
            </a:r>
          </a:p>
          <a:p>
            <a:pPr marL="457200" indent="-457200">
              <a:buFont typeface="Arial" panose="020B0604020202020204" pitchFamily="34" charset="0"/>
              <a:buChar char="•"/>
            </a:pPr>
            <a:r>
              <a:rPr lang="en-US" sz="3200" u="sng" dirty="0" smtClean="0"/>
              <a:t>3</a:t>
            </a:r>
            <a:r>
              <a:rPr lang="en-US" sz="3200" dirty="0" smtClean="0"/>
              <a:t> Companies</a:t>
            </a:r>
          </a:p>
          <a:p>
            <a:pPr marL="457200" indent="-457200">
              <a:buFont typeface="Arial" panose="020B0604020202020204" pitchFamily="34" charset="0"/>
              <a:buChar char="•"/>
            </a:pPr>
            <a:r>
              <a:rPr lang="en-US" sz="3200" dirty="0" smtClean="0"/>
              <a:t>Location(s) – </a:t>
            </a:r>
            <a:r>
              <a:rPr lang="en-US" sz="2400" i="1" dirty="0" smtClean="0"/>
              <a:t>if applicable</a:t>
            </a:r>
          </a:p>
          <a:p>
            <a:pPr marL="457200" indent="-457200">
              <a:buFont typeface="Arial" panose="020B0604020202020204" pitchFamily="34" charset="0"/>
              <a:buChar char="•"/>
            </a:pPr>
            <a:r>
              <a:rPr lang="en-US" sz="3200" dirty="0" smtClean="0"/>
              <a:t>Industry/</a:t>
            </a:r>
            <a:r>
              <a:rPr lang="en-US" sz="3200" dirty="0" err="1" smtClean="0"/>
              <a:t>ies</a:t>
            </a:r>
            <a:r>
              <a:rPr lang="en-US" sz="3200" dirty="0" smtClean="0"/>
              <a:t> – </a:t>
            </a:r>
            <a:r>
              <a:rPr lang="en-US" sz="2400" i="1" dirty="0" smtClean="0"/>
              <a:t>if applicable</a:t>
            </a:r>
          </a:p>
          <a:p>
            <a:pPr marL="457200" indent="-457200">
              <a:buFont typeface="Arial" panose="020B0604020202020204" pitchFamily="34" charset="0"/>
              <a:buChar char="•"/>
            </a:pPr>
            <a:r>
              <a:rPr lang="en-US" sz="3200" dirty="0" smtClean="0"/>
              <a:t>Schools</a:t>
            </a:r>
          </a:p>
        </p:txBody>
      </p:sp>
      <p:pic>
        <p:nvPicPr>
          <p:cNvPr id="2050" name="Picture 2" descr="Image result for pencil and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047" y="2575000"/>
            <a:ext cx="4741424" cy="3005064"/>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2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4491</Words>
  <Application>Microsoft Office PowerPoint</Application>
  <PresentationFormat>Widescreen</PresentationFormat>
  <Paragraphs>286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Book Antiqua</vt:lpstr>
      <vt:lpstr>Wingdings</vt:lpstr>
      <vt:lpstr>Sales Direction 16X9</vt:lpstr>
      <vt:lpstr>LinkedIn and Your Job Search:   Network Like a Superhero</vt:lpstr>
      <vt:lpstr>May the Odds be Ever in Your Favor</vt:lpstr>
      <vt:lpstr>Network Like a Superhero!   - Profile Strength -</vt:lpstr>
      <vt:lpstr>Accessing the Wi-Fi Network</vt:lpstr>
      <vt:lpstr>Profile Strength:  Profile Metrics</vt:lpstr>
      <vt:lpstr>Search Appearances:  Data &amp; Statistics</vt:lpstr>
      <vt:lpstr>Profile Strength:  Profile Settings</vt:lpstr>
      <vt:lpstr>Network Like a Superhero!   - Identifying Potential Contacts -</vt:lpstr>
      <vt:lpstr>Identifying Potential Contacts</vt:lpstr>
      <vt:lpstr>PowerPoint Presentation</vt:lpstr>
      <vt:lpstr>PowerPoint Presentation</vt:lpstr>
      <vt:lpstr>Advanced Search Function - People -</vt:lpstr>
      <vt:lpstr>PowerPoint Presentation</vt:lpstr>
      <vt:lpstr>Valid Search Results</vt:lpstr>
      <vt:lpstr>Network Like a Superhero!   - Communication -</vt:lpstr>
      <vt:lpstr>Superhero Networking:  Communication</vt:lpstr>
      <vt:lpstr>7 Rules of Engagement (cont.)</vt:lpstr>
      <vt:lpstr>7 Rules of Engagement (cont.)</vt:lpstr>
      <vt:lpstr>7 Rules of Engagement (cont.)</vt:lpstr>
      <vt:lpstr>7 Rules of Engagement (cont.)</vt:lpstr>
      <vt:lpstr>7 Rules of Engagement (cont.)</vt:lpstr>
      <vt:lpstr>7 Rules of Engagement (cont.)</vt:lpstr>
      <vt:lpstr>7 Rules of Engagement (cont.)</vt:lpstr>
      <vt:lpstr>PowerPoint Presentation</vt:lpstr>
      <vt:lpstr>Homework 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2017-01-03T07:48:01Z</dcterms:created>
  <dcterms:modified xsi:type="dcterms:W3CDTF">2017-08-08T04:13:23Z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