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86" r:id="rId3"/>
    <p:sldId id="287" r:id="rId4"/>
    <p:sldId id="285" r:id="rId5"/>
    <p:sldId id="300" r:id="rId6"/>
    <p:sldId id="258" r:id="rId7"/>
    <p:sldId id="281" r:id="rId8"/>
    <p:sldId id="301" r:id="rId9"/>
    <p:sldId id="305" r:id="rId10"/>
    <p:sldId id="306" r:id="rId11"/>
    <p:sldId id="262" r:id="rId12"/>
    <p:sldId id="294" r:id="rId13"/>
    <p:sldId id="296" r:id="rId14"/>
    <p:sldId id="303" r:id="rId15"/>
    <p:sldId id="261" r:id="rId16"/>
    <p:sldId id="302" r:id="rId17"/>
    <p:sldId id="279" r:id="rId18"/>
    <p:sldId id="297" r:id="rId19"/>
    <p:sldId id="299" r:id="rId20"/>
    <p:sldId id="304" r:id="rId21"/>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32C"/>
    <a:srgbClr val="C43902"/>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432" autoAdjust="0"/>
  </p:normalViewPr>
  <p:slideViewPr>
    <p:cSldViewPr>
      <p:cViewPr>
        <p:scale>
          <a:sx n="82" d="100"/>
          <a:sy n="82" d="100"/>
        </p:scale>
        <p:origin x="-330" y="9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8498E8-F765-4845-B7AA-28C47EAD34B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731654D-E72A-4DD3-A50B-0C1CC6B0B3D8}">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600" dirty="0" smtClean="0"/>
            <a:t>Step 1</a:t>
          </a:r>
          <a:endParaRPr lang="en-US" sz="1600" dirty="0"/>
        </a:p>
      </dgm:t>
    </dgm:pt>
    <dgm:pt modelId="{389E086A-324C-41ED-8FA5-B907DD2E9E50}" type="parTrans" cxnId="{71C194C7-693C-4521-B217-4AA4BB246540}">
      <dgm:prSet/>
      <dgm:spPr/>
      <dgm:t>
        <a:bodyPr/>
        <a:lstStyle/>
        <a:p>
          <a:endParaRPr lang="en-US" sz="1600"/>
        </a:p>
      </dgm:t>
    </dgm:pt>
    <dgm:pt modelId="{D698661A-F166-48EC-93F8-2C3C8831314F}" type="sibTrans" cxnId="{71C194C7-693C-4521-B217-4AA4BB246540}">
      <dgm:prSet/>
      <dgm:spPr/>
      <dgm:t>
        <a:bodyPr/>
        <a:lstStyle/>
        <a:p>
          <a:endParaRPr lang="en-US" sz="1600"/>
        </a:p>
      </dgm:t>
    </dgm:pt>
    <dgm:pt modelId="{C3170560-74EF-461A-9F4C-47A152112B14}">
      <dgm:prSet phldrT="[Text]" custT="1"/>
      <dgm:spPr/>
      <dgm:t>
        <a:bodyPr/>
        <a:lstStyle/>
        <a:p>
          <a:r>
            <a:rPr lang="en-US" sz="1600" dirty="0" smtClean="0"/>
            <a:t>Analyze and identify the key </a:t>
          </a:r>
          <a:r>
            <a:rPr lang="en-US" sz="1600" b="1" dirty="0" smtClean="0"/>
            <a:t>skills (= competencies) </a:t>
          </a:r>
          <a:r>
            <a:rPr lang="en-US" sz="1600" dirty="0" smtClean="0"/>
            <a:t>required for the position you want.</a:t>
          </a:r>
          <a:endParaRPr lang="en-US" sz="1600" dirty="0"/>
        </a:p>
      </dgm:t>
    </dgm:pt>
    <dgm:pt modelId="{2115100A-BC8A-409F-93FF-A30F8A0E11E8}" type="parTrans" cxnId="{215D88C8-0B4C-48CE-8779-F81470832225}">
      <dgm:prSet/>
      <dgm:spPr/>
      <dgm:t>
        <a:bodyPr/>
        <a:lstStyle/>
        <a:p>
          <a:endParaRPr lang="en-US" sz="1600"/>
        </a:p>
      </dgm:t>
    </dgm:pt>
    <dgm:pt modelId="{9F447AD1-EB8A-46D6-8F28-562F0C9F221A}" type="sibTrans" cxnId="{215D88C8-0B4C-48CE-8779-F81470832225}">
      <dgm:prSet/>
      <dgm:spPr/>
      <dgm:t>
        <a:bodyPr/>
        <a:lstStyle/>
        <a:p>
          <a:endParaRPr lang="en-US" sz="1600"/>
        </a:p>
      </dgm:t>
    </dgm:pt>
    <dgm:pt modelId="{ED019895-951D-4134-B179-26B48AF9BB20}">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600" dirty="0" smtClean="0"/>
            <a:t>Step 2</a:t>
          </a:r>
          <a:endParaRPr lang="en-US" sz="1600" dirty="0"/>
        </a:p>
      </dgm:t>
    </dgm:pt>
    <dgm:pt modelId="{D9D4C683-F59B-4185-8EBF-D81CE25BE092}" type="parTrans" cxnId="{2B398B85-6CA7-4897-AFF7-ED9A3A7D8186}">
      <dgm:prSet/>
      <dgm:spPr/>
      <dgm:t>
        <a:bodyPr/>
        <a:lstStyle/>
        <a:p>
          <a:endParaRPr lang="en-US" sz="1600"/>
        </a:p>
      </dgm:t>
    </dgm:pt>
    <dgm:pt modelId="{3E0164FF-2BFC-4054-B718-C106041C01AC}" type="sibTrans" cxnId="{2B398B85-6CA7-4897-AFF7-ED9A3A7D8186}">
      <dgm:prSet/>
      <dgm:spPr/>
      <dgm:t>
        <a:bodyPr/>
        <a:lstStyle/>
        <a:p>
          <a:endParaRPr lang="en-US" sz="1600"/>
        </a:p>
      </dgm:t>
    </dgm:pt>
    <dgm:pt modelId="{A84C5853-8450-4997-9461-0EE1A8733417}">
      <dgm:prSet phldrT="[Text]" custT="1"/>
      <dgm:spPr/>
      <dgm:t>
        <a:bodyPr/>
        <a:lstStyle/>
        <a:p>
          <a:r>
            <a:rPr lang="en-US" sz="1600" dirty="0" smtClean="0"/>
            <a:t>Reflect on </a:t>
          </a:r>
          <a:r>
            <a:rPr lang="en-US" sz="1600" u="sng" dirty="0" smtClean="0"/>
            <a:t>your</a:t>
          </a:r>
          <a:r>
            <a:rPr lang="en-US" sz="1600" dirty="0" smtClean="0"/>
            <a:t> background to identify </a:t>
          </a:r>
          <a:r>
            <a:rPr lang="en-US" sz="1600" b="1" u="sng" dirty="0" smtClean="0"/>
            <a:t>your</a:t>
          </a:r>
          <a:r>
            <a:rPr lang="en-US" sz="1600" b="1" dirty="0" smtClean="0"/>
            <a:t> skills &amp; experiences related to this position</a:t>
          </a:r>
          <a:r>
            <a:rPr lang="en-US" sz="1600" dirty="0" smtClean="0"/>
            <a:t>.</a:t>
          </a:r>
          <a:endParaRPr lang="en-US" sz="1600" dirty="0"/>
        </a:p>
      </dgm:t>
    </dgm:pt>
    <dgm:pt modelId="{715C0C68-E9C8-4917-87BC-0787C5220BFD}" type="parTrans" cxnId="{EB1CCED5-3854-439B-A0E0-5B1B92361E85}">
      <dgm:prSet/>
      <dgm:spPr/>
      <dgm:t>
        <a:bodyPr/>
        <a:lstStyle/>
        <a:p>
          <a:endParaRPr lang="en-US" sz="1600"/>
        </a:p>
      </dgm:t>
    </dgm:pt>
    <dgm:pt modelId="{50BD6A24-E798-4DF8-A344-2873E10A8BEC}" type="sibTrans" cxnId="{EB1CCED5-3854-439B-A0E0-5B1B92361E85}">
      <dgm:prSet/>
      <dgm:spPr/>
      <dgm:t>
        <a:bodyPr/>
        <a:lstStyle/>
        <a:p>
          <a:endParaRPr lang="en-US" sz="1600"/>
        </a:p>
      </dgm:t>
    </dgm:pt>
    <dgm:pt modelId="{24FE3FE7-EF2C-4ED2-BB15-B796CFFECAAC}">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92D050"/>
        </a:solidFill>
      </dgm:spPr>
      <dgm:t>
        <a:bodyPr/>
        <a:lstStyle/>
        <a:p>
          <a:r>
            <a:rPr lang="en-US" sz="1600" dirty="0" smtClean="0"/>
            <a:t>Step 3</a:t>
          </a:r>
          <a:endParaRPr lang="en-US" sz="1600" dirty="0"/>
        </a:p>
      </dgm:t>
    </dgm:pt>
    <dgm:pt modelId="{693B482D-3E46-4D32-8887-1553A83921C6}" type="parTrans" cxnId="{8B7D6C7A-B3D5-44E3-9360-4E4939DEA8C3}">
      <dgm:prSet/>
      <dgm:spPr/>
      <dgm:t>
        <a:bodyPr/>
        <a:lstStyle/>
        <a:p>
          <a:endParaRPr lang="en-US" sz="1600"/>
        </a:p>
      </dgm:t>
    </dgm:pt>
    <dgm:pt modelId="{51BC2C79-72BB-459D-9328-524FE5ACFEDD}" type="sibTrans" cxnId="{8B7D6C7A-B3D5-44E3-9360-4E4939DEA8C3}">
      <dgm:prSet/>
      <dgm:spPr/>
      <dgm:t>
        <a:bodyPr/>
        <a:lstStyle/>
        <a:p>
          <a:endParaRPr lang="en-US" sz="1600"/>
        </a:p>
      </dgm:t>
    </dgm:pt>
    <dgm:pt modelId="{2A35731A-F12F-4DE9-BB28-A8026AFFE874}">
      <dgm:prSet phldrT="[Text]" custT="1"/>
      <dgm:spPr/>
      <dgm:t>
        <a:bodyPr/>
        <a:lstStyle/>
        <a:p>
          <a:r>
            <a:rPr lang="en-US" sz="1600" b="0" i="0" dirty="0" smtClean="0"/>
            <a:t>Create a STAR Story that </a:t>
          </a:r>
          <a:r>
            <a:rPr lang="en-US" sz="1600" b="1" i="0" dirty="0" smtClean="0"/>
            <a:t>demonstrates</a:t>
          </a:r>
          <a:r>
            <a:rPr lang="en-US" sz="1600" b="0" i="0" dirty="0" smtClean="0"/>
            <a:t> your teamwork abilities, initiative, planning, leadership, etc</a:t>
          </a:r>
          <a:r>
            <a:rPr lang="en-US" sz="1600" b="1" i="0" dirty="0" smtClean="0"/>
            <a:t>. skills</a:t>
          </a:r>
          <a:r>
            <a:rPr lang="en-US" sz="1600" b="0" i="0" dirty="0" smtClean="0"/>
            <a:t>.  Try to be as relevant  as possible to the position for which you are interviewing.</a:t>
          </a:r>
          <a:endParaRPr lang="en-US" sz="1600" dirty="0"/>
        </a:p>
      </dgm:t>
    </dgm:pt>
    <dgm:pt modelId="{8C596BAA-4A2E-467F-AF7C-7F29DBC5616D}" type="parTrans" cxnId="{489DD89E-B845-441C-BDAB-294DFBF9AF62}">
      <dgm:prSet/>
      <dgm:spPr/>
      <dgm:t>
        <a:bodyPr/>
        <a:lstStyle/>
        <a:p>
          <a:endParaRPr lang="en-US" sz="1600"/>
        </a:p>
      </dgm:t>
    </dgm:pt>
    <dgm:pt modelId="{AC174844-49F3-414C-8956-DAC80C8084F5}" type="sibTrans" cxnId="{489DD89E-B845-441C-BDAB-294DFBF9AF62}">
      <dgm:prSet/>
      <dgm:spPr/>
      <dgm:t>
        <a:bodyPr/>
        <a:lstStyle/>
        <a:p>
          <a:endParaRPr lang="en-US" sz="1600"/>
        </a:p>
      </dgm:t>
    </dgm:pt>
    <dgm:pt modelId="{994892EB-21C1-491D-998E-F39F86BDAEF4}" type="pres">
      <dgm:prSet presAssocID="{D58498E8-F765-4845-B7AA-28C47EAD34B9}" presName="linearFlow" presStyleCnt="0">
        <dgm:presLayoutVars>
          <dgm:dir/>
          <dgm:animLvl val="lvl"/>
          <dgm:resizeHandles val="exact"/>
        </dgm:presLayoutVars>
      </dgm:prSet>
      <dgm:spPr/>
      <dgm:t>
        <a:bodyPr/>
        <a:lstStyle/>
        <a:p>
          <a:endParaRPr lang="en-US"/>
        </a:p>
      </dgm:t>
    </dgm:pt>
    <dgm:pt modelId="{C6C33D58-46F3-4F7E-813E-94F1DFCA7CE5}" type="pres">
      <dgm:prSet presAssocID="{9731654D-E72A-4DD3-A50B-0C1CC6B0B3D8}" presName="composite" presStyleCnt="0"/>
      <dgm:spPr/>
    </dgm:pt>
    <dgm:pt modelId="{E00543CF-E21A-4CAD-B234-6344369B0FCE}" type="pres">
      <dgm:prSet presAssocID="{9731654D-E72A-4DD3-A50B-0C1CC6B0B3D8}" presName="parentText" presStyleLbl="alignNode1" presStyleIdx="0" presStyleCnt="3">
        <dgm:presLayoutVars>
          <dgm:chMax val="1"/>
          <dgm:bulletEnabled val="1"/>
        </dgm:presLayoutVars>
      </dgm:prSet>
      <dgm:spPr/>
      <dgm:t>
        <a:bodyPr/>
        <a:lstStyle/>
        <a:p>
          <a:endParaRPr lang="en-US"/>
        </a:p>
      </dgm:t>
    </dgm:pt>
    <dgm:pt modelId="{7E00BE6F-9B1D-4F80-89F9-8DCCF929F4F8}" type="pres">
      <dgm:prSet presAssocID="{9731654D-E72A-4DD3-A50B-0C1CC6B0B3D8}" presName="descendantText" presStyleLbl="alignAcc1" presStyleIdx="0" presStyleCnt="3">
        <dgm:presLayoutVars>
          <dgm:bulletEnabled val="1"/>
        </dgm:presLayoutVars>
      </dgm:prSet>
      <dgm:spPr/>
      <dgm:t>
        <a:bodyPr/>
        <a:lstStyle/>
        <a:p>
          <a:endParaRPr lang="en-US"/>
        </a:p>
      </dgm:t>
    </dgm:pt>
    <dgm:pt modelId="{8B657A76-0B3A-413D-8DAF-84C94B75875D}" type="pres">
      <dgm:prSet presAssocID="{D698661A-F166-48EC-93F8-2C3C8831314F}" presName="sp" presStyleCnt="0"/>
      <dgm:spPr/>
    </dgm:pt>
    <dgm:pt modelId="{648E3C34-5E0D-4A99-A868-D62516D85ACA}" type="pres">
      <dgm:prSet presAssocID="{ED019895-951D-4134-B179-26B48AF9BB20}" presName="composite" presStyleCnt="0"/>
      <dgm:spPr/>
    </dgm:pt>
    <dgm:pt modelId="{678451E2-0B01-408C-9638-8CF086F2174B}" type="pres">
      <dgm:prSet presAssocID="{ED019895-951D-4134-B179-26B48AF9BB20}" presName="parentText" presStyleLbl="alignNode1" presStyleIdx="1" presStyleCnt="3">
        <dgm:presLayoutVars>
          <dgm:chMax val="1"/>
          <dgm:bulletEnabled val="1"/>
        </dgm:presLayoutVars>
      </dgm:prSet>
      <dgm:spPr/>
      <dgm:t>
        <a:bodyPr/>
        <a:lstStyle/>
        <a:p>
          <a:endParaRPr lang="en-US"/>
        </a:p>
      </dgm:t>
    </dgm:pt>
    <dgm:pt modelId="{8563A97F-68DA-4E62-A8D7-5A68FC15D6AF}" type="pres">
      <dgm:prSet presAssocID="{ED019895-951D-4134-B179-26B48AF9BB20}" presName="descendantText" presStyleLbl="alignAcc1" presStyleIdx="1" presStyleCnt="3">
        <dgm:presLayoutVars>
          <dgm:bulletEnabled val="1"/>
        </dgm:presLayoutVars>
      </dgm:prSet>
      <dgm:spPr/>
      <dgm:t>
        <a:bodyPr/>
        <a:lstStyle/>
        <a:p>
          <a:endParaRPr lang="en-US"/>
        </a:p>
      </dgm:t>
    </dgm:pt>
    <dgm:pt modelId="{2028C20F-53C9-46DF-840C-D8EDA10BD7C4}" type="pres">
      <dgm:prSet presAssocID="{3E0164FF-2BFC-4054-B718-C106041C01AC}" presName="sp" presStyleCnt="0"/>
      <dgm:spPr/>
    </dgm:pt>
    <dgm:pt modelId="{D345EC3E-342C-4D30-BA05-07E661A84DFE}" type="pres">
      <dgm:prSet presAssocID="{24FE3FE7-EF2C-4ED2-BB15-B796CFFECAAC}" presName="composite" presStyleCnt="0"/>
      <dgm:spPr/>
    </dgm:pt>
    <dgm:pt modelId="{7181F552-E7E6-4BE3-9D2F-0CA211A1BBBB}" type="pres">
      <dgm:prSet presAssocID="{24FE3FE7-EF2C-4ED2-BB15-B796CFFECAAC}" presName="parentText" presStyleLbl="alignNode1" presStyleIdx="2" presStyleCnt="3">
        <dgm:presLayoutVars>
          <dgm:chMax val="1"/>
          <dgm:bulletEnabled val="1"/>
        </dgm:presLayoutVars>
      </dgm:prSet>
      <dgm:spPr/>
      <dgm:t>
        <a:bodyPr/>
        <a:lstStyle/>
        <a:p>
          <a:endParaRPr lang="en-US"/>
        </a:p>
      </dgm:t>
    </dgm:pt>
    <dgm:pt modelId="{05BAFD5D-168E-4DB4-AA13-8A41822FF910}" type="pres">
      <dgm:prSet presAssocID="{24FE3FE7-EF2C-4ED2-BB15-B796CFFECAAC}" presName="descendantText" presStyleLbl="alignAcc1" presStyleIdx="2" presStyleCnt="3">
        <dgm:presLayoutVars>
          <dgm:bulletEnabled val="1"/>
        </dgm:presLayoutVars>
      </dgm:prSet>
      <dgm:spPr/>
      <dgm:t>
        <a:bodyPr/>
        <a:lstStyle/>
        <a:p>
          <a:endParaRPr lang="en-US"/>
        </a:p>
      </dgm:t>
    </dgm:pt>
  </dgm:ptLst>
  <dgm:cxnLst>
    <dgm:cxn modelId="{EB1CCED5-3854-439B-A0E0-5B1B92361E85}" srcId="{ED019895-951D-4134-B179-26B48AF9BB20}" destId="{A84C5853-8450-4997-9461-0EE1A8733417}" srcOrd="0" destOrd="0" parTransId="{715C0C68-E9C8-4917-87BC-0787C5220BFD}" sibTransId="{50BD6A24-E798-4DF8-A344-2873E10A8BEC}"/>
    <dgm:cxn modelId="{978CDB97-3EA6-4141-9865-2F76BA4DD6C4}" type="presOf" srcId="{A84C5853-8450-4997-9461-0EE1A8733417}" destId="{8563A97F-68DA-4E62-A8D7-5A68FC15D6AF}" srcOrd="0" destOrd="0" presId="urn:microsoft.com/office/officeart/2005/8/layout/chevron2"/>
    <dgm:cxn modelId="{669B5934-4DC1-49E4-B2C3-E3D880536EC6}" type="presOf" srcId="{2A35731A-F12F-4DE9-BB28-A8026AFFE874}" destId="{05BAFD5D-168E-4DB4-AA13-8A41822FF910}" srcOrd="0" destOrd="0" presId="urn:microsoft.com/office/officeart/2005/8/layout/chevron2"/>
    <dgm:cxn modelId="{1180B70C-1B2F-47D3-934E-1BF2C3405704}" type="presOf" srcId="{24FE3FE7-EF2C-4ED2-BB15-B796CFFECAAC}" destId="{7181F552-E7E6-4BE3-9D2F-0CA211A1BBBB}" srcOrd="0" destOrd="0" presId="urn:microsoft.com/office/officeart/2005/8/layout/chevron2"/>
    <dgm:cxn modelId="{8B7D6C7A-B3D5-44E3-9360-4E4939DEA8C3}" srcId="{D58498E8-F765-4845-B7AA-28C47EAD34B9}" destId="{24FE3FE7-EF2C-4ED2-BB15-B796CFFECAAC}" srcOrd="2" destOrd="0" parTransId="{693B482D-3E46-4D32-8887-1553A83921C6}" sibTransId="{51BC2C79-72BB-459D-9328-524FE5ACFEDD}"/>
    <dgm:cxn modelId="{AB245683-B565-48D1-8AB4-3F1C6105BFC7}" type="presOf" srcId="{C3170560-74EF-461A-9F4C-47A152112B14}" destId="{7E00BE6F-9B1D-4F80-89F9-8DCCF929F4F8}" srcOrd="0" destOrd="0" presId="urn:microsoft.com/office/officeart/2005/8/layout/chevron2"/>
    <dgm:cxn modelId="{71C194C7-693C-4521-B217-4AA4BB246540}" srcId="{D58498E8-F765-4845-B7AA-28C47EAD34B9}" destId="{9731654D-E72A-4DD3-A50B-0C1CC6B0B3D8}" srcOrd="0" destOrd="0" parTransId="{389E086A-324C-41ED-8FA5-B907DD2E9E50}" sibTransId="{D698661A-F166-48EC-93F8-2C3C8831314F}"/>
    <dgm:cxn modelId="{489DD89E-B845-441C-BDAB-294DFBF9AF62}" srcId="{24FE3FE7-EF2C-4ED2-BB15-B796CFFECAAC}" destId="{2A35731A-F12F-4DE9-BB28-A8026AFFE874}" srcOrd="0" destOrd="0" parTransId="{8C596BAA-4A2E-467F-AF7C-7F29DBC5616D}" sibTransId="{AC174844-49F3-414C-8956-DAC80C8084F5}"/>
    <dgm:cxn modelId="{215D88C8-0B4C-48CE-8779-F81470832225}" srcId="{9731654D-E72A-4DD3-A50B-0C1CC6B0B3D8}" destId="{C3170560-74EF-461A-9F4C-47A152112B14}" srcOrd="0" destOrd="0" parTransId="{2115100A-BC8A-409F-93FF-A30F8A0E11E8}" sibTransId="{9F447AD1-EB8A-46D6-8F28-562F0C9F221A}"/>
    <dgm:cxn modelId="{A9145AF2-86EA-474F-AB66-E6B4962B1344}" type="presOf" srcId="{9731654D-E72A-4DD3-A50B-0C1CC6B0B3D8}" destId="{E00543CF-E21A-4CAD-B234-6344369B0FCE}" srcOrd="0" destOrd="0" presId="urn:microsoft.com/office/officeart/2005/8/layout/chevron2"/>
    <dgm:cxn modelId="{2B398B85-6CA7-4897-AFF7-ED9A3A7D8186}" srcId="{D58498E8-F765-4845-B7AA-28C47EAD34B9}" destId="{ED019895-951D-4134-B179-26B48AF9BB20}" srcOrd="1" destOrd="0" parTransId="{D9D4C683-F59B-4185-8EBF-D81CE25BE092}" sibTransId="{3E0164FF-2BFC-4054-B718-C106041C01AC}"/>
    <dgm:cxn modelId="{43F0B08D-7D3A-464C-83C8-AE19A8E453F3}" type="presOf" srcId="{D58498E8-F765-4845-B7AA-28C47EAD34B9}" destId="{994892EB-21C1-491D-998E-F39F86BDAEF4}" srcOrd="0" destOrd="0" presId="urn:microsoft.com/office/officeart/2005/8/layout/chevron2"/>
    <dgm:cxn modelId="{A9B2FB41-9FF8-475A-8893-B3D4461A71D1}" type="presOf" srcId="{ED019895-951D-4134-B179-26B48AF9BB20}" destId="{678451E2-0B01-408C-9638-8CF086F2174B}" srcOrd="0" destOrd="0" presId="urn:microsoft.com/office/officeart/2005/8/layout/chevron2"/>
    <dgm:cxn modelId="{5A6C61D4-D6DB-487D-8B51-1B76876E9E11}" type="presParOf" srcId="{994892EB-21C1-491D-998E-F39F86BDAEF4}" destId="{C6C33D58-46F3-4F7E-813E-94F1DFCA7CE5}" srcOrd="0" destOrd="0" presId="urn:microsoft.com/office/officeart/2005/8/layout/chevron2"/>
    <dgm:cxn modelId="{4CC3D136-5F0E-4B0A-A062-599661765520}" type="presParOf" srcId="{C6C33D58-46F3-4F7E-813E-94F1DFCA7CE5}" destId="{E00543CF-E21A-4CAD-B234-6344369B0FCE}" srcOrd="0" destOrd="0" presId="urn:microsoft.com/office/officeart/2005/8/layout/chevron2"/>
    <dgm:cxn modelId="{2BDB0204-AD09-4484-B335-4999FD93165F}" type="presParOf" srcId="{C6C33D58-46F3-4F7E-813E-94F1DFCA7CE5}" destId="{7E00BE6F-9B1D-4F80-89F9-8DCCF929F4F8}" srcOrd="1" destOrd="0" presId="urn:microsoft.com/office/officeart/2005/8/layout/chevron2"/>
    <dgm:cxn modelId="{97D653E4-9898-4BF3-9E9C-63D705F0CF6A}" type="presParOf" srcId="{994892EB-21C1-491D-998E-F39F86BDAEF4}" destId="{8B657A76-0B3A-413D-8DAF-84C94B75875D}" srcOrd="1" destOrd="0" presId="urn:microsoft.com/office/officeart/2005/8/layout/chevron2"/>
    <dgm:cxn modelId="{12DBCFB6-7853-43D0-A7C3-11D7BAC0C338}" type="presParOf" srcId="{994892EB-21C1-491D-998E-F39F86BDAEF4}" destId="{648E3C34-5E0D-4A99-A868-D62516D85ACA}" srcOrd="2" destOrd="0" presId="urn:microsoft.com/office/officeart/2005/8/layout/chevron2"/>
    <dgm:cxn modelId="{0F561C2D-C98F-4C60-B07A-8CE7C9FA97BE}" type="presParOf" srcId="{648E3C34-5E0D-4A99-A868-D62516D85ACA}" destId="{678451E2-0B01-408C-9638-8CF086F2174B}" srcOrd="0" destOrd="0" presId="urn:microsoft.com/office/officeart/2005/8/layout/chevron2"/>
    <dgm:cxn modelId="{0395B6B0-29D3-4F62-954B-E3119772B14B}" type="presParOf" srcId="{648E3C34-5E0D-4A99-A868-D62516D85ACA}" destId="{8563A97F-68DA-4E62-A8D7-5A68FC15D6AF}" srcOrd="1" destOrd="0" presId="urn:microsoft.com/office/officeart/2005/8/layout/chevron2"/>
    <dgm:cxn modelId="{7842745A-040A-4156-9A23-939DB6E7FBAC}" type="presParOf" srcId="{994892EB-21C1-491D-998E-F39F86BDAEF4}" destId="{2028C20F-53C9-46DF-840C-D8EDA10BD7C4}" srcOrd="3" destOrd="0" presId="urn:microsoft.com/office/officeart/2005/8/layout/chevron2"/>
    <dgm:cxn modelId="{04173BC6-0888-46A8-B0B4-15EC8F685AA3}" type="presParOf" srcId="{994892EB-21C1-491D-998E-F39F86BDAEF4}" destId="{D345EC3E-342C-4D30-BA05-07E661A84DFE}" srcOrd="4" destOrd="0" presId="urn:microsoft.com/office/officeart/2005/8/layout/chevron2"/>
    <dgm:cxn modelId="{C6C82E23-1085-4F82-8F10-9F4A37058A0F}" type="presParOf" srcId="{D345EC3E-342C-4D30-BA05-07E661A84DFE}" destId="{7181F552-E7E6-4BE3-9D2F-0CA211A1BBBB}" srcOrd="0" destOrd="0" presId="urn:microsoft.com/office/officeart/2005/8/layout/chevron2"/>
    <dgm:cxn modelId="{A542F2F7-86CB-4426-85F1-C94E7E381412}" type="presParOf" srcId="{D345EC3E-342C-4D30-BA05-07E661A84DFE}" destId="{05BAFD5D-168E-4DB4-AA13-8A41822FF91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E9D103-0F21-446C-B5B3-9F810818B96C}" type="doc">
      <dgm:prSet loTypeId="urn:microsoft.com/office/officeart/2005/8/layout/pyramid1" loCatId="pyramid" qsTypeId="urn:microsoft.com/office/officeart/2005/8/quickstyle/simple1" qsCatId="simple" csTypeId="urn:microsoft.com/office/officeart/2005/8/colors/accent1_2" csCatId="accent1" phldr="1"/>
      <dgm:spPr/>
    </dgm:pt>
    <dgm:pt modelId="{193C8E5F-8128-4A09-AA1C-B8FB0B1C58E6}">
      <dgm:prSet phldrT="[Text]" custT="1">
        <dgm:style>
          <a:lnRef idx="0">
            <a:schemeClr val="accent1"/>
          </a:lnRef>
          <a:fillRef idx="3">
            <a:schemeClr val="accent1"/>
          </a:fillRef>
          <a:effectRef idx="3">
            <a:schemeClr val="accent1"/>
          </a:effectRef>
          <a:fontRef idx="minor">
            <a:schemeClr val="lt1"/>
          </a:fontRef>
        </dgm:style>
      </dgm:prSet>
      <dgm:spPr>
        <a:solidFill>
          <a:srgbClr val="00B050"/>
        </a:solidFill>
      </dgm:spPr>
      <dgm:t>
        <a:bodyPr/>
        <a:lstStyle/>
        <a:p>
          <a:endParaRPr lang="en-US" sz="2000" b="0" dirty="0" smtClean="0"/>
        </a:p>
        <a:p>
          <a:r>
            <a:rPr lang="en-US" sz="2000" b="1" dirty="0" smtClean="0">
              <a:latin typeface="+mn-lt"/>
              <a:cs typeface="Arial" panose="020B0604020202020204" pitchFamily="34" charset="0"/>
            </a:rPr>
            <a:t>Job</a:t>
          </a:r>
          <a:endParaRPr lang="en-US" sz="2400" b="1" dirty="0">
            <a:latin typeface="+mn-lt"/>
            <a:cs typeface="Arial" panose="020B0604020202020204" pitchFamily="34" charset="0"/>
          </a:endParaRPr>
        </a:p>
      </dgm:t>
    </dgm:pt>
    <dgm:pt modelId="{9A6B3919-8900-4ACC-BD79-42AD9150A34C}" type="parTrans" cxnId="{0922E282-9AE1-4362-BF83-00EDB700671C}">
      <dgm:prSet/>
      <dgm:spPr/>
      <dgm:t>
        <a:bodyPr/>
        <a:lstStyle/>
        <a:p>
          <a:endParaRPr lang="en-US"/>
        </a:p>
      </dgm:t>
    </dgm:pt>
    <dgm:pt modelId="{DD09FF60-B6FE-449C-85BD-32C1AF9C1D02}" type="sibTrans" cxnId="{0922E282-9AE1-4362-BF83-00EDB700671C}">
      <dgm:prSet/>
      <dgm:spPr/>
      <dgm:t>
        <a:bodyPr/>
        <a:lstStyle/>
        <a:p>
          <a:endParaRPr lang="en-US"/>
        </a:p>
      </dgm:t>
    </dgm:pt>
    <dgm:pt modelId="{45E8A2C8-9D48-47E7-B9AB-0513A01AC5C4}">
      <dgm:prSet phldrT="[Text]" custT="1">
        <dgm:style>
          <a:lnRef idx="3">
            <a:schemeClr val="lt1"/>
          </a:lnRef>
          <a:fillRef idx="1">
            <a:schemeClr val="accent2"/>
          </a:fillRef>
          <a:effectRef idx="1">
            <a:schemeClr val="accent2"/>
          </a:effectRef>
          <a:fontRef idx="minor">
            <a:schemeClr val="lt1"/>
          </a:fontRef>
        </dgm:style>
      </dgm:prSet>
      <dgm:spPr>
        <a:solidFill>
          <a:srgbClr val="FF0000"/>
        </a:solidFill>
      </dgm:spPr>
      <dgm:t>
        <a:bodyPr/>
        <a:lstStyle/>
        <a:p>
          <a:r>
            <a:rPr lang="en-US" sz="2400" b="1" dirty="0" smtClean="0"/>
            <a:t>Interview</a:t>
          </a:r>
          <a:endParaRPr lang="en-US" sz="1800" b="1" dirty="0"/>
        </a:p>
      </dgm:t>
    </dgm:pt>
    <dgm:pt modelId="{A872EE9B-7A63-453E-9A21-849C49E5B1AA}" type="parTrans" cxnId="{9212E359-70AD-405B-A17B-131A4EB97C96}">
      <dgm:prSet/>
      <dgm:spPr/>
      <dgm:t>
        <a:bodyPr/>
        <a:lstStyle/>
        <a:p>
          <a:endParaRPr lang="en-US"/>
        </a:p>
      </dgm:t>
    </dgm:pt>
    <dgm:pt modelId="{7C9D51FB-C394-4BF3-BB0B-FCB61091722B}" type="sibTrans" cxnId="{9212E359-70AD-405B-A17B-131A4EB97C96}">
      <dgm:prSet/>
      <dgm:spPr/>
      <dgm:t>
        <a:bodyPr/>
        <a:lstStyle/>
        <a:p>
          <a:endParaRPr lang="en-US"/>
        </a:p>
      </dgm:t>
    </dgm:pt>
    <dgm:pt modelId="{0D4C2BF3-3DB2-4E8B-B67A-75DFE8EC340F}">
      <dgm:prSet phldrT="[Text]" custT="1">
        <dgm:style>
          <a:lnRef idx="1">
            <a:schemeClr val="accent3"/>
          </a:lnRef>
          <a:fillRef idx="2">
            <a:schemeClr val="accent3"/>
          </a:fillRef>
          <a:effectRef idx="1">
            <a:schemeClr val="accent3"/>
          </a:effectRef>
          <a:fontRef idx="minor">
            <a:schemeClr val="dk1"/>
          </a:fontRef>
        </dgm:style>
      </dgm:prSet>
      <dgm:spPr>
        <a:solidFill>
          <a:srgbClr val="00B0F0"/>
        </a:solidFill>
      </dgm:spPr>
      <dgm:t>
        <a:bodyPr/>
        <a:lstStyle/>
        <a:p>
          <a:r>
            <a:rPr lang="en-US" sz="2000" b="1" dirty="0" smtClean="0"/>
            <a:t>Value &amp; Marketing </a:t>
          </a:r>
          <a:r>
            <a:rPr lang="en-US" sz="1800" b="1" dirty="0" smtClean="0"/>
            <a:t>(Resume, Linked-In etc.)</a:t>
          </a:r>
          <a:endParaRPr lang="en-US" sz="1800" b="1" dirty="0"/>
        </a:p>
      </dgm:t>
    </dgm:pt>
    <dgm:pt modelId="{B1982D02-0481-44CE-98D4-5AD9AA101579}" type="parTrans" cxnId="{F51052F6-72C4-4B34-86C4-6B30A8C98710}">
      <dgm:prSet/>
      <dgm:spPr/>
      <dgm:t>
        <a:bodyPr/>
        <a:lstStyle/>
        <a:p>
          <a:endParaRPr lang="en-US"/>
        </a:p>
      </dgm:t>
    </dgm:pt>
    <dgm:pt modelId="{38586A03-99E3-4702-9776-6C7D3673FD8E}" type="sibTrans" cxnId="{F51052F6-72C4-4B34-86C4-6B30A8C98710}">
      <dgm:prSet/>
      <dgm:spPr/>
      <dgm:t>
        <a:bodyPr/>
        <a:lstStyle/>
        <a:p>
          <a:endParaRPr lang="en-US"/>
        </a:p>
      </dgm:t>
    </dgm:pt>
    <dgm:pt modelId="{0AC0ADB9-5E5F-445A-B83B-22D77201FEF0}">
      <dgm:prSet phldrT="[Text]" custT="1">
        <dgm:style>
          <a:lnRef idx="0">
            <a:schemeClr val="accent1"/>
          </a:lnRef>
          <a:fillRef idx="3">
            <a:schemeClr val="accent1"/>
          </a:fillRef>
          <a:effectRef idx="3">
            <a:schemeClr val="accent1"/>
          </a:effectRef>
          <a:fontRef idx="minor">
            <a:schemeClr val="lt1"/>
          </a:fontRef>
        </dgm:style>
      </dgm:prSet>
      <dgm:spPr>
        <a:solidFill>
          <a:schemeClr val="accent2"/>
        </a:solidFill>
      </dgm:spPr>
      <dgm:t>
        <a:bodyPr/>
        <a:lstStyle/>
        <a:p>
          <a:endParaRPr lang="en-US" sz="2000" dirty="0" smtClean="0">
            <a:solidFill>
              <a:schemeClr val="bg1"/>
            </a:solidFill>
          </a:endParaRPr>
        </a:p>
        <a:p>
          <a:r>
            <a:rPr lang="en-US" sz="2400" b="1" dirty="0" smtClean="0">
              <a:solidFill>
                <a:schemeClr val="tx1"/>
              </a:solidFill>
            </a:rPr>
            <a:t>Networking &amp; Discovery</a:t>
          </a:r>
        </a:p>
        <a:p>
          <a:endParaRPr lang="en-US" sz="2000" dirty="0">
            <a:solidFill>
              <a:schemeClr val="bg1"/>
            </a:solidFill>
          </a:endParaRPr>
        </a:p>
      </dgm:t>
    </dgm:pt>
    <dgm:pt modelId="{0E9C078D-AEBF-4C95-842A-F0C63C2C892A}" type="parTrans" cxnId="{67641B44-3C6E-4D19-BB07-17E0E63820D8}">
      <dgm:prSet/>
      <dgm:spPr/>
      <dgm:t>
        <a:bodyPr/>
        <a:lstStyle/>
        <a:p>
          <a:endParaRPr lang="en-US"/>
        </a:p>
      </dgm:t>
    </dgm:pt>
    <dgm:pt modelId="{CC38D53C-C907-4748-8F88-BA4DDD9F353F}" type="sibTrans" cxnId="{67641B44-3C6E-4D19-BB07-17E0E63820D8}">
      <dgm:prSet/>
      <dgm:spPr/>
      <dgm:t>
        <a:bodyPr/>
        <a:lstStyle/>
        <a:p>
          <a:endParaRPr lang="en-US"/>
        </a:p>
      </dgm:t>
    </dgm:pt>
    <dgm:pt modelId="{666D264B-8794-4A25-9260-C0E9943BC201}" type="pres">
      <dgm:prSet presAssocID="{27E9D103-0F21-446C-B5B3-9F810818B96C}" presName="Name0" presStyleCnt="0">
        <dgm:presLayoutVars>
          <dgm:dir/>
          <dgm:animLvl val="lvl"/>
          <dgm:resizeHandles val="exact"/>
        </dgm:presLayoutVars>
      </dgm:prSet>
      <dgm:spPr/>
    </dgm:pt>
    <dgm:pt modelId="{01B8633E-47AE-4DC6-B16C-99C05FC3023D}" type="pres">
      <dgm:prSet presAssocID="{193C8E5F-8128-4A09-AA1C-B8FB0B1C58E6}" presName="Name8" presStyleCnt="0"/>
      <dgm:spPr/>
    </dgm:pt>
    <dgm:pt modelId="{47641B4F-E1F8-47BD-AC10-A195992FAFD3}" type="pres">
      <dgm:prSet presAssocID="{193C8E5F-8128-4A09-AA1C-B8FB0B1C58E6}" presName="level" presStyleLbl="node1" presStyleIdx="0" presStyleCnt="4">
        <dgm:presLayoutVars>
          <dgm:chMax val="1"/>
          <dgm:bulletEnabled val="1"/>
        </dgm:presLayoutVars>
      </dgm:prSet>
      <dgm:spPr/>
      <dgm:t>
        <a:bodyPr/>
        <a:lstStyle/>
        <a:p>
          <a:endParaRPr lang="en-US"/>
        </a:p>
      </dgm:t>
    </dgm:pt>
    <dgm:pt modelId="{4375BF10-3A31-4CE3-9E53-0BE1163D1E9D}" type="pres">
      <dgm:prSet presAssocID="{193C8E5F-8128-4A09-AA1C-B8FB0B1C58E6}" presName="levelTx" presStyleLbl="revTx" presStyleIdx="0" presStyleCnt="0">
        <dgm:presLayoutVars>
          <dgm:chMax val="1"/>
          <dgm:bulletEnabled val="1"/>
        </dgm:presLayoutVars>
      </dgm:prSet>
      <dgm:spPr/>
      <dgm:t>
        <a:bodyPr/>
        <a:lstStyle/>
        <a:p>
          <a:endParaRPr lang="en-US"/>
        </a:p>
      </dgm:t>
    </dgm:pt>
    <dgm:pt modelId="{20026F27-B975-4A50-9DA8-168630A248AC}" type="pres">
      <dgm:prSet presAssocID="{45E8A2C8-9D48-47E7-B9AB-0513A01AC5C4}" presName="Name8" presStyleCnt="0"/>
      <dgm:spPr/>
    </dgm:pt>
    <dgm:pt modelId="{7C6D0C9E-CAF6-4A0C-A775-EF2B4E326EA8}" type="pres">
      <dgm:prSet presAssocID="{45E8A2C8-9D48-47E7-B9AB-0513A01AC5C4}" presName="level" presStyleLbl="node1" presStyleIdx="1" presStyleCnt="4">
        <dgm:presLayoutVars>
          <dgm:chMax val="1"/>
          <dgm:bulletEnabled val="1"/>
        </dgm:presLayoutVars>
      </dgm:prSet>
      <dgm:spPr/>
      <dgm:t>
        <a:bodyPr/>
        <a:lstStyle/>
        <a:p>
          <a:endParaRPr lang="en-US"/>
        </a:p>
      </dgm:t>
    </dgm:pt>
    <dgm:pt modelId="{7F7FA5B8-2550-472F-A1A8-CBE2EDE803F0}" type="pres">
      <dgm:prSet presAssocID="{45E8A2C8-9D48-47E7-B9AB-0513A01AC5C4}" presName="levelTx" presStyleLbl="revTx" presStyleIdx="0" presStyleCnt="0">
        <dgm:presLayoutVars>
          <dgm:chMax val="1"/>
          <dgm:bulletEnabled val="1"/>
        </dgm:presLayoutVars>
      </dgm:prSet>
      <dgm:spPr/>
      <dgm:t>
        <a:bodyPr/>
        <a:lstStyle/>
        <a:p>
          <a:endParaRPr lang="en-US"/>
        </a:p>
      </dgm:t>
    </dgm:pt>
    <dgm:pt modelId="{E240DDD4-1E26-4E2A-949C-CDD1E51D7E43}" type="pres">
      <dgm:prSet presAssocID="{0D4C2BF3-3DB2-4E8B-B67A-75DFE8EC340F}" presName="Name8" presStyleCnt="0"/>
      <dgm:spPr/>
    </dgm:pt>
    <dgm:pt modelId="{273650C3-3EE1-49A1-A620-D2C4CE2EB765}" type="pres">
      <dgm:prSet presAssocID="{0D4C2BF3-3DB2-4E8B-B67A-75DFE8EC340F}" presName="level" presStyleLbl="node1" presStyleIdx="2" presStyleCnt="4">
        <dgm:presLayoutVars>
          <dgm:chMax val="1"/>
          <dgm:bulletEnabled val="1"/>
        </dgm:presLayoutVars>
      </dgm:prSet>
      <dgm:spPr/>
      <dgm:t>
        <a:bodyPr/>
        <a:lstStyle/>
        <a:p>
          <a:endParaRPr lang="en-US"/>
        </a:p>
      </dgm:t>
    </dgm:pt>
    <dgm:pt modelId="{A7056EA9-36ED-40E2-8B9D-57BB40827BA9}" type="pres">
      <dgm:prSet presAssocID="{0D4C2BF3-3DB2-4E8B-B67A-75DFE8EC340F}" presName="levelTx" presStyleLbl="revTx" presStyleIdx="0" presStyleCnt="0">
        <dgm:presLayoutVars>
          <dgm:chMax val="1"/>
          <dgm:bulletEnabled val="1"/>
        </dgm:presLayoutVars>
      </dgm:prSet>
      <dgm:spPr/>
      <dgm:t>
        <a:bodyPr/>
        <a:lstStyle/>
        <a:p>
          <a:endParaRPr lang="en-US"/>
        </a:p>
      </dgm:t>
    </dgm:pt>
    <dgm:pt modelId="{0B3CB4D7-E81D-478F-89E9-6FEADC4972A9}" type="pres">
      <dgm:prSet presAssocID="{0AC0ADB9-5E5F-445A-B83B-22D77201FEF0}" presName="Name8" presStyleCnt="0"/>
      <dgm:spPr/>
    </dgm:pt>
    <dgm:pt modelId="{BBE3C7D9-47D2-4AAC-BD19-7B78202004CB}" type="pres">
      <dgm:prSet presAssocID="{0AC0ADB9-5E5F-445A-B83B-22D77201FEF0}" presName="level" presStyleLbl="node1" presStyleIdx="3" presStyleCnt="4">
        <dgm:presLayoutVars>
          <dgm:chMax val="1"/>
          <dgm:bulletEnabled val="1"/>
        </dgm:presLayoutVars>
      </dgm:prSet>
      <dgm:spPr/>
      <dgm:t>
        <a:bodyPr/>
        <a:lstStyle/>
        <a:p>
          <a:endParaRPr lang="en-US"/>
        </a:p>
      </dgm:t>
    </dgm:pt>
    <dgm:pt modelId="{33DF6B54-160C-4AEC-BE23-AC1A4740D708}" type="pres">
      <dgm:prSet presAssocID="{0AC0ADB9-5E5F-445A-B83B-22D77201FEF0}" presName="levelTx" presStyleLbl="revTx" presStyleIdx="0" presStyleCnt="0">
        <dgm:presLayoutVars>
          <dgm:chMax val="1"/>
          <dgm:bulletEnabled val="1"/>
        </dgm:presLayoutVars>
      </dgm:prSet>
      <dgm:spPr/>
      <dgm:t>
        <a:bodyPr/>
        <a:lstStyle/>
        <a:p>
          <a:endParaRPr lang="en-US"/>
        </a:p>
      </dgm:t>
    </dgm:pt>
  </dgm:ptLst>
  <dgm:cxnLst>
    <dgm:cxn modelId="{0922E282-9AE1-4362-BF83-00EDB700671C}" srcId="{27E9D103-0F21-446C-B5B3-9F810818B96C}" destId="{193C8E5F-8128-4A09-AA1C-B8FB0B1C58E6}" srcOrd="0" destOrd="0" parTransId="{9A6B3919-8900-4ACC-BD79-42AD9150A34C}" sibTransId="{DD09FF60-B6FE-449C-85BD-32C1AF9C1D02}"/>
    <dgm:cxn modelId="{BA704490-BEB3-4518-AFBB-FC084899F7C5}" type="presOf" srcId="{0AC0ADB9-5E5F-445A-B83B-22D77201FEF0}" destId="{BBE3C7D9-47D2-4AAC-BD19-7B78202004CB}" srcOrd="0" destOrd="0" presId="urn:microsoft.com/office/officeart/2005/8/layout/pyramid1"/>
    <dgm:cxn modelId="{9212E359-70AD-405B-A17B-131A4EB97C96}" srcId="{27E9D103-0F21-446C-B5B3-9F810818B96C}" destId="{45E8A2C8-9D48-47E7-B9AB-0513A01AC5C4}" srcOrd="1" destOrd="0" parTransId="{A872EE9B-7A63-453E-9A21-849C49E5B1AA}" sibTransId="{7C9D51FB-C394-4BF3-BB0B-FCB61091722B}"/>
    <dgm:cxn modelId="{67641B44-3C6E-4D19-BB07-17E0E63820D8}" srcId="{27E9D103-0F21-446C-B5B3-9F810818B96C}" destId="{0AC0ADB9-5E5F-445A-B83B-22D77201FEF0}" srcOrd="3" destOrd="0" parTransId="{0E9C078D-AEBF-4C95-842A-F0C63C2C892A}" sibTransId="{CC38D53C-C907-4748-8F88-BA4DDD9F353F}"/>
    <dgm:cxn modelId="{75BE94EE-3ACE-4D7A-8266-810A5E0B648F}" type="presOf" srcId="{45E8A2C8-9D48-47E7-B9AB-0513A01AC5C4}" destId="{7F7FA5B8-2550-472F-A1A8-CBE2EDE803F0}" srcOrd="1" destOrd="0" presId="urn:microsoft.com/office/officeart/2005/8/layout/pyramid1"/>
    <dgm:cxn modelId="{6659C9F4-26FF-477B-8908-1FF7A906DC15}" type="presOf" srcId="{0D4C2BF3-3DB2-4E8B-B67A-75DFE8EC340F}" destId="{A7056EA9-36ED-40E2-8B9D-57BB40827BA9}" srcOrd="1" destOrd="0" presId="urn:microsoft.com/office/officeart/2005/8/layout/pyramid1"/>
    <dgm:cxn modelId="{2431CFC0-E18C-48CB-92F4-2C4B89EBF2C7}" type="presOf" srcId="{27E9D103-0F21-446C-B5B3-9F810818B96C}" destId="{666D264B-8794-4A25-9260-C0E9943BC201}" srcOrd="0" destOrd="0" presId="urn:microsoft.com/office/officeart/2005/8/layout/pyramid1"/>
    <dgm:cxn modelId="{4E929E59-00BD-4D34-BDC9-35FC776476CF}" type="presOf" srcId="{193C8E5F-8128-4A09-AA1C-B8FB0B1C58E6}" destId="{47641B4F-E1F8-47BD-AC10-A195992FAFD3}" srcOrd="0" destOrd="0" presId="urn:microsoft.com/office/officeart/2005/8/layout/pyramid1"/>
    <dgm:cxn modelId="{B4ABED11-CB60-410A-99CE-11DEB9F7C493}" type="presOf" srcId="{45E8A2C8-9D48-47E7-B9AB-0513A01AC5C4}" destId="{7C6D0C9E-CAF6-4A0C-A775-EF2B4E326EA8}" srcOrd="0" destOrd="0" presId="urn:microsoft.com/office/officeart/2005/8/layout/pyramid1"/>
    <dgm:cxn modelId="{F51052F6-72C4-4B34-86C4-6B30A8C98710}" srcId="{27E9D103-0F21-446C-B5B3-9F810818B96C}" destId="{0D4C2BF3-3DB2-4E8B-B67A-75DFE8EC340F}" srcOrd="2" destOrd="0" parTransId="{B1982D02-0481-44CE-98D4-5AD9AA101579}" sibTransId="{38586A03-99E3-4702-9776-6C7D3673FD8E}"/>
    <dgm:cxn modelId="{414F5F2D-A2E3-4D1C-9520-6FC9F346B81E}" type="presOf" srcId="{0AC0ADB9-5E5F-445A-B83B-22D77201FEF0}" destId="{33DF6B54-160C-4AEC-BE23-AC1A4740D708}" srcOrd="1" destOrd="0" presId="urn:microsoft.com/office/officeart/2005/8/layout/pyramid1"/>
    <dgm:cxn modelId="{AB0E8A7A-5965-46AA-AB17-1D9B44B21701}" type="presOf" srcId="{193C8E5F-8128-4A09-AA1C-B8FB0B1C58E6}" destId="{4375BF10-3A31-4CE3-9E53-0BE1163D1E9D}" srcOrd="1" destOrd="0" presId="urn:microsoft.com/office/officeart/2005/8/layout/pyramid1"/>
    <dgm:cxn modelId="{7D1A5B82-26FF-4765-8064-32DA9CCCDB43}" type="presOf" srcId="{0D4C2BF3-3DB2-4E8B-B67A-75DFE8EC340F}" destId="{273650C3-3EE1-49A1-A620-D2C4CE2EB765}" srcOrd="0" destOrd="0" presId="urn:microsoft.com/office/officeart/2005/8/layout/pyramid1"/>
    <dgm:cxn modelId="{8F64B403-2A62-4AC6-A14D-42B4072878C7}" type="presParOf" srcId="{666D264B-8794-4A25-9260-C0E9943BC201}" destId="{01B8633E-47AE-4DC6-B16C-99C05FC3023D}" srcOrd="0" destOrd="0" presId="urn:microsoft.com/office/officeart/2005/8/layout/pyramid1"/>
    <dgm:cxn modelId="{43364BAC-0B60-4130-847A-7E5B78660449}" type="presParOf" srcId="{01B8633E-47AE-4DC6-B16C-99C05FC3023D}" destId="{47641B4F-E1F8-47BD-AC10-A195992FAFD3}" srcOrd="0" destOrd="0" presId="urn:microsoft.com/office/officeart/2005/8/layout/pyramid1"/>
    <dgm:cxn modelId="{FC07F7CD-7B18-414E-8C6C-55B6513099B3}" type="presParOf" srcId="{01B8633E-47AE-4DC6-B16C-99C05FC3023D}" destId="{4375BF10-3A31-4CE3-9E53-0BE1163D1E9D}" srcOrd="1" destOrd="0" presId="urn:microsoft.com/office/officeart/2005/8/layout/pyramid1"/>
    <dgm:cxn modelId="{27510851-E5ED-43CF-83F8-342073F88891}" type="presParOf" srcId="{666D264B-8794-4A25-9260-C0E9943BC201}" destId="{20026F27-B975-4A50-9DA8-168630A248AC}" srcOrd="1" destOrd="0" presId="urn:microsoft.com/office/officeart/2005/8/layout/pyramid1"/>
    <dgm:cxn modelId="{767C2488-49F3-4808-BB32-4B08D1F391B0}" type="presParOf" srcId="{20026F27-B975-4A50-9DA8-168630A248AC}" destId="{7C6D0C9E-CAF6-4A0C-A775-EF2B4E326EA8}" srcOrd="0" destOrd="0" presId="urn:microsoft.com/office/officeart/2005/8/layout/pyramid1"/>
    <dgm:cxn modelId="{3FC8E2D0-6156-407B-A243-7819ABC93414}" type="presParOf" srcId="{20026F27-B975-4A50-9DA8-168630A248AC}" destId="{7F7FA5B8-2550-472F-A1A8-CBE2EDE803F0}" srcOrd="1" destOrd="0" presId="urn:microsoft.com/office/officeart/2005/8/layout/pyramid1"/>
    <dgm:cxn modelId="{CE2BB7E7-02C4-48A3-ABAA-1C132D8DDCD7}" type="presParOf" srcId="{666D264B-8794-4A25-9260-C0E9943BC201}" destId="{E240DDD4-1E26-4E2A-949C-CDD1E51D7E43}" srcOrd="2" destOrd="0" presId="urn:microsoft.com/office/officeart/2005/8/layout/pyramid1"/>
    <dgm:cxn modelId="{A4A5ED2E-123E-4B5A-B5B0-13DDD1AC93A3}" type="presParOf" srcId="{E240DDD4-1E26-4E2A-949C-CDD1E51D7E43}" destId="{273650C3-3EE1-49A1-A620-D2C4CE2EB765}" srcOrd="0" destOrd="0" presId="urn:microsoft.com/office/officeart/2005/8/layout/pyramid1"/>
    <dgm:cxn modelId="{B94363AD-AA5E-4DAA-9362-4E313369DD12}" type="presParOf" srcId="{E240DDD4-1E26-4E2A-949C-CDD1E51D7E43}" destId="{A7056EA9-36ED-40E2-8B9D-57BB40827BA9}" srcOrd="1" destOrd="0" presId="urn:microsoft.com/office/officeart/2005/8/layout/pyramid1"/>
    <dgm:cxn modelId="{8C3857C0-0B7A-4F64-870E-835D03BD7820}" type="presParOf" srcId="{666D264B-8794-4A25-9260-C0E9943BC201}" destId="{0B3CB4D7-E81D-478F-89E9-6FEADC4972A9}" srcOrd="3" destOrd="0" presId="urn:microsoft.com/office/officeart/2005/8/layout/pyramid1"/>
    <dgm:cxn modelId="{3323F693-C3CC-4103-B965-5C25DD956DC2}" type="presParOf" srcId="{0B3CB4D7-E81D-478F-89E9-6FEADC4972A9}" destId="{BBE3C7D9-47D2-4AAC-BD19-7B78202004CB}" srcOrd="0" destOrd="0" presId="urn:microsoft.com/office/officeart/2005/8/layout/pyramid1"/>
    <dgm:cxn modelId="{E6FA138E-0C22-42CA-9B85-DC8C2C6A078B}" type="presParOf" srcId="{0B3CB4D7-E81D-478F-89E9-6FEADC4972A9}" destId="{33DF6B54-160C-4AEC-BE23-AC1A4740D70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543CF-E21A-4CAD-B234-6344369B0FCE}">
      <dsp:nvSpPr>
        <dsp:cNvPr id="0" name=""/>
        <dsp:cNvSpPr/>
      </dsp:nvSpPr>
      <dsp:spPr>
        <a:xfrm rot="5400000">
          <a:off x="-240186" y="242202"/>
          <a:ext cx="1601241" cy="1120869"/>
        </a:xfrm>
        <a:prstGeom prst="chevron">
          <a:avLst/>
        </a:prstGeom>
        <a:solidFill>
          <a:schemeClr val="accent2"/>
        </a:solidFill>
        <a:ln w="1905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Step 1</a:t>
          </a:r>
          <a:endParaRPr lang="en-US" sz="1600" kern="1200" dirty="0"/>
        </a:p>
      </dsp:txBody>
      <dsp:txXfrm rot="-5400000">
        <a:off x="1" y="562451"/>
        <a:ext cx="1120869" cy="480372"/>
      </dsp:txXfrm>
    </dsp:sp>
    <dsp:sp modelId="{7E00BE6F-9B1D-4F80-89F9-8DCCF929F4F8}">
      <dsp:nvSpPr>
        <dsp:cNvPr id="0" name=""/>
        <dsp:cNvSpPr/>
      </dsp:nvSpPr>
      <dsp:spPr>
        <a:xfrm rot="5400000">
          <a:off x="3545231" y="-2422345"/>
          <a:ext cx="1040807" cy="588953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Analyze and identify the key </a:t>
          </a:r>
          <a:r>
            <a:rPr lang="en-US" sz="1600" b="1" kern="1200" dirty="0" smtClean="0"/>
            <a:t>skills (= competencies) </a:t>
          </a:r>
          <a:r>
            <a:rPr lang="en-US" sz="1600" kern="1200" dirty="0" smtClean="0"/>
            <a:t>required for the position you want.</a:t>
          </a:r>
          <a:endParaRPr lang="en-US" sz="1600" kern="1200" dirty="0"/>
        </a:p>
      </dsp:txBody>
      <dsp:txXfrm rot="-5400000">
        <a:off x="1120870" y="52824"/>
        <a:ext cx="5838722" cy="939191"/>
      </dsp:txXfrm>
    </dsp:sp>
    <dsp:sp modelId="{678451E2-0B01-408C-9638-8CF086F2174B}">
      <dsp:nvSpPr>
        <dsp:cNvPr id="0" name=""/>
        <dsp:cNvSpPr/>
      </dsp:nvSpPr>
      <dsp:spPr>
        <a:xfrm rot="5400000">
          <a:off x="-240186" y="1649365"/>
          <a:ext cx="1601241" cy="1120869"/>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Step 2</a:t>
          </a:r>
          <a:endParaRPr lang="en-US" sz="1600" kern="1200" dirty="0"/>
        </a:p>
      </dsp:txBody>
      <dsp:txXfrm rot="-5400000">
        <a:off x="1" y="1969614"/>
        <a:ext cx="1120869" cy="480372"/>
      </dsp:txXfrm>
    </dsp:sp>
    <dsp:sp modelId="{8563A97F-68DA-4E62-A8D7-5A68FC15D6AF}">
      <dsp:nvSpPr>
        <dsp:cNvPr id="0" name=""/>
        <dsp:cNvSpPr/>
      </dsp:nvSpPr>
      <dsp:spPr>
        <a:xfrm rot="5400000">
          <a:off x="3545231" y="-1015182"/>
          <a:ext cx="1040807" cy="588953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Reflect on </a:t>
          </a:r>
          <a:r>
            <a:rPr lang="en-US" sz="1600" u="sng" kern="1200" dirty="0" smtClean="0"/>
            <a:t>your</a:t>
          </a:r>
          <a:r>
            <a:rPr lang="en-US" sz="1600" kern="1200" dirty="0" smtClean="0"/>
            <a:t> background to identify </a:t>
          </a:r>
          <a:r>
            <a:rPr lang="en-US" sz="1600" b="1" u="sng" kern="1200" dirty="0" smtClean="0"/>
            <a:t>your</a:t>
          </a:r>
          <a:r>
            <a:rPr lang="en-US" sz="1600" b="1" kern="1200" dirty="0" smtClean="0"/>
            <a:t> skills &amp; experiences related to this position</a:t>
          </a:r>
          <a:r>
            <a:rPr lang="en-US" sz="1600" kern="1200" dirty="0" smtClean="0"/>
            <a:t>.</a:t>
          </a:r>
          <a:endParaRPr lang="en-US" sz="1600" kern="1200" dirty="0"/>
        </a:p>
      </dsp:txBody>
      <dsp:txXfrm rot="-5400000">
        <a:off x="1120870" y="1459987"/>
        <a:ext cx="5838722" cy="939191"/>
      </dsp:txXfrm>
    </dsp:sp>
    <dsp:sp modelId="{7181F552-E7E6-4BE3-9D2F-0CA211A1BBBB}">
      <dsp:nvSpPr>
        <dsp:cNvPr id="0" name=""/>
        <dsp:cNvSpPr/>
      </dsp:nvSpPr>
      <dsp:spPr>
        <a:xfrm rot="5400000">
          <a:off x="-240186" y="3056527"/>
          <a:ext cx="1601241" cy="1120869"/>
        </a:xfrm>
        <a:prstGeom prst="chevron">
          <a:avLst/>
        </a:prstGeom>
        <a:solidFill>
          <a:srgbClr val="92D050"/>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Step 3</a:t>
          </a:r>
          <a:endParaRPr lang="en-US" sz="1600" kern="1200" dirty="0"/>
        </a:p>
      </dsp:txBody>
      <dsp:txXfrm rot="-5400000">
        <a:off x="1" y="3376776"/>
        <a:ext cx="1120869" cy="480372"/>
      </dsp:txXfrm>
    </dsp:sp>
    <dsp:sp modelId="{05BAFD5D-168E-4DB4-AA13-8A41822FF910}">
      <dsp:nvSpPr>
        <dsp:cNvPr id="0" name=""/>
        <dsp:cNvSpPr/>
      </dsp:nvSpPr>
      <dsp:spPr>
        <a:xfrm rot="5400000">
          <a:off x="3545231" y="391979"/>
          <a:ext cx="1040807" cy="588953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smtClean="0"/>
            <a:t>Create a STAR Story that </a:t>
          </a:r>
          <a:r>
            <a:rPr lang="en-US" sz="1600" b="1" i="0" kern="1200" dirty="0" smtClean="0"/>
            <a:t>demonstrates</a:t>
          </a:r>
          <a:r>
            <a:rPr lang="en-US" sz="1600" b="0" i="0" kern="1200" dirty="0" smtClean="0"/>
            <a:t> your teamwork abilities, initiative, planning, leadership, etc</a:t>
          </a:r>
          <a:r>
            <a:rPr lang="en-US" sz="1600" b="1" i="0" kern="1200" dirty="0" smtClean="0"/>
            <a:t>. skills</a:t>
          </a:r>
          <a:r>
            <a:rPr lang="en-US" sz="1600" b="0" i="0" kern="1200" dirty="0" smtClean="0"/>
            <a:t>.  Try to be as relevant  as possible to the position for which you are interviewing.</a:t>
          </a:r>
          <a:endParaRPr lang="en-US" sz="1600" kern="1200" dirty="0"/>
        </a:p>
      </dsp:txBody>
      <dsp:txXfrm rot="-5400000">
        <a:off x="1120870" y="2867148"/>
        <a:ext cx="5838722" cy="939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41B4F-E1F8-47BD-AC10-A195992FAFD3}">
      <dsp:nvSpPr>
        <dsp:cNvPr id="0" name=""/>
        <dsp:cNvSpPr/>
      </dsp:nvSpPr>
      <dsp:spPr>
        <a:xfrm>
          <a:off x="2249916" y="0"/>
          <a:ext cx="1499944" cy="906798"/>
        </a:xfrm>
        <a:prstGeom prst="trapezoid">
          <a:avLst>
            <a:gd name="adj" fmla="val 82706"/>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satMod val="115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0" kern="1200" dirty="0" smtClean="0"/>
        </a:p>
        <a:p>
          <a:pPr lvl="0" algn="ctr" defTabSz="889000">
            <a:lnSpc>
              <a:spcPct val="90000"/>
            </a:lnSpc>
            <a:spcBef>
              <a:spcPct val="0"/>
            </a:spcBef>
            <a:spcAft>
              <a:spcPct val="35000"/>
            </a:spcAft>
          </a:pPr>
          <a:r>
            <a:rPr lang="en-US" sz="2000" b="1" kern="1200" dirty="0" smtClean="0">
              <a:latin typeface="+mn-lt"/>
              <a:cs typeface="Arial" panose="020B0604020202020204" pitchFamily="34" charset="0"/>
            </a:rPr>
            <a:t>Job</a:t>
          </a:r>
          <a:endParaRPr lang="en-US" sz="2400" b="1" kern="1200" dirty="0">
            <a:latin typeface="+mn-lt"/>
            <a:cs typeface="Arial" panose="020B0604020202020204" pitchFamily="34" charset="0"/>
          </a:endParaRPr>
        </a:p>
      </dsp:txBody>
      <dsp:txXfrm>
        <a:off x="2249916" y="0"/>
        <a:ext cx="1499944" cy="906798"/>
      </dsp:txXfrm>
    </dsp:sp>
    <dsp:sp modelId="{7C6D0C9E-CAF6-4A0C-A775-EF2B4E326EA8}">
      <dsp:nvSpPr>
        <dsp:cNvPr id="0" name=""/>
        <dsp:cNvSpPr/>
      </dsp:nvSpPr>
      <dsp:spPr>
        <a:xfrm>
          <a:off x="1499944" y="906798"/>
          <a:ext cx="2999889" cy="906798"/>
        </a:xfrm>
        <a:prstGeom prst="trapezoid">
          <a:avLst>
            <a:gd name="adj" fmla="val 82706"/>
          </a:avLst>
        </a:prstGeom>
        <a:solidFill>
          <a:srgbClr val="FF0000"/>
        </a:solidFill>
        <a:ln w="31750" cap="flat" cmpd="sng" algn="ctr">
          <a:solidFill>
            <a:schemeClr val="lt1"/>
          </a:solidFill>
          <a:prstDash val="solid"/>
        </a:ln>
        <a:effectLst>
          <a:outerShdw blurRad="51500" dist="25400" dir="5400000" rotWithShape="0">
            <a:srgbClr val="000000">
              <a:alpha val="4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Interview</a:t>
          </a:r>
          <a:endParaRPr lang="en-US" sz="1800" b="1" kern="1200" dirty="0"/>
        </a:p>
      </dsp:txBody>
      <dsp:txXfrm>
        <a:off x="2024925" y="906798"/>
        <a:ext cx="1949927" cy="906798"/>
      </dsp:txXfrm>
    </dsp:sp>
    <dsp:sp modelId="{273650C3-3EE1-49A1-A620-D2C4CE2EB765}">
      <dsp:nvSpPr>
        <dsp:cNvPr id="0" name=""/>
        <dsp:cNvSpPr/>
      </dsp:nvSpPr>
      <dsp:spPr>
        <a:xfrm>
          <a:off x="749972" y="1813596"/>
          <a:ext cx="4499833" cy="906798"/>
        </a:xfrm>
        <a:prstGeom prst="trapezoid">
          <a:avLst>
            <a:gd name="adj" fmla="val 82706"/>
          </a:avLst>
        </a:prstGeom>
        <a:solidFill>
          <a:srgbClr val="00B0F0"/>
        </a:solidFill>
        <a:ln w="9525" cap="flat" cmpd="sng" algn="ctr">
          <a:solidFill>
            <a:schemeClr val="accent3"/>
          </a:solidFill>
          <a:prstDash val="solid"/>
        </a:ln>
        <a:effectLst>
          <a:outerShdw blurRad="51500" dist="254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Value &amp; Marketing </a:t>
          </a:r>
          <a:r>
            <a:rPr lang="en-US" sz="1800" b="1" kern="1200" dirty="0" smtClean="0"/>
            <a:t>(Resume, Linked-In etc.)</a:t>
          </a:r>
          <a:endParaRPr lang="en-US" sz="1800" b="1" kern="1200" dirty="0"/>
        </a:p>
      </dsp:txBody>
      <dsp:txXfrm>
        <a:off x="1537443" y="1813596"/>
        <a:ext cx="2924891" cy="906798"/>
      </dsp:txXfrm>
    </dsp:sp>
    <dsp:sp modelId="{BBE3C7D9-47D2-4AAC-BD19-7B78202004CB}">
      <dsp:nvSpPr>
        <dsp:cNvPr id="0" name=""/>
        <dsp:cNvSpPr/>
      </dsp:nvSpPr>
      <dsp:spPr>
        <a:xfrm>
          <a:off x="0" y="2720394"/>
          <a:ext cx="5999778" cy="906798"/>
        </a:xfrm>
        <a:prstGeom prst="trapezoid">
          <a:avLst>
            <a:gd name="adj" fmla="val 82706"/>
          </a:avLst>
        </a:prstGeom>
        <a:solidFill>
          <a:schemeClr val="accent2"/>
        </a:soli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satMod val="115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smtClean="0">
            <a:solidFill>
              <a:schemeClr val="bg1"/>
            </a:solidFill>
          </a:endParaRPr>
        </a:p>
        <a:p>
          <a:pPr lvl="0" algn="ctr" defTabSz="889000">
            <a:lnSpc>
              <a:spcPct val="90000"/>
            </a:lnSpc>
            <a:spcBef>
              <a:spcPct val="0"/>
            </a:spcBef>
            <a:spcAft>
              <a:spcPct val="35000"/>
            </a:spcAft>
          </a:pPr>
          <a:r>
            <a:rPr lang="en-US" sz="2400" b="1" kern="1200" dirty="0" smtClean="0">
              <a:solidFill>
                <a:schemeClr val="tx1"/>
              </a:solidFill>
            </a:rPr>
            <a:t>Networking &amp; Discovery</a:t>
          </a:r>
        </a:p>
        <a:p>
          <a:pPr lvl="0" algn="ctr" defTabSz="889000">
            <a:lnSpc>
              <a:spcPct val="90000"/>
            </a:lnSpc>
            <a:spcBef>
              <a:spcPct val="0"/>
            </a:spcBef>
            <a:spcAft>
              <a:spcPct val="35000"/>
            </a:spcAft>
          </a:pPr>
          <a:endParaRPr lang="en-US" sz="2000" kern="1200" dirty="0">
            <a:solidFill>
              <a:schemeClr val="bg1"/>
            </a:solidFill>
          </a:endParaRPr>
        </a:p>
      </dsp:txBody>
      <dsp:txXfrm>
        <a:off x="1049961" y="2720394"/>
        <a:ext cx="3899855" cy="9067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1440" tIns="45720" rIns="91440" bIns="45720" rtlCol="0"/>
          <a:lstStyle>
            <a:lvl1pPr algn="r">
              <a:defRPr sz="1200"/>
            </a:lvl1pPr>
          </a:lstStyle>
          <a:p>
            <a:fld id="{B9156D3B-27FA-4152-AF4D-F77627D75704}" type="datetimeFigureOut">
              <a:rPr lang="en-US" smtClean="0"/>
              <a:t>6/29/2021</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1440" tIns="45720" rIns="91440" bIns="45720" rtlCol="0" anchor="b"/>
          <a:lstStyle>
            <a:lvl1pPr algn="r">
              <a:defRPr sz="1200"/>
            </a:lvl1pPr>
          </a:lstStyle>
          <a:p>
            <a:fld id="{3E767600-5A4F-4CA9-A14F-A2164640754D}" type="slidenum">
              <a:rPr lang="en-US" smtClean="0"/>
              <a:t>‹#›</a:t>
            </a:fld>
            <a:endParaRPr lang="en-US"/>
          </a:p>
        </p:txBody>
      </p:sp>
    </p:spTree>
    <p:extLst>
      <p:ext uri="{BB962C8B-B14F-4D97-AF65-F5344CB8AC3E}">
        <p14:creationId xmlns:p14="http://schemas.microsoft.com/office/powerpoint/2010/main" val="333469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67600-5A4F-4CA9-A14F-A2164640754D}" type="slidenum">
              <a:rPr lang="en-US" smtClean="0"/>
              <a:t>2</a:t>
            </a:fld>
            <a:endParaRPr lang="en-US"/>
          </a:p>
        </p:txBody>
      </p:sp>
    </p:spTree>
    <p:extLst>
      <p:ext uri="{BB962C8B-B14F-4D97-AF65-F5344CB8AC3E}">
        <p14:creationId xmlns:p14="http://schemas.microsoft.com/office/powerpoint/2010/main" val="312355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67600-5A4F-4CA9-A14F-A2164640754D}" type="slidenum">
              <a:rPr lang="en-US" smtClean="0"/>
              <a:t>5</a:t>
            </a:fld>
            <a:endParaRPr lang="en-US"/>
          </a:p>
        </p:txBody>
      </p:sp>
    </p:spTree>
    <p:extLst>
      <p:ext uri="{BB962C8B-B14F-4D97-AF65-F5344CB8AC3E}">
        <p14:creationId xmlns:p14="http://schemas.microsoft.com/office/powerpoint/2010/main" val="312355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E629980-62B9-4C8B-8BFF-36A0A125AE3C}" type="datetimeFigureOut">
              <a:rPr lang="en-US" smtClean="0"/>
              <a:t>6/29/2021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E255245-BCCA-4E36-AFD8-DD6E59D756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629980-62B9-4C8B-8BFF-36A0A125AE3C}"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55245-BCCA-4E36-AFD8-DD6E59D756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629980-62B9-4C8B-8BFF-36A0A125AE3C}"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55245-BCCA-4E36-AFD8-DD6E59D756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629980-62B9-4C8B-8BFF-36A0A125AE3C}"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55245-BCCA-4E36-AFD8-DD6E59D756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629980-62B9-4C8B-8BFF-36A0A125AE3C}"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55245-BCCA-4E36-AFD8-DD6E59D756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629980-62B9-4C8B-8BFF-36A0A125AE3C}"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55245-BCCA-4E36-AFD8-DD6E59D756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E629980-62B9-4C8B-8BFF-36A0A125AE3C}" type="datetimeFigureOut">
              <a:rPr lang="en-US" smtClean="0"/>
              <a:t>6/29/2021</a:t>
            </a:fld>
            <a:endParaRPr lang="en-US"/>
          </a:p>
        </p:txBody>
      </p:sp>
      <p:sp>
        <p:nvSpPr>
          <p:cNvPr id="27" name="Slide Number Placeholder 26"/>
          <p:cNvSpPr>
            <a:spLocks noGrp="1"/>
          </p:cNvSpPr>
          <p:nvPr>
            <p:ph type="sldNum" sz="quarter" idx="11"/>
          </p:nvPr>
        </p:nvSpPr>
        <p:spPr/>
        <p:txBody>
          <a:bodyPr rtlCol="0"/>
          <a:lstStyle/>
          <a:p>
            <a:fld id="{3E255245-BCCA-4E36-AFD8-DD6E59D756A5}"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E629980-62B9-4C8B-8BFF-36A0A125AE3C}" type="datetimeFigureOut">
              <a:rPr lang="en-US" smtClean="0"/>
              <a:t>6/29/2021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3E255245-BCCA-4E36-AFD8-DD6E59D756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29980-62B9-4C8B-8BFF-36A0A125AE3C}" type="datetimeFigureOut">
              <a:rPr lang="en-US" smtClean="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55245-BCCA-4E36-AFD8-DD6E59D756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629980-62B9-4C8B-8BFF-36A0A125AE3C}"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55245-BCCA-4E36-AFD8-DD6E59D756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629980-62B9-4C8B-8BFF-36A0A125AE3C}"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55245-BCCA-4E36-AFD8-DD6E59D756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2B1B13E-D5AF-485E-81A1-82A140076526}" type="datetime4">
              <a:rPr lang="en-US" smtClean="0"/>
              <a:pPr/>
              <a:t>June 29, 2021</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754ED01-E2A0-4C1E-8E21-014B99041579}" type="slidenum">
              <a:rPr lang="en-US" smtClean="0"/>
              <a:pPr/>
              <a:t>‹#›</a:t>
            </a:fld>
            <a:endParaRPr lang="en-US" dirty="0"/>
          </a:p>
        </p:txBody>
      </p:sp>
      <p:sp>
        <p:nvSpPr>
          <p:cNvPr id="20" name="Rectangle 19"/>
          <p:cNvSpPr/>
          <p:nvPr userDrawn="1"/>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STAR Stories </a:t>
            </a:r>
            <a:endParaRPr lang="en-US" sz="4000" dirty="0"/>
          </a:p>
        </p:txBody>
      </p:sp>
      <p:sp>
        <p:nvSpPr>
          <p:cNvPr id="3" name="Subtitle 2"/>
          <p:cNvSpPr>
            <a:spLocks noGrp="1"/>
          </p:cNvSpPr>
          <p:nvPr>
            <p:ph type="subTitle" idx="1"/>
          </p:nvPr>
        </p:nvSpPr>
        <p:spPr>
          <a:xfrm>
            <a:off x="3276600" y="3962400"/>
            <a:ext cx="5257800" cy="2133600"/>
          </a:xfrm>
        </p:spPr>
        <p:txBody>
          <a:bodyPr>
            <a:noAutofit/>
          </a:bodyPr>
          <a:lstStyle/>
          <a:p>
            <a:endParaRPr lang="en-US" sz="2400" dirty="0" smtClean="0"/>
          </a:p>
          <a:p>
            <a:pPr algn="r"/>
            <a:r>
              <a:rPr lang="en-US" sz="2400" i="1" dirty="0" smtClean="0"/>
              <a:t>Showcasing Your Value </a:t>
            </a:r>
            <a:r>
              <a:rPr lang="en-US" i="1" dirty="0" smtClean="0"/>
              <a:t>is the Key to Winning the Interview</a:t>
            </a:r>
            <a:r>
              <a:rPr lang="en-US" sz="2400" i="1" dirty="0" smtClean="0"/>
              <a:t>!</a:t>
            </a:r>
          </a:p>
          <a:p>
            <a:pPr algn="r"/>
            <a:r>
              <a:rPr lang="en-US" sz="2400" i="1" dirty="0" smtClean="0"/>
              <a:t>Alex Illitch</a:t>
            </a:r>
            <a:endParaRPr lang="en-US" sz="2400" i="1" dirty="0"/>
          </a:p>
        </p:txBody>
      </p:sp>
    </p:spTree>
    <p:extLst>
      <p:ext uri="{BB962C8B-B14F-4D97-AF65-F5344CB8AC3E}">
        <p14:creationId xmlns:p14="http://schemas.microsoft.com/office/powerpoint/2010/main" val="2241411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racter Trai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012826"/>
            <a:ext cx="5387974" cy="538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547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r>
              <a:rPr lang="en-US" sz="3200" cap="none" dirty="0">
                <a:solidFill>
                  <a:schemeClr val="bg1"/>
                </a:solidFill>
              </a:rPr>
              <a:t>The Pyramid of Success </a:t>
            </a:r>
            <a:r>
              <a:rPr lang="en-US" sz="3200" cap="none" dirty="0" smtClean="0">
                <a:solidFill>
                  <a:schemeClr val="bg1"/>
                </a:solidFill>
              </a:rPr>
              <a:t/>
            </a:r>
            <a:br>
              <a:rPr lang="en-US" sz="3200" cap="none" dirty="0" smtClean="0">
                <a:solidFill>
                  <a:schemeClr val="bg1"/>
                </a:solidFill>
              </a:rPr>
            </a:br>
            <a:r>
              <a:rPr lang="en-US" sz="3200" cap="none" dirty="0" smtClean="0">
                <a:solidFill>
                  <a:schemeClr val="bg1"/>
                </a:solidFill>
              </a:rPr>
              <a:t>&amp; </a:t>
            </a:r>
            <a:r>
              <a:rPr lang="en-US" sz="3200" cap="none" dirty="0">
                <a:solidFill>
                  <a:schemeClr val="bg1"/>
                </a:solidFill>
              </a:rPr>
              <a:t>STAR Stories</a:t>
            </a:r>
          </a:p>
        </p:txBody>
      </p:sp>
      <p:grpSp>
        <p:nvGrpSpPr>
          <p:cNvPr id="4" name="Group 3"/>
          <p:cNvGrpSpPr/>
          <p:nvPr/>
        </p:nvGrpSpPr>
        <p:grpSpPr>
          <a:xfrm>
            <a:off x="1722177" y="1725148"/>
            <a:ext cx="5999778" cy="4294652"/>
            <a:chOff x="1524000" y="1094312"/>
            <a:chExt cx="6096000" cy="4811838"/>
          </a:xfrm>
        </p:grpSpPr>
        <p:graphicFrame>
          <p:nvGraphicFramePr>
            <p:cNvPr id="5" name="Diagram 4"/>
            <p:cNvGraphicFramePr/>
            <p:nvPr>
              <p:extLst>
                <p:ext uri="{D42A27DB-BD31-4B8C-83A1-F6EECF244321}">
                  <p14:modId xmlns:p14="http://schemas.microsoft.com/office/powerpoint/2010/main" val="2740014150"/>
                </p:ext>
              </p:extLst>
            </p:nvPr>
          </p:nvGraphicFramePr>
          <p:xfrm>
            <a:off x="1524000" y="136622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rved Down Arrow 8"/>
            <p:cNvSpPr/>
            <p:nvPr/>
          </p:nvSpPr>
          <p:spPr>
            <a:xfrm rot="3222486">
              <a:off x="4468180" y="2709493"/>
              <a:ext cx="4169581" cy="939219"/>
            </a:xfrm>
            <a:prstGeom prst="curvedDownArrow">
              <a:avLst>
                <a:gd name="adj1" fmla="val 31011"/>
                <a:gd name="adj2" fmla="val 47886"/>
                <a:gd name="adj3" fmla="val 26608"/>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600">
                <a:solidFill>
                  <a:schemeClr val="tx1"/>
                </a:solidFill>
              </a:endParaRPr>
            </a:p>
          </p:txBody>
        </p:sp>
        <p:grpSp>
          <p:nvGrpSpPr>
            <p:cNvPr id="10" name="Group 9"/>
            <p:cNvGrpSpPr/>
            <p:nvPr/>
          </p:nvGrpSpPr>
          <p:grpSpPr>
            <a:xfrm>
              <a:off x="1559061" y="5526825"/>
              <a:ext cx="6060939" cy="379325"/>
              <a:chOff x="1559061" y="5574629"/>
              <a:chExt cx="6060939" cy="379325"/>
            </a:xfrm>
          </p:grpSpPr>
          <p:cxnSp>
            <p:nvCxnSpPr>
              <p:cNvPr id="11" name="Straight Arrow Connector 10"/>
              <p:cNvCxnSpPr/>
              <p:nvPr/>
            </p:nvCxnSpPr>
            <p:spPr>
              <a:xfrm>
                <a:off x="1559061" y="5775960"/>
                <a:ext cx="6060939"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3657599" y="5574629"/>
                <a:ext cx="1939796" cy="379325"/>
              </a:xfrm>
              <a:prstGeom prst="rect">
                <a:avLst/>
              </a:prstGeom>
              <a:solidFill>
                <a:schemeClr val="bg1"/>
              </a:solidFill>
            </p:spPr>
            <p:txBody>
              <a:bodyPr wrap="square" rtlCol="0">
                <a:spAutoFit/>
              </a:bodyPr>
              <a:lstStyle/>
              <a:p>
                <a:r>
                  <a:rPr lang="en-US" sz="1600" dirty="0" smtClean="0">
                    <a:latin typeface="Arial" panose="020B0604020202020204" pitchFamily="34" charset="0"/>
                    <a:cs typeface="Arial" panose="020B0604020202020204" pitchFamily="34" charset="0"/>
                  </a:rPr>
                  <a:t> Time Investment</a:t>
                </a:r>
                <a:endParaRPr lang="en-US" sz="1600" dirty="0">
                  <a:latin typeface="Arial" panose="020B0604020202020204" pitchFamily="34" charset="0"/>
                  <a:cs typeface="Arial" panose="020B0604020202020204" pitchFamily="34" charset="0"/>
                </a:endParaRPr>
              </a:p>
            </p:txBody>
          </p:sp>
        </p:grpSp>
      </p:grpSp>
      <p:sp>
        <p:nvSpPr>
          <p:cNvPr id="3" name="TextBox 2"/>
          <p:cNvSpPr txBox="1"/>
          <p:nvPr/>
        </p:nvSpPr>
        <p:spPr>
          <a:xfrm>
            <a:off x="6521646" y="3124200"/>
            <a:ext cx="193655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Arial" panose="020B0604020202020204" pitchFamily="34" charset="0"/>
                <a:cs typeface="Arial" panose="020B0604020202020204" pitchFamily="34" charset="0"/>
              </a:rPr>
              <a:t>Job Spec</a:t>
            </a:r>
          </a:p>
          <a:p>
            <a:pPr algn="ctr"/>
            <a:r>
              <a:rPr lang="en-US" sz="1600" dirty="0" smtClean="0">
                <a:latin typeface="Arial" panose="020B0604020202020204" pitchFamily="34" charset="0"/>
                <a:cs typeface="Arial" panose="020B0604020202020204" pitchFamily="34" charset="0"/>
              </a:rPr>
              <a:t>Skills</a:t>
            </a:r>
            <a:endParaRPr lang="en-US" sz="1600" dirty="0">
              <a:latin typeface="Arial" panose="020B0604020202020204" pitchFamily="34" charset="0"/>
              <a:cs typeface="Arial" panose="020B0604020202020204" pitchFamily="34" charset="0"/>
            </a:endParaRPr>
          </a:p>
        </p:txBody>
      </p:sp>
      <p:sp>
        <p:nvSpPr>
          <p:cNvPr id="14" name="TextBox 13"/>
          <p:cNvSpPr txBox="1"/>
          <p:nvPr/>
        </p:nvSpPr>
        <p:spPr>
          <a:xfrm>
            <a:off x="931485" y="3810000"/>
            <a:ext cx="165039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Arial" panose="020B0604020202020204" pitchFamily="34" charset="0"/>
                <a:cs typeface="Arial" panose="020B0604020202020204" pitchFamily="34" charset="0"/>
              </a:rPr>
              <a:t>2-3 Line Resume STAR</a:t>
            </a:r>
            <a:endParaRPr lang="en-US" sz="1600" dirty="0">
              <a:latin typeface="Arial" panose="020B0604020202020204" pitchFamily="34" charset="0"/>
              <a:cs typeface="Arial" panose="020B0604020202020204" pitchFamily="34" charset="0"/>
            </a:endParaRPr>
          </a:p>
        </p:txBody>
      </p:sp>
      <p:sp>
        <p:nvSpPr>
          <p:cNvPr id="15" name="TextBox 14"/>
          <p:cNvSpPr txBox="1"/>
          <p:nvPr/>
        </p:nvSpPr>
        <p:spPr>
          <a:xfrm>
            <a:off x="1600200" y="2895600"/>
            <a:ext cx="165039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Arial" panose="020B0604020202020204" pitchFamily="34" charset="0"/>
                <a:cs typeface="Arial" panose="020B0604020202020204" pitchFamily="34" charset="0"/>
              </a:rPr>
              <a:t>1 Minute </a:t>
            </a:r>
          </a:p>
          <a:p>
            <a:pPr algn="ctr"/>
            <a:r>
              <a:rPr lang="en-US" sz="1600" dirty="0" smtClean="0">
                <a:latin typeface="Arial" panose="020B0604020202020204" pitchFamily="34" charset="0"/>
                <a:cs typeface="Arial" panose="020B0604020202020204" pitchFamily="34" charset="0"/>
              </a:rPr>
              <a:t>STAR Story</a:t>
            </a:r>
            <a:endParaRPr lang="en-US" sz="1600" dirty="0">
              <a:latin typeface="Arial" panose="020B0604020202020204" pitchFamily="34" charset="0"/>
              <a:cs typeface="Arial" panose="020B0604020202020204" pitchFamily="34" charset="0"/>
            </a:endParaRPr>
          </a:p>
        </p:txBody>
      </p:sp>
      <p:sp>
        <p:nvSpPr>
          <p:cNvPr id="16" name="TextBox 15"/>
          <p:cNvSpPr txBox="1"/>
          <p:nvPr/>
        </p:nvSpPr>
        <p:spPr>
          <a:xfrm>
            <a:off x="2057400" y="2106148"/>
            <a:ext cx="1997517"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latin typeface="Arial" panose="020B0604020202020204" pitchFamily="34" charset="0"/>
                <a:cs typeface="Arial" panose="020B0604020202020204" pitchFamily="34" charset="0"/>
              </a:rPr>
              <a:t>Demonstrate Required Job Skills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113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599439"/>
            <a:ext cx="6553200" cy="615553"/>
          </a:xfrm>
          <a:prstGeom prst="rect">
            <a:avLst/>
          </a:prstGeom>
          <a:ln>
            <a:solidFill>
              <a:schemeClr val="accent1"/>
            </a:solidFill>
          </a:ln>
        </p:spPr>
        <p:txBody>
          <a:bodyPr wrap="square">
            <a:spAutoFit/>
          </a:bodyPr>
          <a:lstStyle/>
          <a:p>
            <a:pPr algn="ctr"/>
            <a:r>
              <a:rPr lang="en-US" b="1" u="sng" dirty="0"/>
              <a:t>Key Skills in a Job Ad</a:t>
            </a:r>
            <a:endParaRPr lang="en-US" sz="1600" b="1" u="sng" dirty="0"/>
          </a:p>
          <a:p>
            <a:r>
              <a:rPr lang="en-US" sz="1600" dirty="0"/>
              <a:t> </a:t>
            </a:r>
          </a:p>
        </p:txBody>
      </p:sp>
      <p:sp>
        <p:nvSpPr>
          <p:cNvPr id="2" name="Rectangle 1"/>
          <p:cNvSpPr/>
          <p:nvPr/>
        </p:nvSpPr>
        <p:spPr>
          <a:xfrm>
            <a:off x="457200" y="1838742"/>
            <a:ext cx="7315200" cy="2123658"/>
          </a:xfrm>
          <a:prstGeom prst="rect">
            <a:avLst/>
          </a:prstGeom>
        </p:spPr>
        <p:txBody>
          <a:bodyPr wrap="square">
            <a:spAutoFit/>
          </a:bodyPr>
          <a:lstStyle/>
          <a:p>
            <a:r>
              <a:rPr lang="en-US" sz="1600" b="1" dirty="0">
                <a:solidFill>
                  <a:srgbClr val="2D2D2D"/>
                </a:solidFill>
                <a:latin typeface="Noto Sans"/>
              </a:rPr>
              <a:t>ESSENTIAL DUTIES AND RESPONSIBILITIES</a:t>
            </a:r>
            <a:endParaRPr lang="en-US" sz="1600" dirty="0">
              <a:solidFill>
                <a:srgbClr val="2D2D2D"/>
              </a:solidFill>
              <a:latin typeface="Noto Sans"/>
            </a:endParaRPr>
          </a:p>
          <a:p>
            <a:pPr>
              <a:buFont typeface="Arial"/>
              <a:buChar char="•"/>
            </a:pPr>
            <a:r>
              <a:rPr lang="en-US" sz="1600" dirty="0">
                <a:solidFill>
                  <a:srgbClr val="2D2D2D"/>
                </a:solidFill>
                <a:latin typeface="Noto Sans"/>
              </a:rPr>
              <a:t>Collect and enter data into billing system</a:t>
            </a:r>
          </a:p>
          <a:p>
            <a:pPr>
              <a:buFont typeface="Arial"/>
              <a:buChar char="•"/>
            </a:pPr>
            <a:r>
              <a:rPr lang="en-US" sz="1600" dirty="0">
                <a:solidFill>
                  <a:srgbClr val="2D2D2D"/>
                </a:solidFill>
                <a:latin typeface="Noto Sans"/>
              </a:rPr>
              <a:t>Verify accuracy of data in preparation for billing</a:t>
            </a:r>
          </a:p>
          <a:p>
            <a:pPr>
              <a:buFont typeface="Arial"/>
              <a:buChar char="•"/>
            </a:pPr>
            <a:r>
              <a:rPr lang="en-US" sz="1600" dirty="0">
                <a:solidFill>
                  <a:srgbClr val="2D2D2D"/>
                </a:solidFill>
                <a:latin typeface="Noto Sans"/>
              </a:rPr>
              <a:t>Manage and accurately document account details</a:t>
            </a:r>
          </a:p>
          <a:p>
            <a:pPr>
              <a:buFont typeface="Arial"/>
              <a:buChar char="•"/>
            </a:pPr>
            <a:r>
              <a:rPr lang="en-US" sz="1600" dirty="0">
                <a:solidFill>
                  <a:srgbClr val="2D2D2D"/>
                </a:solidFill>
                <a:latin typeface="Noto Sans"/>
              </a:rPr>
              <a:t>Prepare and submit electronic billing</a:t>
            </a:r>
          </a:p>
          <a:p>
            <a:pPr>
              <a:buFont typeface="Arial"/>
              <a:buChar char="•"/>
            </a:pPr>
            <a:r>
              <a:rPr lang="en-US" sz="1600" dirty="0">
                <a:solidFill>
                  <a:srgbClr val="2D2D2D"/>
                </a:solidFill>
                <a:latin typeface="Noto Sans"/>
              </a:rPr>
              <a:t>Record payments from first and third party payers</a:t>
            </a:r>
          </a:p>
          <a:p>
            <a:pPr>
              <a:buFont typeface="Arial"/>
              <a:buChar char="•"/>
            </a:pPr>
            <a:r>
              <a:rPr lang="en-US" sz="1600" dirty="0">
                <a:solidFill>
                  <a:srgbClr val="2D2D2D"/>
                </a:solidFill>
                <a:latin typeface="Noto Sans"/>
              </a:rPr>
              <a:t>Review denials and prepare re-billing as necessary</a:t>
            </a:r>
          </a:p>
          <a:p>
            <a:pPr>
              <a:buFont typeface="Arial"/>
              <a:buChar char="•"/>
            </a:pPr>
            <a:r>
              <a:rPr lang="en-US" sz="1600" dirty="0">
                <a:solidFill>
                  <a:srgbClr val="2D2D2D"/>
                </a:solidFill>
                <a:latin typeface="Noto Sans"/>
              </a:rPr>
              <a:t>Ensure billing is performed in a timely manner</a:t>
            </a:r>
            <a:endParaRPr lang="en-US" sz="1600" b="0" i="0" dirty="0">
              <a:solidFill>
                <a:srgbClr val="2D2D2D"/>
              </a:solidFill>
              <a:effectLst/>
              <a:latin typeface="Noto Sans"/>
            </a:endParaRPr>
          </a:p>
        </p:txBody>
      </p:sp>
      <p:sp>
        <p:nvSpPr>
          <p:cNvPr id="4" name="Rectangle 3"/>
          <p:cNvSpPr/>
          <p:nvPr/>
        </p:nvSpPr>
        <p:spPr>
          <a:xfrm>
            <a:off x="492760" y="4203918"/>
            <a:ext cx="7736840" cy="1815882"/>
          </a:xfrm>
          <a:prstGeom prst="rect">
            <a:avLst/>
          </a:prstGeom>
        </p:spPr>
        <p:txBody>
          <a:bodyPr wrap="square">
            <a:spAutoFit/>
          </a:bodyPr>
          <a:lstStyle/>
          <a:p>
            <a:r>
              <a:rPr lang="en-US" sz="1600" b="1" dirty="0">
                <a:solidFill>
                  <a:srgbClr val="2D2D2D"/>
                </a:solidFill>
                <a:latin typeface="Noto Sans"/>
              </a:rPr>
              <a:t>REQUIRED KNOWLEDGE, SKILLS AND ABILITIES</a:t>
            </a:r>
            <a:endParaRPr lang="en-US" sz="1600" dirty="0">
              <a:solidFill>
                <a:srgbClr val="2D2D2D"/>
              </a:solidFill>
              <a:latin typeface="Noto Sans"/>
            </a:endParaRPr>
          </a:p>
          <a:p>
            <a:pPr>
              <a:buFont typeface="Arial"/>
              <a:buChar char="•"/>
            </a:pPr>
            <a:r>
              <a:rPr lang="en-US" sz="1600" dirty="0">
                <a:solidFill>
                  <a:srgbClr val="2D2D2D"/>
                </a:solidFill>
                <a:latin typeface="Noto Sans"/>
              </a:rPr>
              <a:t>Knowledgeable in bookkeeping and basic accounting procedures</a:t>
            </a:r>
          </a:p>
          <a:p>
            <a:pPr>
              <a:buFont typeface="Arial"/>
              <a:buChar char="•"/>
            </a:pPr>
            <a:r>
              <a:rPr lang="en-US" sz="1600" dirty="0">
                <a:solidFill>
                  <a:srgbClr val="2D2D2D"/>
                </a:solidFill>
                <a:latin typeface="Noto Sans"/>
              </a:rPr>
              <a:t>Strong aptitude working with numbers</a:t>
            </a:r>
          </a:p>
          <a:p>
            <a:pPr>
              <a:buFont typeface="Arial"/>
              <a:buChar char="•"/>
            </a:pPr>
            <a:r>
              <a:rPr lang="en-US" sz="1600" dirty="0">
                <a:solidFill>
                  <a:srgbClr val="2D2D2D"/>
                </a:solidFill>
                <a:latin typeface="Noto Sans"/>
              </a:rPr>
              <a:t>Ability to communicate effectively in person, on the phone, and via email with members and staff members</a:t>
            </a:r>
          </a:p>
          <a:p>
            <a:pPr>
              <a:buFont typeface="Arial"/>
              <a:buChar char="•"/>
            </a:pPr>
            <a:r>
              <a:rPr lang="en-US" sz="1600" dirty="0">
                <a:solidFill>
                  <a:srgbClr val="2D2D2D"/>
                </a:solidFill>
                <a:latin typeface="Noto Sans"/>
              </a:rPr>
              <a:t>Ability to manage multiple projects at one time and handle shifting priorities</a:t>
            </a:r>
          </a:p>
          <a:p>
            <a:pPr>
              <a:buFont typeface="Arial"/>
              <a:buChar char="•"/>
            </a:pPr>
            <a:r>
              <a:rPr lang="en-US" sz="1600" dirty="0">
                <a:solidFill>
                  <a:srgbClr val="2D2D2D"/>
                </a:solidFill>
                <a:latin typeface="Noto Sans"/>
              </a:rPr>
              <a:t>Must display a high attention to detail</a:t>
            </a:r>
            <a:endParaRPr lang="en-US" sz="1600" b="0" i="0" dirty="0">
              <a:solidFill>
                <a:srgbClr val="2D2D2D"/>
              </a:solidFill>
              <a:effectLst/>
              <a:latin typeface="Noto Sans"/>
            </a:endParaRPr>
          </a:p>
        </p:txBody>
      </p:sp>
      <p:sp>
        <p:nvSpPr>
          <p:cNvPr id="5" name="Rectangle 4"/>
          <p:cNvSpPr/>
          <p:nvPr/>
        </p:nvSpPr>
        <p:spPr>
          <a:xfrm>
            <a:off x="2991253" y="1219200"/>
            <a:ext cx="2739853" cy="369332"/>
          </a:xfrm>
          <a:prstGeom prst="rect">
            <a:avLst/>
          </a:prstGeom>
        </p:spPr>
        <p:txBody>
          <a:bodyPr wrap="none">
            <a:spAutoFit/>
          </a:bodyPr>
          <a:lstStyle/>
          <a:p>
            <a:r>
              <a:rPr lang="en-US" b="1" dirty="0"/>
              <a:t>Accounting Specialist</a:t>
            </a:r>
          </a:p>
        </p:txBody>
      </p:sp>
    </p:spTree>
    <p:extLst>
      <p:ext uri="{BB962C8B-B14F-4D97-AF65-F5344CB8AC3E}">
        <p14:creationId xmlns:p14="http://schemas.microsoft.com/office/powerpoint/2010/main" val="499255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73087431"/>
              </p:ext>
            </p:extLst>
          </p:nvPr>
        </p:nvGraphicFramePr>
        <p:xfrm>
          <a:off x="1066801" y="1405128"/>
          <a:ext cx="6553200" cy="4568815"/>
        </p:xfrm>
        <a:graphic>
          <a:graphicData uri="http://schemas.openxmlformats.org/drawingml/2006/table">
            <a:tbl>
              <a:tblPr firstRow="1" firstCol="1" bandRow="1"/>
              <a:tblGrid>
                <a:gridCol w="3282546"/>
                <a:gridCol w="3270654"/>
              </a:tblGrid>
              <a:tr h="642991">
                <a:tc>
                  <a:txBody>
                    <a:bodyPr/>
                    <a:lstStyle/>
                    <a:p>
                      <a:pPr marL="0" marR="0">
                        <a:lnSpc>
                          <a:spcPct val="115000"/>
                        </a:lnSpc>
                        <a:spcBef>
                          <a:spcPts val="0"/>
                        </a:spcBef>
                        <a:spcAft>
                          <a:spcPts val="0"/>
                        </a:spcAft>
                      </a:pPr>
                      <a:r>
                        <a:rPr lang="en-US" sz="1600" dirty="0">
                          <a:effectLst/>
                          <a:latin typeface="Arial"/>
                          <a:ea typeface="Times New Roman"/>
                          <a:cs typeface="Times New Roman"/>
                        </a:rPr>
                        <a:t>Required Skills and Traits are listed </a:t>
                      </a:r>
                      <a:r>
                        <a:rPr kumimoji="0" lang="en-US" sz="1600" kern="1200" dirty="0">
                          <a:solidFill>
                            <a:schemeClr val="tx1"/>
                          </a:solidFill>
                          <a:effectLst/>
                          <a:latin typeface="Arial"/>
                          <a:ea typeface="Times New Roman"/>
                          <a:cs typeface="Times New Roman"/>
                        </a:rPr>
                        <a:t>in </a:t>
                      </a:r>
                      <a:r>
                        <a:rPr kumimoji="0" lang="en-US" sz="1600" kern="1200" dirty="0" smtClean="0">
                          <a:solidFill>
                            <a:schemeClr val="tx1"/>
                          </a:solidFill>
                          <a:effectLst/>
                          <a:latin typeface="Arial"/>
                          <a:ea typeface="Times New Roman"/>
                          <a:cs typeface="Times New Roman"/>
                        </a:rPr>
                        <a:t>the </a:t>
                      </a:r>
                      <a:r>
                        <a:rPr lang="en-US" sz="1600" dirty="0" smtClean="0">
                          <a:effectLst/>
                          <a:latin typeface="Arial"/>
                          <a:ea typeface="Times New Roman"/>
                          <a:cs typeface="Times New Roman"/>
                        </a:rPr>
                        <a:t>Job Posting</a:t>
                      </a:r>
                      <a:endParaRPr lang="en-US" sz="1600" dirty="0">
                        <a:effectLst/>
                        <a:latin typeface="Arial"/>
                        <a:ea typeface="Times New Roman"/>
                        <a:cs typeface="Times New Roman"/>
                      </a:endParaRPr>
                    </a:p>
                  </a:txBody>
                  <a:tcPr marL="35374" marR="35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1200"/>
                        </a:spcBef>
                        <a:spcAft>
                          <a:spcPts val="0"/>
                        </a:spcAft>
                      </a:pPr>
                      <a:r>
                        <a:rPr lang="en-US" sz="1600">
                          <a:effectLst/>
                          <a:latin typeface="Arial"/>
                          <a:ea typeface="Times New Roman"/>
                          <a:cs typeface="Times New Roman"/>
                        </a:rPr>
                        <a:t>Your Relevant Experience</a:t>
                      </a:r>
                    </a:p>
                  </a:txBody>
                  <a:tcPr marL="35374" marR="35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09">
                <a:tc gridSpan="2">
                  <a:txBody>
                    <a:bodyPr/>
                    <a:lstStyle/>
                    <a:p>
                      <a:pPr marL="0" marR="0">
                        <a:lnSpc>
                          <a:spcPct val="115000"/>
                        </a:lnSpc>
                        <a:spcBef>
                          <a:spcPts val="0"/>
                        </a:spcBef>
                        <a:spcAft>
                          <a:spcPts val="0"/>
                        </a:spcAft>
                      </a:pPr>
                      <a:r>
                        <a:rPr lang="en-US" sz="1600">
                          <a:effectLst/>
                          <a:latin typeface="Arial"/>
                          <a:ea typeface="Times New Roman"/>
                          <a:cs typeface="Times New Roman"/>
                        </a:rPr>
                        <a:t> </a:t>
                      </a:r>
                    </a:p>
                  </a:txBody>
                  <a:tcPr marL="35374" marR="35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1809">
                <a:tc rowSpan="3">
                  <a:txBody>
                    <a:bodyPr/>
                    <a:lstStyle/>
                    <a:p>
                      <a:pPr marL="0" marR="0">
                        <a:lnSpc>
                          <a:spcPct val="115000"/>
                        </a:lnSpc>
                        <a:spcBef>
                          <a:spcPts val="0"/>
                        </a:spcBef>
                        <a:spcAft>
                          <a:spcPts val="0"/>
                        </a:spcAft>
                      </a:pPr>
                      <a:r>
                        <a:rPr lang="en-US" sz="1600" dirty="0">
                          <a:effectLst/>
                          <a:latin typeface="Arial"/>
                          <a:ea typeface="Times New Roman"/>
                          <a:cs typeface="Times New Roman"/>
                        </a:rPr>
                        <a:t>1. Accounting</a:t>
                      </a:r>
                    </a:p>
                  </a:txBody>
                  <a:tcPr marL="35374" marR="35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Arial"/>
                          <a:ea typeface="Times New Roman"/>
                          <a:cs typeface="Times New Roman"/>
                        </a:rPr>
                        <a:t>1.</a:t>
                      </a:r>
                    </a:p>
                  </a:txBody>
                  <a:tcPr marL="35374" marR="35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09">
                <a:tc vMerge="1">
                  <a:txBody>
                    <a:bodyPr/>
                    <a:lstStyle/>
                    <a:p>
                      <a:endParaRPr lang="en-US"/>
                    </a:p>
                  </a:txBody>
                  <a:tcPr/>
                </a:tc>
                <a:tc>
                  <a:txBody>
                    <a:bodyPr/>
                    <a:lstStyle/>
                    <a:p>
                      <a:pPr marL="0" marR="0">
                        <a:lnSpc>
                          <a:spcPct val="115000"/>
                        </a:lnSpc>
                        <a:spcBef>
                          <a:spcPts val="0"/>
                        </a:spcBef>
                        <a:spcAft>
                          <a:spcPts val="0"/>
                        </a:spcAft>
                      </a:pPr>
                      <a:r>
                        <a:rPr lang="en-US" sz="1600">
                          <a:effectLst/>
                          <a:latin typeface="Arial"/>
                          <a:ea typeface="Times New Roman"/>
                          <a:cs typeface="Times New Roman"/>
                        </a:rPr>
                        <a:t>2.</a:t>
                      </a:r>
                    </a:p>
                  </a:txBody>
                  <a:tcPr marL="35374" marR="35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09">
                <a:tc vMerge="1">
                  <a:txBody>
                    <a:bodyPr/>
                    <a:lstStyle/>
                    <a:p>
                      <a:endParaRPr lang="en-US"/>
                    </a:p>
                  </a:txBody>
                  <a:tcPr/>
                </a:tc>
                <a:tc>
                  <a:txBody>
                    <a:bodyPr/>
                    <a:lstStyle/>
                    <a:p>
                      <a:pPr marL="0" marR="0">
                        <a:lnSpc>
                          <a:spcPct val="115000"/>
                        </a:lnSpc>
                        <a:spcBef>
                          <a:spcPts val="0"/>
                        </a:spcBef>
                        <a:spcAft>
                          <a:spcPts val="0"/>
                        </a:spcAft>
                      </a:pPr>
                      <a:r>
                        <a:rPr lang="en-US" sz="1600">
                          <a:effectLst/>
                          <a:latin typeface="Arial"/>
                          <a:ea typeface="Times New Roman"/>
                          <a:cs typeface="Times New Roman"/>
                        </a:rPr>
                        <a:t>3.</a:t>
                      </a:r>
                    </a:p>
                  </a:txBody>
                  <a:tcPr marL="35374" marR="35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09">
                <a:tc rowSpan="3">
                  <a:txBody>
                    <a:bodyPr/>
                    <a:lstStyle/>
                    <a:p>
                      <a:pPr marL="0" marR="0">
                        <a:lnSpc>
                          <a:spcPct val="115000"/>
                        </a:lnSpc>
                        <a:spcBef>
                          <a:spcPts val="0"/>
                        </a:spcBef>
                        <a:spcAft>
                          <a:spcPts val="0"/>
                        </a:spcAft>
                      </a:pPr>
                      <a:r>
                        <a:rPr lang="en-US" sz="1600" dirty="0">
                          <a:effectLst/>
                          <a:latin typeface="Arial"/>
                          <a:ea typeface="Times New Roman"/>
                          <a:cs typeface="Times New Roman"/>
                        </a:rPr>
                        <a:t>2. </a:t>
                      </a:r>
                      <a:r>
                        <a:rPr lang="en-US" sz="1600" dirty="0" smtClean="0">
                          <a:effectLst/>
                          <a:latin typeface="Arial"/>
                          <a:ea typeface="Times New Roman"/>
                          <a:cs typeface="Times New Roman"/>
                        </a:rPr>
                        <a:t>Computer Systems</a:t>
                      </a:r>
                      <a:endParaRPr lang="en-US" sz="1600" dirty="0">
                        <a:effectLst/>
                        <a:latin typeface="Arial"/>
                        <a:ea typeface="Times New Roman"/>
                        <a:cs typeface="Times New Roman"/>
                      </a:endParaRPr>
                    </a:p>
                  </a:txBody>
                  <a:tcPr marL="35374" marR="35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Arial"/>
                          <a:ea typeface="Times New Roman"/>
                          <a:cs typeface="Times New Roman"/>
                        </a:rPr>
                        <a:t>1.</a:t>
                      </a:r>
                    </a:p>
                  </a:txBody>
                  <a:tcPr marL="35374" marR="35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09">
                <a:tc vMerge="1">
                  <a:txBody>
                    <a:bodyPr/>
                    <a:lstStyle/>
                    <a:p>
                      <a:endParaRPr lang="en-US"/>
                    </a:p>
                  </a:txBody>
                  <a:tcPr/>
                </a:tc>
                <a:tc>
                  <a:txBody>
                    <a:bodyPr/>
                    <a:lstStyle/>
                    <a:p>
                      <a:pPr marL="0" marR="0">
                        <a:lnSpc>
                          <a:spcPct val="115000"/>
                        </a:lnSpc>
                        <a:spcBef>
                          <a:spcPts val="0"/>
                        </a:spcBef>
                        <a:spcAft>
                          <a:spcPts val="0"/>
                        </a:spcAft>
                      </a:pPr>
                      <a:r>
                        <a:rPr lang="en-US" sz="1600">
                          <a:effectLst/>
                          <a:latin typeface="Arial"/>
                          <a:ea typeface="Times New Roman"/>
                          <a:cs typeface="Times New Roman"/>
                        </a:rPr>
                        <a:t>2.</a:t>
                      </a:r>
                    </a:p>
                  </a:txBody>
                  <a:tcPr marL="35374" marR="35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09">
                <a:tc vMerge="1">
                  <a:txBody>
                    <a:bodyPr/>
                    <a:lstStyle/>
                    <a:p>
                      <a:endParaRPr lang="en-US"/>
                    </a:p>
                  </a:txBody>
                  <a:tcPr/>
                </a:tc>
                <a:tc>
                  <a:txBody>
                    <a:bodyPr/>
                    <a:lstStyle/>
                    <a:p>
                      <a:pPr marL="0" marR="0">
                        <a:lnSpc>
                          <a:spcPct val="115000"/>
                        </a:lnSpc>
                        <a:spcBef>
                          <a:spcPts val="0"/>
                        </a:spcBef>
                        <a:spcAft>
                          <a:spcPts val="0"/>
                        </a:spcAft>
                      </a:pPr>
                      <a:r>
                        <a:rPr lang="en-US" sz="1600">
                          <a:effectLst/>
                          <a:latin typeface="Arial"/>
                          <a:ea typeface="Times New Roman"/>
                          <a:cs typeface="Times New Roman"/>
                        </a:rPr>
                        <a:t>3.</a:t>
                      </a:r>
                    </a:p>
                  </a:txBody>
                  <a:tcPr marL="35374" marR="35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09">
                <a:tc rowSpan="3">
                  <a:txBody>
                    <a:bodyPr/>
                    <a:lstStyle/>
                    <a:p>
                      <a:pPr marL="0" marR="0">
                        <a:lnSpc>
                          <a:spcPct val="115000"/>
                        </a:lnSpc>
                        <a:spcBef>
                          <a:spcPts val="0"/>
                        </a:spcBef>
                        <a:spcAft>
                          <a:spcPts val="0"/>
                        </a:spcAft>
                      </a:pPr>
                      <a:r>
                        <a:rPr lang="en-US" sz="1600" dirty="0">
                          <a:effectLst/>
                          <a:latin typeface="Arial"/>
                          <a:ea typeface="Times New Roman"/>
                          <a:cs typeface="Times New Roman"/>
                        </a:rPr>
                        <a:t>3. </a:t>
                      </a:r>
                      <a:r>
                        <a:rPr lang="en-US" sz="1600" dirty="0" smtClean="0">
                          <a:effectLst/>
                          <a:latin typeface="Arial"/>
                          <a:ea typeface="Times New Roman"/>
                          <a:cs typeface="Times New Roman"/>
                        </a:rPr>
                        <a:t>Problem</a:t>
                      </a:r>
                      <a:r>
                        <a:rPr lang="en-US" sz="1600" baseline="0" dirty="0" smtClean="0">
                          <a:effectLst/>
                          <a:latin typeface="Arial"/>
                          <a:ea typeface="Times New Roman"/>
                          <a:cs typeface="Times New Roman"/>
                        </a:rPr>
                        <a:t> Solving</a:t>
                      </a:r>
                      <a:endParaRPr lang="en-US" sz="1600" dirty="0">
                        <a:effectLst/>
                        <a:latin typeface="Arial"/>
                        <a:ea typeface="Times New Roman"/>
                        <a:cs typeface="Times New Roman"/>
                      </a:endParaRPr>
                    </a:p>
                  </a:txBody>
                  <a:tcPr marL="35374" marR="35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Arial"/>
                          <a:ea typeface="Times New Roman"/>
                          <a:cs typeface="Times New Roman"/>
                        </a:rPr>
                        <a:t>1.</a:t>
                      </a:r>
                    </a:p>
                  </a:txBody>
                  <a:tcPr marL="35374" marR="35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09">
                <a:tc vMerge="1">
                  <a:txBody>
                    <a:bodyPr/>
                    <a:lstStyle/>
                    <a:p>
                      <a:endParaRPr lang="en-US"/>
                    </a:p>
                  </a:txBody>
                  <a:tcPr/>
                </a:tc>
                <a:tc>
                  <a:txBody>
                    <a:bodyPr/>
                    <a:lstStyle/>
                    <a:p>
                      <a:pPr marL="0" marR="0">
                        <a:lnSpc>
                          <a:spcPct val="115000"/>
                        </a:lnSpc>
                        <a:spcBef>
                          <a:spcPts val="0"/>
                        </a:spcBef>
                        <a:spcAft>
                          <a:spcPts val="0"/>
                        </a:spcAft>
                      </a:pPr>
                      <a:r>
                        <a:rPr lang="en-US" sz="1600">
                          <a:effectLst/>
                          <a:latin typeface="Arial"/>
                          <a:ea typeface="Times New Roman"/>
                          <a:cs typeface="Times New Roman"/>
                        </a:rPr>
                        <a:t>2.</a:t>
                      </a:r>
                    </a:p>
                  </a:txBody>
                  <a:tcPr marL="35374" marR="35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09">
                <a:tc vMerge="1">
                  <a:txBody>
                    <a:bodyPr/>
                    <a:lstStyle/>
                    <a:p>
                      <a:endParaRPr lang="en-US"/>
                    </a:p>
                  </a:txBody>
                  <a:tcPr/>
                </a:tc>
                <a:tc>
                  <a:txBody>
                    <a:bodyPr/>
                    <a:lstStyle/>
                    <a:p>
                      <a:pPr marL="0" marR="0">
                        <a:lnSpc>
                          <a:spcPct val="115000"/>
                        </a:lnSpc>
                        <a:spcBef>
                          <a:spcPts val="0"/>
                        </a:spcBef>
                        <a:spcAft>
                          <a:spcPts val="0"/>
                        </a:spcAft>
                      </a:pPr>
                      <a:r>
                        <a:rPr lang="en-US" sz="1600">
                          <a:effectLst/>
                          <a:latin typeface="Arial"/>
                          <a:ea typeface="Times New Roman"/>
                          <a:cs typeface="Times New Roman"/>
                        </a:rPr>
                        <a:t>3.</a:t>
                      </a:r>
                    </a:p>
                  </a:txBody>
                  <a:tcPr marL="35374" marR="35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09">
                <a:tc rowSpan="2">
                  <a:txBody>
                    <a:bodyPr/>
                    <a:lstStyle/>
                    <a:p>
                      <a:pPr marL="0" marR="0">
                        <a:lnSpc>
                          <a:spcPct val="115000"/>
                        </a:lnSpc>
                        <a:spcBef>
                          <a:spcPts val="0"/>
                        </a:spcBef>
                        <a:spcAft>
                          <a:spcPts val="0"/>
                        </a:spcAft>
                      </a:pPr>
                      <a:r>
                        <a:rPr lang="en-US" sz="1600">
                          <a:effectLst/>
                          <a:latin typeface="Arial"/>
                          <a:ea typeface="Times New Roman"/>
                          <a:cs typeface="Times New Roman"/>
                        </a:rPr>
                        <a:t>4. Communication</a:t>
                      </a:r>
                    </a:p>
                  </a:txBody>
                  <a:tcPr marL="35374" marR="35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Arial"/>
                          <a:ea typeface="Times New Roman"/>
                          <a:cs typeface="Times New Roman"/>
                        </a:rPr>
                        <a:t> </a:t>
                      </a:r>
                    </a:p>
                  </a:txBody>
                  <a:tcPr marL="35374" marR="35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09">
                <a:tc vMerge="1">
                  <a:txBody>
                    <a:bodyPr/>
                    <a:lstStyle/>
                    <a:p>
                      <a:endParaRPr lang="en-US"/>
                    </a:p>
                  </a:txBody>
                  <a:tcPr/>
                </a:tc>
                <a:tc>
                  <a:txBody>
                    <a:bodyPr/>
                    <a:lstStyle/>
                    <a:p>
                      <a:pPr marL="0" marR="0">
                        <a:lnSpc>
                          <a:spcPct val="115000"/>
                        </a:lnSpc>
                        <a:spcBef>
                          <a:spcPts val="0"/>
                        </a:spcBef>
                        <a:spcAft>
                          <a:spcPts val="0"/>
                        </a:spcAft>
                      </a:pPr>
                      <a:r>
                        <a:rPr lang="en-US" sz="1600">
                          <a:effectLst/>
                          <a:latin typeface="Arial"/>
                          <a:ea typeface="Times New Roman"/>
                          <a:cs typeface="Times New Roman"/>
                        </a:rPr>
                        <a:t> </a:t>
                      </a:r>
                    </a:p>
                  </a:txBody>
                  <a:tcPr marL="35374" marR="35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09">
                <a:tc rowSpan="2">
                  <a:txBody>
                    <a:bodyPr/>
                    <a:lstStyle/>
                    <a:p>
                      <a:pPr marL="0" marR="0">
                        <a:lnSpc>
                          <a:spcPct val="115000"/>
                        </a:lnSpc>
                        <a:spcBef>
                          <a:spcPts val="0"/>
                        </a:spcBef>
                        <a:spcAft>
                          <a:spcPts val="0"/>
                        </a:spcAft>
                      </a:pPr>
                      <a:r>
                        <a:rPr lang="en-US" sz="1600">
                          <a:effectLst/>
                          <a:latin typeface="Arial"/>
                          <a:ea typeface="Times New Roman"/>
                          <a:cs typeface="Times New Roman"/>
                        </a:rPr>
                        <a:t>5. Time Management</a:t>
                      </a:r>
                    </a:p>
                  </a:txBody>
                  <a:tcPr marL="35374" marR="35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Arial"/>
                          <a:ea typeface="Times New Roman"/>
                          <a:cs typeface="Times New Roman"/>
                        </a:rPr>
                        <a:t> </a:t>
                      </a:r>
                    </a:p>
                  </a:txBody>
                  <a:tcPr marL="35374" marR="35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09">
                <a:tc vMerge="1">
                  <a:txBody>
                    <a:bodyPr/>
                    <a:lstStyle/>
                    <a:p>
                      <a:endParaRPr lang="en-US"/>
                    </a:p>
                  </a:txBody>
                  <a:tcPr/>
                </a:tc>
                <a:tc>
                  <a:txBody>
                    <a:bodyPr/>
                    <a:lstStyle/>
                    <a:p>
                      <a:pPr marL="0" marR="0">
                        <a:lnSpc>
                          <a:spcPct val="115000"/>
                        </a:lnSpc>
                        <a:spcBef>
                          <a:spcPts val="0"/>
                        </a:spcBef>
                        <a:spcAft>
                          <a:spcPts val="0"/>
                        </a:spcAft>
                      </a:pPr>
                      <a:r>
                        <a:rPr lang="en-US" sz="1600" dirty="0">
                          <a:effectLst/>
                          <a:latin typeface="Arial"/>
                          <a:ea typeface="Times New Roman"/>
                          <a:cs typeface="Times New Roman"/>
                        </a:rPr>
                        <a:t> </a:t>
                      </a:r>
                    </a:p>
                  </a:txBody>
                  <a:tcPr marL="35374" marR="35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2438400" y="533400"/>
            <a:ext cx="3810000" cy="461665"/>
          </a:xfrm>
          <a:prstGeom prst="rect">
            <a:avLst/>
          </a:prstGeom>
          <a:noFill/>
        </p:spPr>
        <p:txBody>
          <a:bodyPr wrap="square" rtlCol="0">
            <a:spAutoFit/>
          </a:bodyPr>
          <a:lstStyle/>
          <a:p>
            <a:r>
              <a:rPr lang="en-US" sz="2400" dirty="0" smtClean="0"/>
              <a:t>Job Requirement T-Chart</a:t>
            </a:r>
            <a:endParaRPr lang="en-US" sz="2400" dirty="0"/>
          </a:p>
        </p:txBody>
      </p:sp>
    </p:spTree>
    <p:extLst>
      <p:ext uri="{BB962C8B-B14F-4D97-AF65-F5344CB8AC3E}">
        <p14:creationId xmlns:p14="http://schemas.microsoft.com/office/powerpoint/2010/main" val="1262633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283" y="1905000"/>
            <a:ext cx="6777317" cy="3962400"/>
          </a:xfrm>
        </p:spPr>
        <p:txBody>
          <a:bodyPr>
            <a:normAutofit/>
          </a:bodyPr>
          <a:lstStyle/>
          <a:p>
            <a:pPr marL="411480">
              <a:buFont typeface="+mj-lt"/>
              <a:buAutoNum type="arabicPeriod"/>
            </a:pPr>
            <a:r>
              <a:rPr lang="en-US" sz="1800" b="0" dirty="0" smtClean="0"/>
              <a:t>(10 min.)  </a:t>
            </a:r>
            <a:r>
              <a:rPr lang="en-US" sz="1800" dirty="0" smtClean="0"/>
              <a:t>Identify the requirements </a:t>
            </a:r>
            <a:r>
              <a:rPr lang="en-US" sz="1800" b="0" dirty="0" smtClean="0"/>
              <a:t>for </a:t>
            </a:r>
            <a:r>
              <a:rPr lang="en-US" sz="1800" b="0" dirty="0"/>
              <a:t>the job you </a:t>
            </a:r>
            <a:r>
              <a:rPr lang="en-US" sz="1800" b="0" dirty="0" smtClean="0"/>
              <a:t>want</a:t>
            </a:r>
            <a:r>
              <a:rPr lang="en-US" sz="1800" b="0" dirty="0"/>
              <a:t>:</a:t>
            </a:r>
            <a:endParaRPr lang="en-US" sz="1800" dirty="0" smtClean="0"/>
          </a:p>
          <a:p>
            <a:pPr marL="592074" lvl="2" indent="-285750"/>
            <a:r>
              <a:rPr lang="en-US" sz="1800" u="sng" dirty="0" smtClean="0"/>
              <a:t>Job Title </a:t>
            </a:r>
            <a:endParaRPr lang="en-US" sz="1800" dirty="0" smtClean="0"/>
          </a:p>
          <a:p>
            <a:pPr marL="592074" lvl="2" indent="-285750"/>
            <a:r>
              <a:rPr lang="en-US" sz="1800" u="sng" dirty="0" smtClean="0"/>
              <a:t>3-5 Skills  </a:t>
            </a:r>
          </a:p>
          <a:p>
            <a:pPr marL="592074" lvl="2" indent="-285750"/>
            <a:r>
              <a:rPr lang="en-US" sz="1800" b="0" u="sng" dirty="0" smtClean="0"/>
              <a:t>3 Traits </a:t>
            </a:r>
          </a:p>
        </p:txBody>
      </p:sp>
      <p:sp>
        <p:nvSpPr>
          <p:cNvPr id="6" name="TextBox 5"/>
          <p:cNvSpPr txBox="1"/>
          <p:nvPr/>
        </p:nvSpPr>
        <p:spPr>
          <a:xfrm>
            <a:off x="1143000" y="990600"/>
            <a:ext cx="685800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i="1" dirty="0" smtClean="0"/>
              <a:t>STAR Story Preparation</a:t>
            </a:r>
            <a:endParaRPr lang="en-US" sz="2800" dirty="0"/>
          </a:p>
        </p:txBody>
      </p:sp>
    </p:spTree>
    <p:extLst>
      <p:ext uri="{BB962C8B-B14F-4D97-AF65-F5344CB8AC3E}">
        <p14:creationId xmlns:p14="http://schemas.microsoft.com/office/powerpoint/2010/main" val="1251906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283" y="1905000"/>
            <a:ext cx="6777317" cy="3962400"/>
          </a:xfrm>
        </p:spPr>
        <p:txBody>
          <a:bodyPr>
            <a:normAutofit/>
          </a:bodyPr>
          <a:lstStyle/>
          <a:p>
            <a:pPr marL="411480">
              <a:buFont typeface="+mj-lt"/>
              <a:buAutoNum type="arabicPeriod"/>
            </a:pPr>
            <a:r>
              <a:rPr lang="en-US" sz="1800" b="0" dirty="0" smtClean="0"/>
              <a:t>(10 min.)  </a:t>
            </a:r>
            <a:r>
              <a:rPr lang="en-US" sz="1800" dirty="0" smtClean="0"/>
              <a:t>Identify the requirements </a:t>
            </a:r>
            <a:r>
              <a:rPr lang="en-US" sz="1800" b="0" dirty="0" smtClean="0"/>
              <a:t>for </a:t>
            </a:r>
            <a:r>
              <a:rPr lang="en-US" sz="1800" b="0" dirty="0"/>
              <a:t>the job you </a:t>
            </a:r>
            <a:r>
              <a:rPr lang="en-US" sz="1800" b="0" dirty="0" smtClean="0"/>
              <a:t>want</a:t>
            </a:r>
            <a:r>
              <a:rPr lang="en-US" sz="1800" b="0" dirty="0"/>
              <a:t>:</a:t>
            </a:r>
            <a:endParaRPr lang="en-US" sz="1800" dirty="0" smtClean="0"/>
          </a:p>
          <a:p>
            <a:pPr marL="592074" lvl="2" indent="-285750"/>
            <a:r>
              <a:rPr lang="en-US" sz="1800" u="sng" dirty="0" smtClean="0"/>
              <a:t>Job Title </a:t>
            </a:r>
            <a:endParaRPr lang="en-US" sz="1800" dirty="0" smtClean="0"/>
          </a:p>
          <a:p>
            <a:pPr marL="592074" lvl="2" indent="-285750"/>
            <a:r>
              <a:rPr lang="en-US" sz="1800" u="sng" dirty="0" smtClean="0"/>
              <a:t>3-5 Skills</a:t>
            </a:r>
            <a:r>
              <a:rPr lang="en-US" sz="1800" dirty="0" smtClean="0"/>
              <a:t> (using </a:t>
            </a:r>
            <a:r>
              <a:rPr lang="en-US" sz="1800" dirty="0"/>
              <a:t>T-chart and job ad requirement</a:t>
            </a:r>
            <a:r>
              <a:rPr lang="en-US" sz="1800" dirty="0" smtClean="0"/>
              <a:t>)</a:t>
            </a:r>
          </a:p>
          <a:p>
            <a:pPr marL="592074" lvl="2" indent="-285750"/>
            <a:r>
              <a:rPr lang="en-US" sz="1800" b="0" u="sng" dirty="0" smtClean="0"/>
              <a:t>3 Traits</a:t>
            </a:r>
            <a:r>
              <a:rPr lang="en-US" sz="1800" b="0" dirty="0" smtClean="0"/>
              <a:t>   </a:t>
            </a:r>
            <a:r>
              <a:rPr lang="en-US" sz="1800" dirty="0" smtClean="0"/>
              <a:t>(</a:t>
            </a:r>
            <a:r>
              <a:rPr lang="en-US" sz="1800" dirty="0"/>
              <a:t>using </a:t>
            </a:r>
            <a:r>
              <a:rPr lang="en-US" sz="1800" dirty="0" smtClean="0"/>
              <a:t>T-chart and job ad requirement)</a:t>
            </a:r>
            <a:endParaRPr lang="en-US" sz="1800" b="0" u="sng" dirty="0" smtClean="0"/>
          </a:p>
          <a:p>
            <a:pPr marL="411480">
              <a:buFont typeface="+mj-lt"/>
              <a:buAutoNum type="arabicPeriod"/>
            </a:pPr>
            <a:r>
              <a:rPr lang="en-US" sz="1800" b="0" dirty="0" smtClean="0"/>
              <a:t>(15 min.)  </a:t>
            </a:r>
            <a:r>
              <a:rPr lang="en-US" sz="1800" dirty="0" smtClean="0"/>
              <a:t>Create you own STAR Story</a:t>
            </a:r>
            <a:r>
              <a:rPr lang="en-US" sz="1800" dirty="0"/>
              <a:t> </a:t>
            </a:r>
            <a:r>
              <a:rPr lang="en-US" sz="1800" b="0" dirty="0" smtClean="0"/>
              <a:t>based upon 1 past accomplishment that highlights </a:t>
            </a:r>
            <a:r>
              <a:rPr lang="en-US" sz="1800" dirty="0" smtClean="0"/>
              <a:t>your</a:t>
            </a:r>
            <a:r>
              <a:rPr lang="en-US" sz="1800" b="0" dirty="0" smtClean="0"/>
              <a:t> </a:t>
            </a:r>
            <a:r>
              <a:rPr lang="en-US" sz="1800" b="1" u="sng" dirty="0" smtClean="0"/>
              <a:t>skills.</a:t>
            </a:r>
          </a:p>
          <a:p>
            <a:pPr marL="411480">
              <a:buFont typeface="+mj-lt"/>
              <a:buAutoNum type="arabicPeriod"/>
            </a:pPr>
            <a:r>
              <a:rPr lang="en-US" sz="1800" b="0" dirty="0" smtClean="0"/>
              <a:t>(15 min.)  </a:t>
            </a:r>
            <a:r>
              <a:rPr lang="en-US" sz="1800" dirty="0" smtClean="0"/>
              <a:t>Briefly </a:t>
            </a:r>
            <a:r>
              <a:rPr lang="en-US" sz="1800" dirty="0"/>
              <a:t> </a:t>
            </a:r>
            <a:r>
              <a:rPr lang="en-US" sz="1800" dirty="0" smtClean="0"/>
              <a:t>(90 seconds) tell your STAR story</a:t>
            </a:r>
            <a:r>
              <a:rPr lang="en-US" sz="1800" b="0" dirty="0" smtClean="0"/>
              <a:t> to the “interviewers” at your table.  </a:t>
            </a:r>
          </a:p>
        </p:txBody>
      </p:sp>
      <p:sp>
        <p:nvSpPr>
          <p:cNvPr id="6" name="TextBox 5"/>
          <p:cNvSpPr txBox="1"/>
          <p:nvPr/>
        </p:nvSpPr>
        <p:spPr>
          <a:xfrm>
            <a:off x="1143000" y="990600"/>
            <a:ext cx="685800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i="1" dirty="0" smtClean="0"/>
              <a:t>Let’s Create A STAR Story</a:t>
            </a:r>
            <a:endParaRPr lang="en-US" sz="2800" dirty="0"/>
          </a:p>
        </p:txBody>
      </p:sp>
      <p:sp>
        <p:nvSpPr>
          <p:cNvPr id="5" name="TextBox 4"/>
          <p:cNvSpPr txBox="1"/>
          <p:nvPr/>
        </p:nvSpPr>
        <p:spPr>
          <a:xfrm>
            <a:off x="3124200" y="352455"/>
            <a:ext cx="2590800"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000" dirty="0" smtClean="0"/>
              <a:t>Workshop</a:t>
            </a:r>
            <a:endParaRPr lang="en-US" sz="2400" dirty="0"/>
          </a:p>
        </p:txBody>
      </p:sp>
    </p:spTree>
    <p:extLst>
      <p:ext uri="{BB962C8B-B14F-4D97-AF65-F5344CB8AC3E}">
        <p14:creationId xmlns:p14="http://schemas.microsoft.com/office/powerpoint/2010/main" val="2773168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t>Thank You</a:t>
            </a:r>
            <a:br>
              <a:rPr lang="en-US" sz="4400" dirty="0"/>
            </a:br>
            <a:endParaRPr lang="en-US" dirty="0"/>
          </a:p>
        </p:txBody>
      </p:sp>
      <p:sp>
        <p:nvSpPr>
          <p:cNvPr id="3" name="Content Placeholder 2"/>
          <p:cNvSpPr>
            <a:spLocks noGrp="1"/>
          </p:cNvSpPr>
          <p:nvPr>
            <p:ph idx="1"/>
          </p:nvPr>
        </p:nvSpPr>
        <p:spPr/>
        <p:txBody>
          <a:bodyPr>
            <a:normAutofit/>
          </a:bodyPr>
          <a:lstStyle/>
          <a:p>
            <a:pPr marL="109728" indent="0" algn="ctr">
              <a:buNone/>
            </a:pPr>
            <a:r>
              <a:rPr lang="en-US" sz="4000" i="1" dirty="0" smtClean="0"/>
              <a:t>Please do your homework!</a:t>
            </a:r>
          </a:p>
        </p:txBody>
      </p:sp>
      <p:pic>
        <p:nvPicPr>
          <p:cNvPr id="2050" name="Picture 2" descr="C:\Users\Alex\AppData\Local\Microsoft\Windows\INetCache\IE\JX9JTCMJ\clever-concentrated-little-girl-doing-homework-at-home-38872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657600"/>
            <a:ext cx="3437191" cy="2277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714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609600" y="228600"/>
            <a:ext cx="8001000" cy="518919"/>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solidFill>
                  <a:schemeClr val="tx1"/>
                </a:solidFill>
              </a:rPr>
              <a:t>STAR Story Development Template</a:t>
            </a:r>
            <a:endParaRPr lang="en-US" sz="2400"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679904076"/>
              </p:ext>
            </p:extLst>
          </p:nvPr>
        </p:nvGraphicFramePr>
        <p:xfrm>
          <a:off x="2209800" y="982702"/>
          <a:ext cx="6375042" cy="5212080"/>
        </p:xfrm>
        <a:graphic>
          <a:graphicData uri="http://schemas.openxmlformats.org/drawingml/2006/table">
            <a:tbl>
              <a:tblPr firstRow="1" bandRow="1">
                <a:tableStyleId>{5940675A-B579-460E-94D1-54222C63F5DA}</a:tableStyleId>
              </a:tblPr>
              <a:tblGrid>
                <a:gridCol w="1782270"/>
                <a:gridCol w="4592772"/>
              </a:tblGrid>
              <a:tr h="297766">
                <a:tc>
                  <a:txBody>
                    <a:bodyPr/>
                    <a:lstStyle/>
                    <a:p>
                      <a:r>
                        <a:rPr lang="en-US" sz="1600" dirty="0" smtClean="0"/>
                        <a:t>Competencies:</a:t>
                      </a:r>
                      <a:endParaRPr lang="en-US" sz="1600" dirty="0"/>
                    </a:p>
                  </a:txBody>
                  <a:tcPr>
                    <a:solidFill>
                      <a:schemeClr val="bg1">
                        <a:lumMod val="85000"/>
                      </a:schemeClr>
                    </a:solidFill>
                  </a:tcPr>
                </a:tc>
                <a:tc>
                  <a:txBody>
                    <a:bodyPr/>
                    <a:lstStyle/>
                    <a:p>
                      <a:endParaRPr lang="en-US" sz="1600" dirty="0"/>
                    </a:p>
                  </a:txBody>
                  <a:tcPr/>
                </a:tc>
              </a:tr>
              <a:tr h="1052376">
                <a:tc>
                  <a:txBody>
                    <a:bodyPr/>
                    <a:lstStyle/>
                    <a:p>
                      <a:r>
                        <a:rPr lang="en-US" b="1" dirty="0" smtClean="0">
                          <a:solidFill>
                            <a:srgbClr val="00B050"/>
                          </a:solidFill>
                        </a:rPr>
                        <a:t>S</a:t>
                      </a:r>
                      <a:r>
                        <a:rPr lang="en-US" b="1" dirty="0" smtClean="0">
                          <a:solidFill>
                            <a:srgbClr val="92D050"/>
                          </a:solidFill>
                        </a:rPr>
                        <a:t>   </a:t>
                      </a:r>
                      <a:r>
                        <a:rPr lang="en-US" dirty="0" smtClean="0"/>
                        <a:t>Situation</a:t>
                      </a:r>
                      <a:endParaRPr lang="en-US" dirty="0"/>
                    </a:p>
                  </a:txBody>
                  <a:tcPr/>
                </a:tc>
                <a:tc>
                  <a:txBody>
                    <a:bodyPr/>
                    <a:lstStyle/>
                    <a:p>
                      <a:endParaRPr lang="en-US" sz="1600" dirty="0" smtClean="0"/>
                    </a:p>
                    <a:p>
                      <a:endParaRPr lang="en-US" sz="1600" dirty="0" smtClean="0"/>
                    </a:p>
                    <a:p>
                      <a:endParaRPr lang="en-US" sz="1600" dirty="0" smtClean="0"/>
                    </a:p>
                    <a:p>
                      <a:endParaRPr lang="en-US" sz="1600" dirty="0" smtClean="0"/>
                    </a:p>
                    <a:p>
                      <a:endParaRPr lang="en-US" sz="1600" dirty="0"/>
                    </a:p>
                  </a:txBody>
                  <a:tcPr/>
                </a:tc>
              </a:tr>
              <a:tr h="954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T</a:t>
                      </a:r>
                      <a:r>
                        <a:rPr lang="en-US" b="1" dirty="0" smtClean="0">
                          <a:solidFill>
                            <a:srgbClr val="92D050"/>
                          </a:solidFill>
                        </a:rPr>
                        <a:t>   </a:t>
                      </a:r>
                      <a:r>
                        <a:rPr lang="en-US" b="0" dirty="0" smtClean="0">
                          <a:solidFill>
                            <a:schemeClr val="tx1"/>
                          </a:solidFill>
                        </a:rPr>
                        <a:t>Task</a:t>
                      </a:r>
                      <a:endParaRPr lang="en-US" dirty="0" smtClean="0"/>
                    </a:p>
                  </a:txBody>
                  <a:tcPr/>
                </a:tc>
                <a:tc>
                  <a:txBody>
                    <a:bodyPr/>
                    <a:lstStyle/>
                    <a:p>
                      <a:endParaRPr lang="en-US" dirty="0" smtClean="0"/>
                    </a:p>
                    <a:p>
                      <a:endParaRPr lang="en-US" dirty="0" smtClean="0"/>
                    </a:p>
                    <a:p>
                      <a:endParaRPr lang="en-US" dirty="0" smtClean="0"/>
                    </a:p>
                    <a:p>
                      <a:endParaRPr lang="en-US" dirty="0"/>
                    </a:p>
                  </a:txBody>
                  <a:tcPr/>
                </a:tc>
              </a:tr>
              <a:tr h="1174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B050"/>
                          </a:solidFill>
                          <a:latin typeface="+mn-lt"/>
                          <a:ea typeface="+mn-ea"/>
                          <a:cs typeface="+mn-cs"/>
                        </a:rPr>
                        <a:t>A</a:t>
                      </a:r>
                      <a:r>
                        <a:rPr lang="en-US" b="1" dirty="0" smtClean="0">
                          <a:solidFill>
                            <a:srgbClr val="92D050"/>
                          </a:solidFill>
                        </a:rPr>
                        <a:t>  </a:t>
                      </a:r>
                      <a:r>
                        <a:rPr lang="en-US" dirty="0" smtClean="0"/>
                        <a:t>Action</a:t>
                      </a:r>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r>
              <a:tr h="734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R</a:t>
                      </a:r>
                      <a:r>
                        <a:rPr lang="en-US" b="1" dirty="0" smtClean="0">
                          <a:solidFill>
                            <a:srgbClr val="92D050"/>
                          </a:solidFill>
                        </a:rPr>
                        <a:t>   </a:t>
                      </a:r>
                      <a:r>
                        <a:rPr lang="en-US" b="0" dirty="0" smtClean="0">
                          <a:solidFill>
                            <a:schemeClr val="tx1"/>
                          </a:solidFill>
                        </a:rPr>
                        <a:t>Result</a:t>
                      </a:r>
                      <a:endParaRPr lang="en-US" dirty="0" smtClean="0"/>
                    </a:p>
                    <a:p>
                      <a:endParaRPr lang="en-US" dirty="0"/>
                    </a:p>
                  </a:txBody>
                  <a:tcPr/>
                </a:tc>
                <a:tc>
                  <a:txBody>
                    <a:bodyPr/>
                    <a:lstStyle/>
                    <a:p>
                      <a:endParaRPr lang="en-US" dirty="0" smtClean="0"/>
                    </a:p>
                    <a:p>
                      <a:endParaRPr lang="en-US" dirty="0" smtClean="0"/>
                    </a:p>
                    <a:p>
                      <a:endParaRPr lang="en-US" dirty="0"/>
                    </a:p>
                  </a:txBody>
                  <a:tcPr/>
                </a:tc>
              </a:tr>
            </a:tbl>
          </a:graphicData>
        </a:graphic>
      </p:graphicFrame>
    </p:spTree>
    <p:extLst>
      <p:ext uri="{BB962C8B-B14F-4D97-AF65-F5344CB8AC3E}">
        <p14:creationId xmlns:p14="http://schemas.microsoft.com/office/powerpoint/2010/main" val="3585777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Alex\Documents\My Scans\2020-10 (Oct)\scan0001.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86" t="5533" r="10684" b="38395"/>
          <a:stretch/>
        </p:blipFill>
        <p:spPr bwMode="auto">
          <a:xfrm>
            <a:off x="762000" y="190099"/>
            <a:ext cx="6858000" cy="643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275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Alex\Documents\My Scans\2020-10 (Oct)\scan0002.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91" t="5745" r="9173" b="13664"/>
          <a:stretch/>
        </p:blipFill>
        <p:spPr bwMode="auto">
          <a:xfrm>
            <a:off x="1752600" y="84524"/>
            <a:ext cx="5099462" cy="674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92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r>
              <a:rPr lang="en-US" sz="3600" cap="none" dirty="0"/>
              <a:t>Today’s Agenda</a:t>
            </a:r>
          </a:p>
        </p:txBody>
      </p:sp>
      <p:sp>
        <p:nvSpPr>
          <p:cNvPr id="3" name="Content Placeholder 2"/>
          <p:cNvSpPr>
            <a:spLocks noGrp="1"/>
          </p:cNvSpPr>
          <p:nvPr>
            <p:ph idx="1"/>
          </p:nvPr>
        </p:nvSpPr>
        <p:spPr>
          <a:xfrm>
            <a:off x="822960" y="1525551"/>
            <a:ext cx="7520940" cy="4875249"/>
          </a:xfrm>
        </p:spPr>
        <p:txBody>
          <a:bodyPr>
            <a:noAutofit/>
          </a:bodyPr>
          <a:lstStyle/>
          <a:p>
            <a:pPr>
              <a:buFont typeface="Courier New" panose="02070309020205020404" pitchFamily="49" charset="0"/>
              <a:buChar char="o"/>
            </a:pPr>
            <a:r>
              <a:rPr lang="en-US" sz="2800" b="0" dirty="0"/>
              <a:t>What is a STAR Story?</a:t>
            </a:r>
          </a:p>
          <a:p>
            <a:pPr>
              <a:buFont typeface="Courier New" panose="02070309020205020404" pitchFamily="49" charset="0"/>
              <a:buChar char="o"/>
            </a:pPr>
            <a:r>
              <a:rPr lang="en-US" sz="2800" b="0" dirty="0" smtClean="0"/>
              <a:t>When to use a STAR Story</a:t>
            </a:r>
          </a:p>
          <a:p>
            <a:pPr>
              <a:buFont typeface="Courier New" panose="02070309020205020404" pitchFamily="49" charset="0"/>
              <a:buChar char="o"/>
            </a:pPr>
            <a:r>
              <a:rPr lang="en-US" sz="2800" b="0" dirty="0" smtClean="0"/>
              <a:t>What hiring managers are looking for in an interview</a:t>
            </a:r>
          </a:p>
          <a:p>
            <a:pPr>
              <a:buFont typeface="Courier New" panose="02070309020205020404" pitchFamily="49" charset="0"/>
              <a:buChar char="o"/>
            </a:pPr>
            <a:r>
              <a:rPr lang="en-US" sz="2800" b="0" dirty="0" smtClean="0"/>
              <a:t>How to create a successful STAR Story</a:t>
            </a:r>
          </a:p>
          <a:p>
            <a:pPr>
              <a:buFont typeface="Courier New" panose="02070309020205020404" pitchFamily="49" charset="0"/>
              <a:buChar char="o"/>
            </a:pPr>
            <a:r>
              <a:rPr lang="en-US" sz="2800" b="0" dirty="0" smtClean="0"/>
              <a:t>Competencies/Skills and Traits</a:t>
            </a:r>
          </a:p>
          <a:p>
            <a:pPr>
              <a:buFont typeface="Courier New" panose="02070309020205020404" pitchFamily="49" charset="0"/>
              <a:buChar char="o"/>
            </a:pPr>
            <a:r>
              <a:rPr lang="en-US" sz="2800" b="0" dirty="0" smtClean="0"/>
              <a:t>Example of a </a:t>
            </a:r>
            <a:r>
              <a:rPr lang="en-US" sz="2800" b="0" u="sng" dirty="0" smtClean="0"/>
              <a:t>Non-STAR</a:t>
            </a:r>
            <a:r>
              <a:rPr lang="en-US" sz="2800" b="0" dirty="0" smtClean="0"/>
              <a:t> and a </a:t>
            </a:r>
            <a:r>
              <a:rPr lang="en-US" sz="2800" b="0" u="sng" dirty="0" smtClean="0"/>
              <a:t>STAR</a:t>
            </a:r>
            <a:r>
              <a:rPr lang="en-US" sz="2800" b="0" dirty="0" smtClean="0"/>
              <a:t> Story</a:t>
            </a:r>
          </a:p>
          <a:p>
            <a:pPr>
              <a:buFont typeface="Courier New" panose="02070309020205020404" pitchFamily="49" charset="0"/>
              <a:buChar char="o"/>
            </a:pPr>
            <a:r>
              <a:rPr lang="en-US" sz="2800" b="0" dirty="0" smtClean="0"/>
              <a:t>Workshop – Creating your own STAR Story</a:t>
            </a:r>
          </a:p>
          <a:p>
            <a:pPr>
              <a:buFont typeface="Courier New" panose="02070309020205020404" pitchFamily="49" charset="0"/>
              <a:buChar char="o"/>
            </a:pPr>
            <a:endParaRPr lang="en-US" sz="2800" b="0" dirty="0" smtClean="0"/>
          </a:p>
          <a:p>
            <a:pPr>
              <a:buFont typeface="Courier New" panose="02070309020205020404" pitchFamily="49" charset="0"/>
              <a:buChar char="o"/>
            </a:pPr>
            <a:endParaRPr lang="en-US" sz="2800" b="0" dirty="0" smtClean="0"/>
          </a:p>
          <a:p>
            <a:endParaRPr lang="en-US" sz="2800" b="0" dirty="0"/>
          </a:p>
        </p:txBody>
      </p:sp>
    </p:spTree>
    <p:extLst>
      <p:ext uri="{BB962C8B-B14F-4D97-AF65-F5344CB8AC3E}">
        <p14:creationId xmlns:p14="http://schemas.microsoft.com/office/powerpoint/2010/main" val="1365785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0956" y="457200"/>
            <a:ext cx="8168244" cy="6001643"/>
          </a:xfrm>
          <a:prstGeom prst="rect">
            <a:avLst/>
          </a:prstGeom>
          <a:ln>
            <a:solidFill>
              <a:schemeClr val="accent1"/>
            </a:solidFill>
          </a:ln>
        </p:spPr>
        <p:txBody>
          <a:bodyPr wrap="square">
            <a:spAutoFit/>
          </a:bodyPr>
          <a:lstStyle/>
          <a:p>
            <a:pPr algn="ctr"/>
            <a:r>
              <a:rPr lang="en-US" b="1" u="sng" dirty="0"/>
              <a:t>Key Skills in a Job Ad</a:t>
            </a:r>
            <a:endParaRPr lang="en-US" sz="1600" b="1" u="sng" dirty="0"/>
          </a:p>
          <a:p>
            <a:r>
              <a:rPr lang="en-US" sz="1600" dirty="0"/>
              <a:t> </a:t>
            </a:r>
          </a:p>
          <a:p>
            <a:r>
              <a:rPr lang="en-US" sz="1600" b="1" dirty="0">
                <a:latin typeface="Arial Narrow" panose="020B0606020202030204" pitchFamily="34" charset="0"/>
              </a:rPr>
              <a:t>Job Summary:</a:t>
            </a:r>
            <a:endParaRPr lang="en-US" sz="1600" dirty="0">
              <a:latin typeface="Arial Narrow" panose="020B0606020202030204" pitchFamily="34" charset="0"/>
            </a:endParaRPr>
          </a:p>
          <a:p>
            <a:pPr marL="285750" indent="-285750">
              <a:buFont typeface="Arial" panose="020B0604020202020204" pitchFamily="34" charset="0"/>
              <a:buChar char="•"/>
            </a:pPr>
            <a:r>
              <a:rPr lang="en-US" dirty="0"/>
              <a:t>Present a professional image with a positive demeanor daily</a:t>
            </a:r>
          </a:p>
          <a:p>
            <a:pPr marL="285750" indent="-285750">
              <a:buFont typeface="Arial" panose="020B0604020202020204" pitchFamily="34" charset="0"/>
              <a:buChar char="•"/>
            </a:pPr>
            <a:r>
              <a:rPr lang="en-US" b="1" u="sng" dirty="0">
                <a:solidFill>
                  <a:srgbClr val="FF0000"/>
                </a:solidFill>
              </a:rPr>
              <a:t>Initiate customer interactions</a:t>
            </a:r>
            <a:r>
              <a:rPr lang="en-US" dirty="0"/>
              <a:t> and engage with prospects</a:t>
            </a:r>
          </a:p>
          <a:p>
            <a:pPr marL="285750" indent="-285750">
              <a:buFont typeface="Arial" panose="020B0604020202020204" pitchFamily="34" charset="0"/>
              <a:buChar char="•"/>
            </a:pPr>
            <a:r>
              <a:rPr lang="en-US" dirty="0"/>
              <a:t>Educate customers about our clients and the value of their products</a:t>
            </a:r>
          </a:p>
          <a:p>
            <a:pPr marL="285750" indent="-285750">
              <a:buFont typeface="Arial" panose="020B0604020202020204" pitchFamily="34" charset="0"/>
              <a:buChar char="•"/>
            </a:pPr>
            <a:r>
              <a:rPr lang="en-US" b="1" u="sng" dirty="0">
                <a:solidFill>
                  <a:srgbClr val="FF0000"/>
                </a:solidFill>
              </a:rPr>
              <a:t>Provide support and resources</a:t>
            </a:r>
            <a:r>
              <a:rPr lang="en-US" dirty="0"/>
              <a:t> that solidify the interest of customers</a:t>
            </a:r>
          </a:p>
          <a:p>
            <a:pPr marL="285750" indent="-285750">
              <a:buFont typeface="Arial" panose="020B0604020202020204" pitchFamily="34" charset="0"/>
              <a:buChar char="•"/>
            </a:pPr>
            <a:r>
              <a:rPr lang="en-US" dirty="0"/>
              <a:t>Establish rapport to pinpoint customer preferences and adapt accordingly</a:t>
            </a:r>
          </a:p>
          <a:p>
            <a:pPr marL="285750" indent="-285750">
              <a:buFont typeface="Arial" panose="020B0604020202020204" pitchFamily="34" charset="0"/>
              <a:buChar char="•"/>
            </a:pPr>
            <a:r>
              <a:rPr lang="en-US" dirty="0"/>
              <a:t>Become an </a:t>
            </a:r>
            <a:r>
              <a:rPr lang="en-US" b="1" u="sng" dirty="0">
                <a:solidFill>
                  <a:srgbClr val="FF0000"/>
                </a:solidFill>
              </a:rPr>
              <a:t>expert in the characteristics of the products and services </a:t>
            </a:r>
            <a:r>
              <a:rPr lang="en-US" dirty="0"/>
              <a:t>offered</a:t>
            </a:r>
          </a:p>
          <a:p>
            <a:pPr marL="285750" indent="-285750">
              <a:buFont typeface="Arial" panose="020B0604020202020204" pitchFamily="34" charset="0"/>
              <a:buChar char="•"/>
            </a:pPr>
            <a:r>
              <a:rPr lang="en-US" b="1" u="sng" dirty="0">
                <a:solidFill>
                  <a:srgbClr val="FF0000"/>
                </a:solidFill>
              </a:rPr>
              <a:t>Collaborate</a:t>
            </a:r>
            <a:r>
              <a:rPr lang="en-US" dirty="0"/>
              <a:t> with the Customer Service Team to complete objectives</a:t>
            </a:r>
          </a:p>
          <a:p>
            <a:r>
              <a:rPr lang="en-US" sz="1600" dirty="0">
                <a:latin typeface="Arial Narrow" panose="020B0606020202030204" pitchFamily="34" charset="0"/>
              </a:rPr>
              <a:t> </a:t>
            </a:r>
          </a:p>
          <a:p>
            <a:r>
              <a:rPr lang="en-US" sz="1600" b="1" dirty="0">
                <a:latin typeface="Arial Narrow" panose="020B0606020202030204" pitchFamily="34" charset="0"/>
              </a:rPr>
              <a:t>Desired Skills:</a:t>
            </a:r>
            <a:endParaRPr lang="en-US" sz="1600" dirty="0">
              <a:latin typeface="Arial Narrow" panose="020B0606020202030204" pitchFamily="34" charset="0"/>
            </a:endParaRPr>
          </a:p>
          <a:p>
            <a:pPr marL="285750" indent="-285750">
              <a:buFont typeface="Arial" panose="020B0604020202020204" pitchFamily="34" charset="0"/>
              <a:buChar char="•"/>
            </a:pPr>
            <a:r>
              <a:rPr lang="en-US" dirty="0"/>
              <a:t>You’re able to </a:t>
            </a:r>
            <a:r>
              <a:rPr lang="en-US" b="1" u="sng" dirty="0">
                <a:solidFill>
                  <a:srgbClr val="FF0000"/>
                </a:solidFill>
              </a:rPr>
              <a:t>make decisions and solve problems</a:t>
            </a:r>
          </a:p>
          <a:p>
            <a:pPr marL="285750" indent="-285750">
              <a:buFont typeface="Arial" panose="020B0604020202020204" pitchFamily="34" charset="0"/>
              <a:buChar char="•"/>
            </a:pPr>
            <a:r>
              <a:rPr lang="en-US" dirty="0"/>
              <a:t>You are able to </a:t>
            </a:r>
            <a:r>
              <a:rPr lang="en-US" b="1" u="sng" dirty="0">
                <a:solidFill>
                  <a:srgbClr val="FF0000"/>
                </a:solidFill>
              </a:rPr>
              <a:t>empathize with customers</a:t>
            </a:r>
            <a:r>
              <a:rPr lang="en-US" dirty="0"/>
              <a:t> in a genuine way that lets them know you care about their issues</a:t>
            </a:r>
          </a:p>
          <a:p>
            <a:pPr marL="285750" indent="-285750">
              <a:buFont typeface="Arial" panose="020B0604020202020204" pitchFamily="34" charset="0"/>
              <a:buChar char="•"/>
            </a:pPr>
            <a:r>
              <a:rPr lang="en-US" b="1" u="sng" dirty="0">
                <a:solidFill>
                  <a:srgbClr val="FF0000"/>
                </a:solidFill>
              </a:rPr>
              <a:t>You’re a team player</a:t>
            </a:r>
            <a:r>
              <a:rPr lang="en-US" dirty="0"/>
              <a:t> that can follow and lead as situations dictate</a:t>
            </a:r>
          </a:p>
          <a:p>
            <a:r>
              <a:rPr lang="en-US" sz="1600" dirty="0">
                <a:latin typeface="Arial Narrow" panose="020B0606020202030204" pitchFamily="34" charset="0"/>
              </a:rPr>
              <a:t> </a:t>
            </a:r>
          </a:p>
          <a:p>
            <a:r>
              <a:rPr lang="en-US" sz="1600" b="1" dirty="0">
                <a:latin typeface="Arial Narrow" panose="020B0606020202030204" pitchFamily="34" charset="0"/>
              </a:rPr>
              <a:t>Requirements:</a:t>
            </a:r>
            <a:endParaRPr lang="en-US" sz="1600" dirty="0">
              <a:latin typeface="Arial Narrow" panose="020B0606020202030204" pitchFamily="34" charset="0"/>
            </a:endParaRPr>
          </a:p>
          <a:p>
            <a:pPr marL="285750" indent="-285750">
              <a:buFont typeface="Arial" panose="020B0604020202020204" pitchFamily="34" charset="0"/>
              <a:buChar char="•"/>
            </a:pPr>
            <a:r>
              <a:rPr lang="en-US" dirty="0"/>
              <a:t>2-5 years of experience </a:t>
            </a:r>
            <a:r>
              <a:rPr lang="en-US" b="1" u="sng" dirty="0">
                <a:solidFill>
                  <a:srgbClr val="FF0000"/>
                </a:solidFill>
              </a:rPr>
              <a:t>working with customers in a technical role</a:t>
            </a:r>
          </a:p>
          <a:p>
            <a:pPr marL="285750" indent="-285750">
              <a:buFont typeface="Arial" panose="020B0604020202020204" pitchFamily="34" charset="0"/>
              <a:buChar char="•"/>
            </a:pPr>
            <a:r>
              <a:rPr lang="en-US" dirty="0"/>
              <a:t>Excellent </a:t>
            </a:r>
            <a:r>
              <a:rPr lang="en-US" b="1" u="sng" dirty="0">
                <a:solidFill>
                  <a:srgbClr val="FF0000"/>
                </a:solidFill>
              </a:rPr>
              <a:t>written and verbal communication</a:t>
            </a:r>
          </a:p>
          <a:p>
            <a:pPr marL="285750" indent="-285750">
              <a:buFont typeface="Arial" panose="020B0604020202020204" pitchFamily="34" charset="0"/>
              <a:buChar char="•"/>
            </a:pPr>
            <a:r>
              <a:rPr lang="en-US" b="1" u="sng" dirty="0">
                <a:solidFill>
                  <a:srgbClr val="FF0000"/>
                </a:solidFill>
              </a:rPr>
              <a:t>Experience with JIRA, </a:t>
            </a:r>
            <a:r>
              <a:rPr lang="en-US" b="1" u="sng" dirty="0" err="1">
                <a:solidFill>
                  <a:srgbClr val="FF0000"/>
                </a:solidFill>
              </a:rPr>
              <a:t>Zendesk</a:t>
            </a:r>
            <a:r>
              <a:rPr lang="en-US" b="1" u="sng" dirty="0">
                <a:solidFill>
                  <a:srgbClr val="FF0000"/>
                </a:solidFill>
              </a:rPr>
              <a:t>, Salesforce or other support tools</a:t>
            </a:r>
          </a:p>
        </p:txBody>
      </p:sp>
    </p:spTree>
    <p:extLst>
      <p:ext uri="{BB962C8B-B14F-4D97-AF65-F5344CB8AC3E}">
        <p14:creationId xmlns:p14="http://schemas.microsoft.com/office/powerpoint/2010/main" val="2842721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724936"/>
          </a:xfrm>
        </p:spPr>
        <p:style>
          <a:lnRef idx="3">
            <a:schemeClr val="lt1"/>
          </a:lnRef>
          <a:fillRef idx="1">
            <a:schemeClr val="accent3"/>
          </a:fillRef>
          <a:effectRef idx="1">
            <a:schemeClr val="accent3"/>
          </a:effectRef>
          <a:fontRef idx="minor">
            <a:schemeClr val="lt1"/>
          </a:fontRef>
        </p:style>
        <p:txBody>
          <a:bodyPr>
            <a:normAutofit/>
          </a:bodyPr>
          <a:lstStyle/>
          <a:p>
            <a:pPr algn="ctr"/>
            <a:r>
              <a:rPr lang="en-US" cap="none" dirty="0" smtClean="0"/>
              <a:t>What Is A STAR Story?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817607"/>
              </p:ext>
            </p:extLst>
          </p:nvPr>
        </p:nvGraphicFramePr>
        <p:xfrm>
          <a:off x="838200" y="1438142"/>
          <a:ext cx="7620000" cy="4657859"/>
        </p:xfrm>
        <a:graphic>
          <a:graphicData uri="http://schemas.openxmlformats.org/drawingml/2006/table">
            <a:tbl>
              <a:tblPr firstRow="1" bandRow="1">
                <a:tableStyleId>{5940675A-B579-460E-94D1-54222C63F5DA}</a:tableStyleId>
              </a:tblPr>
              <a:tblGrid>
                <a:gridCol w="1710965"/>
                <a:gridCol w="5909035"/>
              </a:tblGrid>
              <a:tr h="904060">
                <a:tc>
                  <a:txBody>
                    <a:bodyPr/>
                    <a:lstStyle/>
                    <a:p>
                      <a:pPr algn="ctr"/>
                      <a:r>
                        <a:rPr lang="en-US" b="1" dirty="0" smtClean="0">
                          <a:solidFill>
                            <a:srgbClr val="00B050"/>
                          </a:solidFill>
                          <a:latin typeface="Arial" panose="020B0604020202020204" pitchFamily="34" charset="0"/>
                          <a:cs typeface="Arial" panose="020B0604020202020204" pitchFamily="34" charset="0"/>
                        </a:rPr>
                        <a:t>S</a:t>
                      </a:r>
                      <a:endParaRPr lang="en-US" b="1" dirty="0" smtClean="0">
                        <a:solidFill>
                          <a:srgbClr val="92D050"/>
                        </a:solidFill>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Situation</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This is generally a </a:t>
                      </a:r>
                      <a:r>
                        <a:rPr lang="en-US" sz="1600" baseline="0" dirty="0" smtClean="0">
                          <a:latin typeface="Arial" panose="020B0604020202020204" pitchFamily="34" charset="0"/>
                          <a:cs typeface="Arial" panose="020B0604020202020204" pitchFamily="34" charset="0"/>
                        </a:rPr>
                        <a:t>challenge you faced.  </a:t>
                      </a:r>
                      <a:r>
                        <a:rPr lang="en-US" sz="1600" dirty="0" smtClean="0">
                          <a:latin typeface="Arial" panose="020B0604020202020204" pitchFamily="34" charset="0"/>
                          <a:cs typeface="Arial" panose="020B0604020202020204" pitchFamily="34" charset="0"/>
                        </a:rPr>
                        <a:t>It is your opportunity to </a:t>
                      </a:r>
                      <a:r>
                        <a:rPr lang="en-US" sz="1600" u="sng" dirty="0" smtClean="0">
                          <a:latin typeface="Arial" panose="020B0604020202020204" pitchFamily="34" charset="0"/>
                          <a:cs typeface="Arial" panose="020B0604020202020204" pitchFamily="34" charset="0"/>
                        </a:rPr>
                        <a:t>paint</a:t>
                      </a:r>
                      <a:r>
                        <a:rPr lang="en-US" sz="1600" u="sng" baseline="0" dirty="0" smtClean="0">
                          <a:latin typeface="Arial" panose="020B0604020202020204" pitchFamily="34" charset="0"/>
                          <a:cs typeface="Arial" panose="020B0604020202020204" pitchFamily="34" charset="0"/>
                        </a:rPr>
                        <a:t> a picture</a:t>
                      </a:r>
                      <a:r>
                        <a:rPr lang="en-US" sz="1600" baseline="0" dirty="0" smtClean="0">
                          <a:latin typeface="Arial" panose="020B0604020202020204" pitchFamily="34" charset="0"/>
                          <a:cs typeface="Arial" panose="020B0604020202020204" pitchFamily="34" charset="0"/>
                        </a:rPr>
                        <a:t> that showcases your abilities.</a:t>
                      </a:r>
                      <a:endParaRPr lang="en-US" sz="1600" dirty="0">
                        <a:latin typeface="Arial" panose="020B0604020202020204" pitchFamily="34" charset="0"/>
                        <a:cs typeface="Arial" panose="020B0604020202020204" pitchFamily="34" charset="0"/>
                      </a:endParaRPr>
                    </a:p>
                  </a:txBody>
                  <a:tcPr/>
                </a:tc>
              </a:tr>
              <a:tr h="1056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latin typeface="Arial" panose="020B0604020202020204" pitchFamily="34" charset="0"/>
                          <a:cs typeface="Arial" panose="020B0604020202020204" pitchFamily="34" charset="0"/>
                        </a:rPr>
                        <a:t>T</a:t>
                      </a:r>
                      <a:r>
                        <a:rPr lang="en-US" b="1" dirty="0" smtClean="0">
                          <a:solidFill>
                            <a:srgbClr val="92D050"/>
                          </a:solidFill>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Arial" panose="020B0604020202020204" pitchFamily="34" charset="0"/>
                          <a:cs typeface="Arial" panose="020B0604020202020204" pitchFamily="34" charset="0"/>
                        </a:rPr>
                        <a:t>Task</a:t>
                      </a:r>
                      <a:endParaRPr lang="en-US" dirty="0" smtClean="0">
                        <a:latin typeface="Arial" panose="020B0604020202020204" pitchFamily="34" charset="0"/>
                        <a:cs typeface="Arial" panose="020B060402020202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This</a:t>
                      </a:r>
                      <a:r>
                        <a:rPr lang="en-US" sz="1600" baseline="0" dirty="0" smtClean="0">
                          <a:latin typeface="Arial" panose="020B0604020202020204" pitchFamily="34" charset="0"/>
                          <a:cs typeface="Arial" panose="020B0604020202020204" pitchFamily="34" charset="0"/>
                        </a:rPr>
                        <a:t> identifies </a:t>
                      </a:r>
                      <a:r>
                        <a:rPr lang="en-US" sz="1600" b="0" u="sng" baseline="0" dirty="0" smtClean="0">
                          <a:latin typeface="Arial" panose="020B0604020202020204" pitchFamily="34" charset="0"/>
                          <a:cs typeface="Arial" panose="020B0604020202020204" pitchFamily="34" charset="0"/>
                        </a:rPr>
                        <a:t>your role</a:t>
                      </a:r>
                      <a:r>
                        <a:rPr lang="en-US" sz="1600" baseline="0" dirty="0" smtClean="0">
                          <a:latin typeface="Arial" panose="020B0604020202020204" pitchFamily="34" charset="0"/>
                          <a:cs typeface="Arial" panose="020B0604020202020204" pitchFamily="34" charset="0"/>
                        </a:rPr>
                        <a:t>.  “I was asked to…” or “I proposed…”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Arial" panose="020B0604020202020204" pitchFamily="34" charset="0"/>
                          <a:ea typeface="+mn-ea"/>
                          <a:cs typeface="Arial" panose="020B0604020202020204" pitchFamily="34" charset="0"/>
                        </a:rPr>
                        <a:t>Describe the Tasks involved.</a:t>
                      </a:r>
                    </a:p>
                  </a:txBody>
                  <a:tcPr/>
                </a:tc>
              </a:tr>
              <a:tr h="13000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B050"/>
                          </a:solidFill>
                          <a:latin typeface="Arial" panose="020B0604020202020204" pitchFamily="34" charset="0"/>
                          <a:ea typeface="+mn-ea"/>
                          <a:cs typeface="Arial" panose="020B0604020202020204" pitchFamily="34" charset="0"/>
                        </a:rPr>
                        <a:t>A</a:t>
                      </a:r>
                      <a:r>
                        <a:rPr lang="en-US" b="1" dirty="0" smtClean="0">
                          <a:solidFill>
                            <a:srgbClr val="92D050"/>
                          </a:solidFill>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Action</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This describes the </a:t>
                      </a:r>
                      <a:r>
                        <a:rPr lang="en-US" sz="1600" u="sng" dirty="0" smtClean="0">
                          <a:latin typeface="Arial" panose="020B0604020202020204" pitchFamily="34" charset="0"/>
                          <a:cs typeface="Arial" panose="020B0604020202020204" pitchFamily="34" charset="0"/>
                        </a:rPr>
                        <a:t>action you took</a:t>
                      </a:r>
                      <a:r>
                        <a:rPr lang="en-US" sz="1600" u="none" baseline="0" dirty="0" smtClean="0">
                          <a:latin typeface="Arial" panose="020B0604020202020204" pitchFamily="34" charset="0"/>
                          <a:cs typeface="Arial" panose="020B0604020202020204" pitchFamily="34" charset="0"/>
                        </a:rPr>
                        <a:t> </a:t>
                      </a:r>
                      <a:r>
                        <a:rPr lang="en-US" sz="1600" u="sng" baseline="0" dirty="0" smtClean="0">
                          <a:latin typeface="Arial" panose="020B0604020202020204" pitchFamily="34" charset="0"/>
                          <a:cs typeface="Arial" panose="020B0604020202020204" pitchFamily="34" charset="0"/>
                        </a:rPr>
                        <a:t>to get the final result</a:t>
                      </a:r>
                      <a:r>
                        <a:rPr lang="en-US" sz="1600" u="none"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even if you were part of a team</a:t>
                      </a:r>
                      <a:endParaRPr lang="en-US" sz="16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You must identify the </a:t>
                      </a:r>
                      <a:r>
                        <a:rPr lang="en-US" sz="1600" u="sng" baseline="0" dirty="0" smtClean="0">
                          <a:latin typeface="Arial" panose="020B0604020202020204" pitchFamily="34" charset="0"/>
                          <a:cs typeface="Arial" panose="020B0604020202020204" pitchFamily="34" charset="0"/>
                        </a:rPr>
                        <a:t>skills</a:t>
                      </a:r>
                      <a:r>
                        <a:rPr lang="en-US" sz="1600" baseline="0" dirty="0" smtClean="0">
                          <a:latin typeface="Arial" panose="020B0604020202020204" pitchFamily="34" charset="0"/>
                          <a:cs typeface="Arial" panose="020B0604020202020204" pitchFamily="34" charset="0"/>
                        </a:rPr>
                        <a:t> </a:t>
                      </a:r>
                      <a:r>
                        <a:rPr lang="en-US" sz="1600" u="sng" baseline="0" dirty="0" smtClean="0">
                          <a:latin typeface="Arial" panose="020B0604020202020204" pitchFamily="34" charset="0"/>
                          <a:cs typeface="Arial" panose="020B0604020202020204" pitchFamily="34" charset="0"/>
                        </a:rPr>
                        <a:t>you</a:t>
                      </a:r>
                      <a:r>
                        <a:rPr lang="en-US" sz="1600" baseline="0" dirty="0" smtClean="0">
                          <a:latin typeface="Arial" panose="020B0604020202020204" pitchFamily="34" charset="0"/>
                          <a:cs typeface="Arial" panose="020B0604020202020204" pitchFamily="34" charset="0"/>
                        </a:rPr>
                        <a:t> bring to the job.</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Interviewers are most interested in hearing your Actions</a:t>
                      </a:r>
                      <a:endParaRPr lang="en-US" sz="1600" dirty="0">
                        <a:latin typeface="Arial" panose="020B0604020202020204" pitchFamily="34" charset="0"/>
                        <a:cs typeface="Arial" panose="020B0604020202020204" pitchFamily="34" charset="0"/>
                      </a:endParaRPr>
                    </a:p>
                  </a:txBody>
                  <a:tcPr/>
                </a:tc>
              </a:tr>
              <a:tr h="13975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latin typeface="Arial" panose="020B0604020202020204" pitchFamily="34" charset="0"/>
                          <a:cs typeface="Arial" panose="020B0604020202020204" pitchFamily="34" charset="0"/>
                        </a:rPr>
                        <a:t>R</a:t>
                      </a:r>
                      <a:endParaRPr lang="en-US" b="1" dirty="0" smtClean="0">
                        <a:solidFill>
                          <a:srgbClr val="92D050"/>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Arial" panose="020B0604020202020204" pitchFamily="34" charset="0"/>
                          <a:cs typeface="Arial" panose="020B0604020202020204" pitchFamily="34" charset="0"/>
                        </a:rPr>
                        <a:t>Result</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What results followed due to your actions</a:t>
                      </a:r>
                      <a:r>
                        <a:rPr lang="en-US" sz="1600" baseline="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Dollar or percent savings; revenue or productivity increases.</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Even a lesson-learned is a valuable outcome when asked to describe a difficult project or assignment.</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 Awards/recognition get attention.</a:t>
                      </a:r>
                      <a:endParaRPr lang="en-US" sz="1600" dirty="0">
                        <a:latin typeface="Arial" panose="020B0604020202020204" pitchFamily="34" charset="0"/>
                        <a:cs typeface="Arial" panose="020B0604020202020204" pitchFamily="34" charset="0"/>
                      </a:endParaRPr>
                    </a:p>
                  </a:txBody>
                  <a:tcPr/>
                </a:tc>
              </a:tr>
            </a:tbl>
          </a:graphicData>
        </a:graphic>
      </p:graphicFrame>
      <p:pic>
        <p:nvPicPr>
          <p:cNvPr id="6" name="Picture 4" descr="C:\Users\Alex\AppData\Local\Microsoft\Windows\Temporary Internet Files\Content.IE5\ST81OI9W\63-free-retro-clipart-illustration-of-man-carrying-big-bag-of-money-with-dollar-sig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5410200"/>
            <a:ext cx="457200" cy="58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32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0000"/>
          </a:bodyPr>
          <a:lstStyle/>
          <a:p>
            <a:pPr algn="ctr"/>
            <a:r>
              <a:rPr lang="en-US" cap="none" dirty="0" smtClean="0">
                <a:solidFill>
                  <a:schemeClr val="lt1"/>
                </a:solidFill>
                <a:ea typeface="+mn-ea"/>
                <a:cs typeface="+mn-cs"/>
              </a:rPr>
              <a:t>How To Create A Successful STAR Story</a:t>
            </a:r>
            <a:endParaRPr lang="en-US" cap="none" dirty="0">
              <a:solidFill>
                <a:schemeClr val="lt1"/>
              </a:solidFill>
              <a:ea typeface="+mn-ea"/>
              <a:cs typeface="+mn-cs"/>
            </a:endParaRPr>
          </a:p>
        </p:txBody>
      </p:sp>
      <p:graphicFrame>
        <p:nvGraphicFramePr>
          <p:cNvPr id="9" name="Diagram 8"/>
          <p:cNvGraphicFramePr/>
          <p:nvPr>
            <p:extLst>
              <p:ext uri="{D42A27DB-BD31-4B8C-83A1-F6EECF244321}">
                <p14:modId xmlns:p14="http://schemas.microsoft.com/office/powerpoint/2010/main" val="840344618"/>
              </p:ext>
            </p:extLst>
          </p:nvPr>
        </p:nvGraphicFramePr>
        <p:xfrm>
          <a:off x="1066800" y="1676400"/>
          <a:ext cx="7010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7774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0000"/>
          </a:bodyPr>
          <a:lstStyle/>
          <a:p>
            <a:pPr algn="ctr"/>
            <a:r>
              <a:rPr lang="en-US" sz="3600" dirty="0"/>
              <a:t>What Hiring Managers Are Looking </a:t>
            </a:r>
            <a:br>
              <a:rPr lang="en-US" sz="3600" dirty="0"/>
            </a:br>
            <a:r>
              <a:rPr lang="en-US" sz="3600" dirty="0"/>
              <a:t>For </a:t>
            </a:r>
            <a:r>
              <a:rPr lang="en-US" sz="3600" dirty="0" smtClean="0"/>
              <a:t>In An Interview</a:t>
            </a:r>
            <a:endParaRPr lang="en-US" sz="3600" cap="none" dirty="0"/>
          </a:p>
        </p:txBody>
      </p:sp>
      <p:sp>
        <p:nvSpPr>
          <p:cNvPr id="3" name="Content Placeholder 2"/>
          <p:cNvSpPr>
            <a:spLocks noGrp="1"/>
          </p:cNvSpPr>
          <p:nvPr>
            <p:ph idx="1"/>
          </p:nvPr>
        </p:nvSpPr>
        <p:spPr>
          <a:xfrm>
            <a:off x="838200" y="1828800"/>
            <a:ext cx="7520940" cy="4343400"/>
          </a:xfrm>
        </p:spPr>
        <p:txBody>
          <a:bodyPr>
            <a:noAutofit/>
          </a:bodyPr>
          <a:lstStyle/>
          <a:p>
            <a:pPr marL="624078" indent="-514350">
              <a:buFont typeface="+mj-lt"/>
              <a:buAutoNum type="arabicPeriod"/>
            </a:pPr>
            <a:r>
              <a:rPr lang="en-US" b="0" dirty="0" smtClean="0"/>
              <a:t>Can You Do The </a:t>
            </a:r>
            <a:r>
              <a:rPr lang="en-US" dirty="0"/>
              <a:t>J</a:t>
            </a:r>
            <a:r>
              <a:rPr lang="en-US" b="0" dirty="0" smtClean="0"/>
              <a:t>ob?</a:t>
            </a:r>
          </a:p>
          <a:p>
            <a:pPr marL="1124712" lvl="2" indent="-457200">
              <a:buFont typeface="Arial" panose="020B0604020202020204" pitchFamily="34" charset="0"/>
              <a:buChar char="•"/>
            </a:pPr>
            <a:r>
              <a:rPr lang="en-US" sz="1800" b="0" dirty="0" smtClean="0"/>
              <a:t>What have you accomplished in your career?</a:t>
            </a:r>
          </a:p>
          <a:p>
            <a:pPr marL="1124712" lvl="2" indent="-457200">
              <a:buFont typeface="Arial" panose="020B0604020202020204" pitchFamily="34" charset="0"/>
              <a:buChar char="•"/>
            </a:pPr>
            <a:r>
              <a:rPr lang="en-US" sz="1800" dirty="0" smtClean="0"/>
              <a:t>What are your skills and traits?</a:t>
            </a:r>
          </a:p>
          <a:p>
            <a:pPr marL="1124712" lvl="2" indent="-457200">
              <a:buFont typeface="Arial" panose="020B0604020202020204" pitchFamily="34" charset="0"/>
              <a:buChar char="•"/>
            </a:pPr>
            <a:r>
              <a:rPr lang="en-US" sz="1800" dirty="0" smtClean="0"/>
              <a:t>Will you be a success for us?</a:t>
            </a:r>
            <a:endParaRPr lang="en-US" sz="1800" b="0" dirty="0" smtClean="0"/>
          </a:p>
          <a:p>
            <a:pPr marL="624078" indent="-514350">
              <a:buFont typeface="+mj-lt"/>
              <a:buAutoNum type="arabicPeriod"/>
            </a:pPr>
            <a:r>
              <a:rPr lang="en-US" b="0" dirty="0" smtClean="0"/>
              <a:t>Can We Live With You?</a:t>
            </a:r>
          </a:p>
          <a:p>
            <a:pPr marL="1181862" lvl="2" indent="-514350"/>
            <a:r>
              <a:rPr lang="en-US" sz="1800" dirty="0" smtClean="0"/>
              <a:t>Arrogance?  </a:t>
            </a:r>
            <a:r>
              <a:rPr lang="en-US" sz="1800" b="0" dirty="0" smtClean="0"/>
              <a:t>Know-it-all?  </a:t>
            </a:r>
            <a:r>
              <a:rPr lang="en-US" sz="1800" dirty="0" smtClean="0"/>
              <a:t>Talk too much?</a:t>
            </a:r>
          </a:p>
          <a:p>
            <a:pPr marL="1181862" lvl="2" indent="-514350"/>
            <a:r>
              <a:rPr lang="en-US" sz="1800" b="0" dirty="0" smtClean="0"/>
              <a:t>Poor professional image?  Low confidence?</a:t>
            </a:r>
          </a:p>
          <a:p>
            <a:pPr marL="1181862" lvl="2" indent="-514350"/>
            <a:r>
              <a:rPr lang="en-US" sz="1800" dirty="0" smtClean="0"/>
              <a:t>Low energy and enthusiasm?   Just want a job?</a:t>
            </a:r>
            <a:endParaRPr lang="en-US" sz="1800" b="0" dirty="0" smtClean="0"/>
          </a:p>
          <a:p>
            <a:pPr marL="624078" indent="-514350">
              <a:buFont typeface="+mj-lt"/>
              <a:buAutoNum type="arabicPeriod"/>
            </a:pPr>
            <a:r>
              <a:rPr lang="en-US" dirty="0" smtClean="0"/>
              <a:t>Do You Want The Job?</a:t>
            </a:r>
          </a:p>
          <a:p>
            <a:pPr marL="1181862" lvl="2" indent="-514350"/>
            <a:r>
              <a:rPr lang="en-US" sz="1800" dirty="0" smtClean="0"/>
              <a:t>Interested in our company?  What do you like about us?</a:t>
            </a:r>
          </a:p>
          <a:p>
            <a:pPr marL="1181862" lvl="2" indent="-514350"/>
            <a:r>
              <a:rPr lang="en-US" sz="1800" dirty="0" smtClean="0"/>
              <a:t>Do you know our history? </a:t>
            </a:r>
            <a:r>
              <a:rPr lang="en-US" sz="1800" dirty="0"/>
              <a:t> </a:t>
            </a:r>
            <a:r>
              <a:rPr lang="en-US" sz="1800" dirty="0" smtClean="0"/>
              <a:t>Fit in our culture?</a:t>
            </a:r>
          </a:p>
          <a:p>
            <a:pPr marL="1181862" lvl="2" indent="-514350"/>
            <a:r>
              <a:rPr lang="en-US" sz="1800" dirty="0" smtClean="0"/>
              <a:t>Are you aware of our mission and objectives?</a:t>
            </a:r>
            <a:endParaRPr lang="en-US" sz="1800" dirty="0"/>
          </a:p>
        </p:txBody>
      </p:sp>
    </p:spTree>
    <p:extLst>
      <p:ext uri="{BB962C8B-B14F-4D97-AF65-F5344CB8AC3E}">
        <p14:creationId xmlns:p14="http://schemas.microsoft.com/office/powerpoint/2010/main" val="181908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177144" cy="1219200"/>
          </a:xfr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pPr algn="ctr"/>
            <a:r>
              <a:rPr lang="en-US" sz="3200" cap="none" dirty="0">
                <a:solidFill>
                  <a:schemeClr val="lt1"/>
                </a:solidFill>
                <a:latin typeface="+mn-lt"/>
                <a:ea typeface="+mn-ea"/>
                <a:cs typeface="+mn-cs"/>
              </a:rPr>
              <a:t>What Hiring Managers Are Looking </a:t>
            </a:r>
            <a:r>
              <a:rPr lang="en-US" sz="3200" dirty="0" smtClean="0"/>
              <a:t/>
            </a:r>
            <a:br>
              <a:rPr lang="en-US" sz="3200" dirty="0" smtClean="0"/>
            </a:br>
            <a:r>
              <a:rPr lang="en-US" sz="3200" dirty="0" smtClean="0"/>
              <a:t>F</a:t>
            </a:r>
            <a:r>
              <a:rPr lang="en-US" sz="3200" cap="none" dirty="0" smtClean="0">
                <a:solidFill>
                  <a:schemeClr val="lt1"/>
                </a:solidFill>
                <a:latin typeface="+mn-lt"/>
                <a:ea typeface="+mn-ea"/>
                <a:cs typeface="+mn-cs"/>
              </a:rPr>
              <a:t>or In An Interview </a:t>
            </a:r>
            <a:r>
              <a:rPr lang="en-US" sz="3200" dirty="0" smtClean="0"/>
              <a:t>(cont.)</a:t>
            </a:r>
            <a:endParaRPr lang="en-US" sz="3200" cap="none" dirty="0">
              <a:solidFill>
                <a:schemeClr val="lt1"/>
              </a:solidFill>
              <a:latin typeface="+mn-lt"/>
              <a:ea typeface="+mn-ea"/>
              <a:cs typeface="+mn-cs"/>
            </a:endParaRPr>
          </a:p>
        </p:txBody>
      </p:sp>
      <p:sp>
        <p:nvSpPr>
          <p:cNvPr id="3" name="Content Placeholder 2"/>
          <p:cNvSpPr>
            <a:spLocks noGrp="1"/>
          </p:cNvSpPr>
          <p:nvPr>
            <p:ph idx="1"/>
          </p:nvPr>
        </p:nvSpPr>
        <p:spPr>
          <a:xfrm>
            <a:off x="838200" y="1828800"/>
            <a:ext cx="7338508" cy="4648200"/>
          </a:xfrm>
        </p:spPr>
        <p:txBody>
          <a:bodyPr>
            <a:noAutofit/>
          </a:bodyPr>
          <a:lstStyle/>
          <a:p>
            <a:pPr>
              <a:buFont typeface="Arial" panose="020B0604020202020204" pitchFamily="34" charset="0"/>
              <a:buChar char="•"/>
            </a:pPr>
            <a:r>
              <a:rPr lang="en-US" sz="2000" b="0" dirty="0"/>
              <a:t>Most </a:t>
            </a:r>
            <a:r>
              <a:rPr lang="en-US" sz="2000" b="0" dirty="0">
                <a:cs typeface="Arial" panose="020B0604020202020204" pitchFamily="34" charset="0"/>
              </a:rPr>
              <a:t>companies</a:t>
            </a:r>
            <a:r>
              <a:rPr lang="en-US" sz="2000" b="0" dirty="0"/>
              <a:t> use </a:t>
            </a:r>
            <a:r>
              <a:rPr lang="en-US" sz="2000" b="0" dirty="0" smtClean="0"/>
              <a:t>behavioral/situational interviewing </a:t>
            </a:r>
            <a:r>
              <a:rPr lang="en-US" sz="2000" b="0" dirty="0"/>
              <a:t>to determine if you </a:t>
            </a:r>
            <a:r>
              <a:rPr lang="en-US" sz="2000" b="0" dirty="0" smtClean="0"/>
              <a:t>are a fit for </a:t>
            </a:r>
            <a:r>
              <a:rPr lang="en-US" sz="2000" b="0" dirty="0"/>
              <a:t>the </a:t>
            </a:r>
            <a:r>
              <a:rPr lang="en-US" sz="2000" b="0" dirty="0" smtClean="0"/>
              <a:t>job</a:t>
            </a:r>
          </a:p>
          <a:p>
            <a:pPr lvl="2">
              <a:buFont typeface="Arial" panose="020B0604020202020204" pitchFamily="34" charset="0"/>
              <a:buChar char="•"/>
            </a:pPr>
            <a:r>
              <a:rPr lang="en-US" sz="2000" dirty="0" smtClean="0">
                <a:solidFill>
                  <a:schemeClr val="accent3"/>
                </a:solidFill>
              </a:rPr>
              <a:t>Typically, you will be ask:  “Tell me about a time…”</a:t>
            </a:r>
          </a:p>
          <a:p>
            <a:pPr lvl="2">
              <a:buFont typeface="Arial" panose="020B0604020202020204" pitchFamily="34" charset="0"/>
              <a:buChar char="•"/>
            </a:pPr>
            <a:endParaRPr lang="en-US" sz="2000" u="sng" dirty="0" smtClean="0">
              <a:solidFill>
                <a:schemeClr val="accent3"/>
              </a:solidFill>
            </a:endParaRPr>
          </a:p>
          <a:p>
            <a:pPr>
              <a:buFont typeface="Arial" panose="020B0604020202020204" pitchFamily="34" charset="0"/>
              <a:buChar char="•"/>
            </a:pPr>
            <a:r>
              <a:rPr lang="en-US" sz="2000" b="0" dirty="0" smtClean="0"/>
              <a:t>Hiring managers want to know if you have the right:</a:t>
            </a:r>
          </a:p>
          <a:p>
            <a:pPr lvl="2">
              <a:buFont typeface="Arial" panose="020B0604020202020204" pitchFamily="34" charset="0"/>
              <a:buChar char="•"/>
            </a:pPr>
            <a:r>
              <a:rPr lang="en-US" sz="2000" b="0" dirty="0" smtClean="0">
                <a:solidFill>
                  <a:schemeClr val="accent3"/>
                </a:solidFill>
              </a:rPr>
              <a:t>Skills &amp; Traits </a:t>
            </a:r>
          </a:p>
          <a:p>
            <a:pPr lvl="2">
              <a:buFont typeface="Arial" panose="020B0604020202020204" pitchFamily="34" charset="0"/>
              <a:buChar char="•"/>
            </a:pPr>
            <a:r>
              <a:rPr lang="en-US" sz="2000" b="0" dirty="0" smtClean="0">
                <a:solidFill>
                  <a:schemeClr val="accent3"/>
                </a:solidFill>
              </a:rPr>
              <a:t>Accomplishments (Results) </a:t>
            </a:r>
          </a:p>
          <a:p>
            <a:pPr lvl="2">
              <a:buFont typeface="Arial" panose="020B0604020202020204" pitchFamily="34" charset="0"/>
              <a:buChar char="•"/>
            </a:pPr>
            <a:r>
              <a:rPr lang="en-US" sz="2000" b="0" dirty="0" smtClean="0">
                <a:solidFill>
                  <a:schemeClr val="accent3"/>
                </a:solidFill>
              </a:rPr>
              <a:t>Confidence, Image &amp; Presentation</a:t>
            </a:r>
          </a:p>
          <a:p>
            <a:pPr lvl="2">
              <a:buFont typeface="Arial" panose="020B0604020202020204" pitchFamily="34" charset="0"/>
              <a:buChar char="•"/>
            </a:pPr>
            <a:endParaRPr lang="en-US" sz="2000" dirty="0" smtClean="0">
              <a:solidFill>
                <a:schemeClr val="accent3"/>
              </a:solidFill>
            </a:endParaRPr>
          </a:p>
          <a:p>
            <a:pPr>
              <a:buFont typeface="Arial" panose="020B0604020202020204" pitchFamily="34" charset="0"/>
              <a:buChar char="•"/>
            </a:pPr>
            <a:r>
              <a:rPr lang="en-US" sz="2000" b="0" dirty="0" smtClean="0"/>
              <a:t>The </a:t>
            </a:r>
            <a:r>
              <a:rPr lang="en-US" sz="2000" b="0" dirty="0"/>
              <a:t>Interview is an opportunity to </a:t>
            </a:r>
            <a:r>
              <a:rPr lang="en-US" sz="2000" b="0" u="sng" dirty="0"/>
              <a:t>demonstrate your </a:t>
            </a:r>
            <a:r>
              <a:rPr lang="en-US" sz="2000" u="sng" dirty="0"/>
              <a:t>value</a:t>
            </a:r>
            <a:r>
              <a:rPr lang="en-US" sz="2000" dirty="0"/>
              <a:t> and </a:t>
            </a:r>
            <a:r>
              <a:rPr lang="en-US" sz="2000" u="sng" dirty="0"/>
              <a:t>differentiate yourself</a:t>
            </a:r>
            <a:r>
              <a:rPr lang="en-US" sz="2000" b="0" dirty="0"/>
              <a:t> as the top </a:t>
            </a:r>
            <a:r>
              <a:rPr lang="en-US" sz="2000" b="0" dirty="0" smtClean="0"/>
              <a:t>candidate…rather than a laundry list of responsibilities at previous employers.</a:t>
            </a:r>
          </a:p>
        </p:txBody>
      </p:sp>
    </p:spTree>
    <p:extLst>
      <p:ext uri="{BB962C8B-B14F-4D97-AF65-F5344CB8AC3E}">
        <p14:creationId xmlns:p14="http://schemas.microsoft.com/office/powerpoint/2010/main" val="948315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24744" cy="1143000"/>
          </a:xfr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r>
              <a:rPr lang="en-US" sz="3200" cap="none" dirty="0" smtClean="0"/>
              <a:t>A Non-STAR Interview Answer</a:t>
            </a:r>
            <a:endParaRPr lang="en-US" sz="3200" cap="none" dirty="0">
              <a:solidFill>
                <a:schemeClr val="lt1"/>
              </a:solidFill>
            </a:endParaRPr>
          </a:p>
        </p:txBody>
      </p:sp>
      <p:sp>
        <p:nvSpPr>
          <p:cNvPr id="3" name="Content Placeholder 2"/>
          <p:cNvSpPr>
            <a:spLocks noGrp="1"/>
          </p:cNvSpPr>
          <p:nvPr>
            <p:ph idx="1"/>
          </p:nvPr>
        </p:nvSpPr>
        <p:spPr>
          <a:xfrm>
            <a:off x="990600" y="1905000"/>
            <a:ext cx="7467600" cy="4267200"/>
          </a:xfrm>
        </p:spPr>
        <p:txBody>
          <a:bodyPr>
            <a:noAutofit/>
          </a:bodyPr>
          <a:lstStyle/>
          <a:p>
            <a:r>
              <a:rPr lang="en-US" sz="2000" b="0" dirty="0" smtClean="0"/>
              <a:t>Interview question for a Project Manager position:</a:t>
            </a:r>
          </a:p>
          <a:p>
            <a:pPr marL="109728" indent="0">
              <a:buNone/>
            </a:pPr>
            <a:endParaRPr lang="en-US" sz="2000" b="0" dirty="0" smtClean="0"/>
          </a:p>
          <a:p>
            <a:pPr marL="109728" indent="0">
              <a:buNone/>
            </a:pPr>
            <a:r>
              <a:rPr lang="en-US" sz="2000" b="0" dirty="0" smtClean="0"/>
              <a:t>Give me a specific example that demonstrates how you have been able to successfully complete a difficult and complex project.</a:t>
            </a:r>
          </a:p>
          <a:p>
            <a:pPr>
              <a:buFont typeface="Arial" panose="020B0604020202020204" pitchFamily="34" charset="0"/>
              <a:buChar char="•"/>
            </a:pPr>
            <a:endParaRPr lang="en-US" sz="2000" b="0" dirty="0" smtClean="0"/>
          </a:p>
          <a:p>
            <a:r>
              <a:rPr lang="en-US" sz="2000" b="1" u="sng" dirty="0" smtClean="0"/>
              <a:t>Non-STAR Answer</a:t>
            </a:r>
            <a:r>
              <a:rPr lang="en-US" sz="2000" b="1" dirty="0" smtClean="0"/>
              <a:t>:</a:t>
            </a:r>
          </a:p>
          <a:p>
            <a:pPr marL="109728" indent="0">
              <a:buNone/>
            </a:pPr>
            <a:r>
              <a:rPr lang="en-US" sz="2000" b="0" dirty="0" smtClean="0"/>
              <a:t>As </a:t>
            </a:r>
            <a:r>
              <a:rPr lang="en-US" sz="2000" b="0" dirty="0"/>
              <a:t>a project </a:t>
            </a:r>
            <a:r>
              <a:rPr lang="en-US" sz="2000" b="0" dirty="0" smtClean="0"/>
              <a:t>manager, I have been exposed to many projects each with its own complexities. My experience has enabled me react to various situations regardless of complexity and deliver a successful outcome. Our team has always overcome obstacles.</a:t>
            </a:r>
            <a:endParaRPr lang="en-US" sz="2000" b="0" dirty="0"/>
          </a:p>
        </p:txBody>
      </p:sp>
    </p:spTree>
    <p:extLst>
      <p:ext uri="{BB962C8B-B14F-4D97-AF65-F5344CB8AC3E}">
        <p14:creationId xmlns:p14="http://schemas.microsoft.com/office/powerpoint/2010/main" val="1129432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024744" cy="685800"/>
          </a:xfr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r>
              <a:rPr lang="en-US" sz="2800" cap="none" dirty="0" smtClean="0"/>
              <a:t>A STAR </a:t>
            </a:r>
            <a:r>
              <a:rPr lang="en-US" sz="2800" dirty="0" smtClean="0"/>
              <a:t>Interview </a:t>
            </a:r>
            <a:r>
              <a:rPr lang="en-US" sz="2800" cap="none" dirty="0" smtClean="0"/>
              <a:t>Answer</a:t>
            </a:r>
            <a:endParaRPr lang="en-US" sz="2800" cap="none" dirty="0">
              <a:solidFill>
                <a:schemeClr val="lt1"/>
              </a:solidFill>
            </a:endParaRPr>
          </a:p>
        </p:txBody>
      </p:sp>
      <p:sp>
        <p:nvSpPr>
          <p:cNvPr id="3" name="Content Placeholder 2"/>
          <p:cNvSpPr>
            <a:spLocks noGrp="1"/>
          </p:cNvSpPr>
          <p:nvPr>
            <p:ph idx="1"/>
          </p:nvPr>
        </p:nvSpPr>
        <p:spPr>
          <a:xfrm>
            <a:off x="685800" y="838200"/>
            <a:ext cx="7924800" cy="5638800"/>
          </a:xfrm>
        </p:spPr>
        <p:txBody>
          <a:bodyPr>
            <a:noAutofit/>
          </a:bodyPr>
          <a:lstStyle/>
          <a:p>
            <a:pPr marL="0" indent="0"/>
            <a:r>
              <a:rPr lang="en-US" sz="1600" i="1" dirty="0" smtClean="0"/>
              <a:t>   Situation &amp; Task</a:t>
            </a:r>
            <a:r>
              <a:rPr lang="en-US" sz="1600" b="0" dirty="0" smtClean="0"/>
              <a:t>:  </a:t>
            </a:r>
          </a:p>
          <a:p>
            <a:pPr marL="109728" indent="0">
              <a:buNone/>
            </a:pPr>
            <a:r>
              <a:rPr lang="en-US" sz="1600" b="0" dirty="0" smtClean="0"/>
              <a:t>I felt like I was driving a car that could do 100 mph, but we were just spinning our wheels.  I was managing a </a:t>
            </a:r>
            <a:r>
              <a:rPr lang="en-US" sz="1600" b="0" u="sng" dirty="0" smtClean="0"/>
              <a:t>technology implementation project </a:t>
            </a:r>
            <a:r>
              <a:rPr lang="en-US" sz="1600" dirty="0" smtClean="0"/>
              <a:t>and we were falling behind schedule due to software</a:t>
            </a:r>
            <a:r>
              <a:rPr lang="en-US" sz="1600" b="0" dirty="0" smtClean="0"/>
              <a:t> complexities.  The vendor provided </a:t>
            </a:r>
            <a:r>
              <a:rPr lang="en-US" sz="1600" dirty="0" smtClean="0"/>
              <a:t>documentation </a:t>
            </a:r>
            <a:r>
              <a:rPr lang="en-US" sz="1600" b="0" dirty="0" smtClean="0"/>
              <a:t>but we were struggling. </a:t>
            </a:r>
            <a:r>
              <a:rPr lang="en-US" sz="1600" dirty="0" smtClean="0"/>
              <a:t>The </a:t>
            </a:r>
            <a:r>
              <a:rPr lang="en-US" sz="1600" dirty="0"/>
              <a:t>Distribution </a:t>
            </a:r>
            <a:r>
              <a:rPr lang="en-US" sz="1600" dirty="0" smtClean="0"/>
              <a:t>System  </a:t>
            </a:r>
            <a:r>
              <a:rPr lang="en-US" sz="1600" b="0" dirty="0" smtClean="0"/>
              <a:t>was not working as advertised and the business wanted results. </a:t>
            </a:r>
          </a:p>
          <a:p>
            <a:pPr marL="109728" indent="0">
              <a:buNone/>
            </a:pPr>
            <a:endParaRPr lang="en-US" sz="1600" b="0" dirty="0" smtClean="0"/>
          </a:p>
          <a:p>
            <a:pPr>
              <a:buFont typeface="Arial" panose="020B0604020202020204" pitchFamily="34" charset="0"/>
              <a:buChar char="•"/>
            </a:pPr>
            <a:r>
              <a:rPr lang="en-US" sz="1600" i="1" dirty="0" smtClean="0"/>
              <a:t>Action  </a:t>
            </a:r>
          </a:p>
          <a:p>
            <a:pPr marL="109728" indent="0">
              <a:buNone/>
            </a:pPr>
            <a:r>
              <a:rPr lang="en-US" sz="1600" dirty="0"/>
              <a:t>I was confident in </a:t>
            </a:r>
            <a:r>
              <a:rPr lang="en-US" sz="1600" dirty="0" smtClean="0"/>
              <a:t>the </a:t>
            </a:r>
            <a:r>
              <a:rPr lang="en-US" sz="1600" u="sng" dirty="0" smtClean="0"/>
              <a:t>implementation plan</a:t>
            </a:r>
            <a:r>
              <a:rPr lang="en-US" sz="1600" dirty="0" smtClean="0"/>
              <a:t> and our </a:t>
            </a:r>
            <a:r>
              <a:rPr lang="en-US" sz="1600" u="sng" dirty="0" smtClean="0"/>
              <a:t>ability to execute</a:t>
            </a:r>
            <a:r>
              <a:rPr lang="en-US" sz="1600" dirty="0" smtClean="0"/>
              <a:t>, but something was missing. After </a:t>
            </a:r>
            <a:r>
              <a:rPr lang="en-US" sz="1600" u="sng" dirty="0" smtClean="0"/>
              <a:t>listening </a:t>
            </a:r>
            <a:r>
              <a:rPr lang="en-US" sz="1600" dirty="0"/>
              <a:t>to the</a:t>
            </a:r>
            <a:r>
              <a:rPr lang="en-US" sz="1600" u="sng" dirty="0"/>
              <a:t> </a:t>
            </a:r>
            <a:r>
              <a:rPr lang="en-US" sz="1600" dirty="0" smtClean="0"/>
              <a:t>issues</a:t>
            </a:r>
            <a:r>
              <a:rPr lang="en-US" sz="1600" u="sng" dirty="0" smtClean="0"/>
              <a:t> </a:t>
            </a:r>
            <a:r>
              <a:rPr lang="en-US" sz="1600" dirty="0"/>
              <a:t>brought up by the </a:t>
            </a:r>
            <a:r>
              <a:rPr lang="en-US" sz="1600" dirty="0" smtClean="0"/>
              <a:t>team and further </a:t>
            </a:r>
            <a:r>
              <a:rPr lang="en-US" sz="1600" u="sng" dirty="0" smtClean="0"/>
              <a:t>analysis</a:t>
            </a:r>
            <a:r>
              <a:rPr lang="en-US" sz="1600" dirty="0" smtClean="0"/>
              <a:t>, it became apparent that we needed specialized expertise and </a:t>
            </a:r>
            <a:r>
              <a:rPr lang="en-US" sz="1600" u="sng" dirty="0" smtClean="0"/>
              <a:t>mentoring</a:t>
            </a:r>
            <a:r>
              <a:rPr lang="en-US" sz="1600" dirty="0" smtClean="0"/>
              <a:t>, rather than just documentation if we were going to get the project back on schedule and working. I set up a meeting with the software vendor and business stakeholders to share an honest </a:t>
            </a:r>
            <a:r>
              <a:rPr lang="en-US" sz="1600" u="sng" dirty="0" smtClean="0"/>
              <a:t>assessment of the situation </a:t>
            </a:r>
            <a:r>
              <a:rPr lang="en-US" sz="1600" dirty="0" smtClean="0"/>
              <a:t>and</a:t>
            </a:r>
            <a:r>
              <a:rPr lang="en-US" sz="1600" u="sng" dirty="0" smtClean="0"/>
              <a:t> gain buy-in</a:t>
            </a:r>
            <a:r>
              <a:rPr lang="en-US" sz="1600" dirty="0" smtClean="0"/>
              <a:t>. I was able to </a:t>
            </a:r>
            <a:r>
              <a:rPr lang="en-US" sz="1600" u="sng" dirty="0" smtClean="0"/>
              <a:t>negotiate</a:t>
            </a:r>
            <a:r>
              <a:rPr lang="en-US" sz="1600" dirty="0" smtClean="0"/>
              <a:t>  the addition of a “top gun” technical expert to be supplied by the vendor. The roadblocks that were holding us back were resolved. The project got back on track and was completed according to the </a:t>
            </a:r>
            <a:r>
              <a:rPr lang="en-US" sz="1600" u="sng" dirty="0" smtClean="0"/>
              <a:t>schedule</a:t>
            </a:r>
            <a:r>
              <a:rPr lang="en-US" sz="1600" dirty="0" smtClean="0"/>
              <a:t>.</a:t>
            </a:r>
            <a:endParaRPr lang="en-US" sz="1600" b="0" dirty="0" smtClean="0"/>
          </a:p>
          <a:p>
            <a:pPr marL="109728" indent="0">
              <a:buNone/>
            </a:pPr>
            <a:endParaRPr lang="en-US" sz="1600" b="0" dirty="0" smtClean="0"/>
          </a:p>
          <a:p>
            <a:pPr marL="0" indent="0"/>
            <a:r>
              <a:rPr lang="en-US" sz="1600" i="1" dirty="0" smtClean="0"/>
              <a:t>   Result</a:t>
            </a:r>
          </a:p>
          <a:p>
            <a:pPr marL="109728" indent="0">
              <a:buNone/>
            </a:pPr>
            <a:r>
              <a:rPr lang="en-US" sz="1600" b="0" dirty="0" smtClean="0"/>
              <a:t>The project delivered on the promised benefit of a 20% reduction in distribution time and $50,000 annual savings.  I was recognized for my efforts to </a:t>
            </a:r>
            <a:r>
              <a:rPr lang="en-US" sz="1600" dirty="0" smtClean="0"/>
              <a:t>identify and address </a:t>
            </a:r>
            <a:r>
              <a:rPr lang="en-US" sz="1600" b="0" dirty="0" smtClean="0"/>
              <a:t>the complexities of implementing a leading-edge technology system. </a:t>
            </a:r>
          </a:p>
        </p:txBody>
      </p:sp>
    </p:spTree>
    <p:extLst>
      <p:ext uri="{BB962C8B-B14F-4D97-AF65-F5344CB8AC3E}">
        <p14:creationId xmlns:p14="http://schemas.microsoft.com/office/powerpoint/2010/main" val="3592553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37"/>
            <a:ext cx="8229600" cy="1066800"/>
          </a:xfrm>
        </p:spPr>
        <p:txBody>
          <a:bodyPr/>
          <a:lstStyle/>
          <a:p>
            <a:r>
              <a:rPr lang="en-US" dirty="0" smtClean="0"/>
              <a:t>  </a:t>
            </a:r>
            <a:r>
              <a:rPr lang="en-US" u="sng" dirty="0" smtClean="0"/>
              <a:t>Skills</a:t>
            </a:r>
            <a:r>
              <a:rPr lang="en-US" dirty="0" smtClean="0"/>
              <a:t> 				</a:t>
            </a:r>
            <a:r>
              <a:rPr lang="en-US" u="sng" dirty="0" smtClean="0"/>
              <a:t>Traits</a:t>
            </a:r>
            <a:endParaRPr lang="en-US" u="sng" dirty="0"/>
          </a:p>
        </p:txBody>
      </p:sp>
      <p:sp>
        <p:nvSpPr>
          <p:cNvPr id="3" name="Content Placeholder 2"/>
          <p:cNvSpPr>
            <a:spLocks noGrp="1"/>
          </p:cNvSpPr>
          <p:nvPr>
            <p:ph sz="half" idx="1"/>
          </p:nvPr>
        </p:nvSpPr>
        <p:spPr>
          <a:xfrm>
            <a:off x="457200" y="2027237"/>
            <a:ext cx="4038600" cy="4525963"/>
          </a:xfrm>
        </p:spPr>
        <p:txBody>
          <a:bodyPr/>
          <a:lstStyle/>
          <a:p>
            <a:r>
              <a:rPr lang="en-US" dirty="0"/>
              <a:t>Decision-making</a:t>
            </a:r>
          </a:p>
          <a:p>
            <a:r>
              <a:rPr lang="en-US" dirty="0"/>
              <a:t>Multitasking</a:t>
            </a:r>
          </a:p>
          <a:p>
            <a:r>
              <a:rPr lang="en-US" dirty="0"/>
              <a:t>Creative problem-solving</a:t>
            </a:r>
          </a:p>
          <a:p>
            <a:r>
              <a:rPr lang="en-US" dirty="0"/>
              <a:t>Collaboration</a:t>
            </a:r>
          </a:p>
          <a:p>
            <a:r>
              <a:rPr lang="en-US" dirty="0"/>
              <a:t>Communication</a:t>
            </a:r>
          </a:p>
          <a:p>
            <a:r>
              <a:rPr lang="en-US" dirty="0"/>
              <a:t>Professionalism</a:t>
            </a:r>
          </a:p>
          <a:p>
            <a:r>
              <a:rPr lang="en-US" dirty="0"/>
              <a:t>Integrity</a:t>
            </a:r>
          </a:p>
          <a:p>
            <a:r>
              <a:rPr lang="en-US" dirty="0"/>
              <a:t>Management</a:t>
            </a:r>
          </a:p>
          <a:p>
            <a:r>
              <a:rPr lang="en-US" dirty="0"/>
              <a:t>Initiative</a:t>
            </a:r>
          </a:p>
          <a:p>
            <a:r>
              <a:rPr lang="en-US" dirty="0"/>
              <a:t>Empathy</a:t>
            </a:r>
          </a:p>
          <a:p>
            <a:r>
              <a:rPr lang="en-US" dirty="0"/>
              <a:t>Leadership</a:t>
            </a:r>
          </a:p>
          <a:p>
            <a:r>
              <a:rPr lang="en-US" dirty="0"/>
              <a:t>Teamwork</a:t>
            </a:r>
          </a:p>
          <a:p>
            <a:endParaRPr lang="en-US" dirty="0"/>
          </a:p>
        </p:txBody>
      </p:sp>
      <p:sp>
        <p:nvSpPr>
          <p:cNvPr id="4" name="Content Placeholder 3"/>
          <p:cNvSpPr>
            <a:spLocks noGrp="1"/>
          </p:cNvSpPr>
          <p:nvPr>
            <p:ph sz="half" idx="2"/>
          </p:nvPr>
        </p:nvSpPr>
        <p:spPr>
          <a:xfrm>
            <a:off x="4648200" y="2027237"/>
            <a:ext cx="4038600" cy="4525963"/>
          </a:xfrm>
        </p:spPr>
        <p:txBody>
          <a:bodyPr/>
          <a:lstStyle/>
          <a:p>
            <a:r>
              <a:rPr lang="en-US" dirty="0" smtClean="0"/>
              <a:t>Honest</a:t>
            </a:r>
          </a:p>
          <a:p>
            <a:r>
              <a:rPr lang="en-US" dirty="0" smtClean="0"/>
              <a:t>Accountable</a:t>
            </a:r>
          </a:p>
          <a:p>
            <a:r>
              <a:rPr lang="en-US" dirty="0" smtClean="0"/>
              <a:t>Diligent &amp; Organized</a:t>
            </a:r>
          </a:p>
          <a:p>
            <a:r>
              <a:rPr lang="en-US" dirty="0" smtClean="0"/>
              <a:t>Ethical &amp; Loyal</a:t>
            </a:r>
          </a:p>
          <a:p>
            <a:r>
              <a:rPr lang="en-US" dirty="0" smtClean="0"/>
              <a:t>Punctual</a:t>
            </a:r>
          </a:p>
          <a:p>
            <a:r>
              <a:rPr lang="en-US" dirty="0" smtClean="0"/>
              <a:t>Flexible</a:t>
            </a:r>
          </a:p>
          <a:p>
            <a:r>
              <a:rPr lang="en-US" dirty="0" smtClean="0"/>
              <a:t>Team Player</a:t>
            </a:r>
          </a:p>
          <a:p>
            <a:r>
              <a:rPr lang="en-US" dirty="0" smtClean="0"/>
              <a:t>Creative</a:t>
            </a:r>
          </a:p>
          <a:p>
            <a:r>
              <a:rPr lang="en-US" dirty="0" smtClean="0"/>
              <a:t>Problem Solver</a:t>
            </a:r>
          </a:p>
          <a:p>
            <a:r>
              <a:rPr lang="en-US" dirty="0" smtClean="0"/>
              <a:t>Humble</a:t>
            </a:r>
          </a:p>
          <a:p>
            <a:r>
              <a:rPr lang="en-US" dirty="0" smtClean="0"/>
              <a:t>Conscientious</a:t>
            </a:r>
          </a:p>
          <a:p>
            <a:r>
              <a:rPr lang="en-US" dirty="0" smtClean="0"/>
              <a:t>Resilient</a:t>
            </a:r>
            <a:endParaRPr lang="en-US" dirty="0"/>
          </a:p>
        </p:txBody>
      </p:sp>
      <p:sp>
        <p:nvSpPr>
          <p:cNvPr id="5" name="Title 1"/>
          <p:cNvSpPr txBox="1">
            <a:spLocks/>
          </p:cNvSpPr>
          <p:nvPr/>
        </p:nvSpPr>
        <p:spPr>
          <a:xfrm>
            <a:off x="685800" y="355600"/>
            <a:ext cx="7024744" cy="6350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0000" lnSpcReduction="10000"/>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t>Examples of Skills &amp; Traits</a:t>
            </a:r>
            <a:endParaRPr lang="en-US" dirty="0"/>
          </a:p>
        </p:txBody>
      </p:sp>
    </p:spTree>
    <p:extLst>
      <p:ext uri="{BB962C8B-B14F-4D97-AF65-F5344CB8AC3E}">
        <p14:creationId xmlns:p14="http://schemas.microsoft.com/office/powerpoint/2010/main" val="8843568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16133</TotalTime>
  <Words>1165</Words>
  <Application>Microsoft Office PowerPoint</Application>
  <PresentationFormat>On-screen Show (4:3)</PresentationFormat>
  <Paragraphs>209</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Urban</vt:lpstr>
      <vt:lpstr>STAR Stories </vt:lpstr>
      <vt:lpstr>Today’s Agenda</vt:lpstr>
      <vt:lpstr>What Is A STAR Story?</vt:lpstr>
      <vt:lpstr>How To Create A Successful STAR Story</vt:lpstr>
      <vt:lpstr>What Hiring Managers Are Looking  For In An Interview</vt:lpstr>
      <vt:lpstr>What Hiring Managers Are Looking  For In An Interview (cont.)</vt:lpstr>
      <vt:lpstr>A Non-STAR Interview Answer</vt:lpstr>
      <vt:lpstr>A STAR Interview Answer</vt:lpstr>
      <vt:lpstr>  Skills     Traits</vt:lpstr>
      <vt:lpstr>PowerPoint Presentation</vt:lpstr>
      <vt:lpstr>The Pyramid of Success  &amp; STAR Stories</vt:lpstr>
      <vt:lpstr>PowerPoint Presentation</vt:lpstr>
      <vt:lpstr>PowerPoint Presentation</vt:lpstr>
      <vt:lpstr>PowerPoint Presentation</vt:lpstr>
      <vt:lpstr>PowerPoint Presentation</vt:lpstr>
      <vt:lpstr>Thank You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cp:lastModifiedBy>
  <cp:revision>364</cp:revision>
  <cp:lastPrinted>2020-05-19T03:00:12Z</cp:lastPrinted>
  <dcterms:created xsi:type="dcterms:W3CDTF">2018-07-30T23:27:43Z</dcterms:created>
  <dcterms:modified xsi:type="dcterms:W3CDTF">2021-06-29T15:11:47Z</dcterms:modified>
</cp:coreProperties>
</file>