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77" r:id="rId2"/>
    <p:sldId id="330" r:id="rId3"/>
    <p:sldId id="333" r:id="rId4"/>
    <p:sldId id="359" r:id="rId5"/>
    <p:sldId id="335" r:id="rId6"/>
    <p:sldId id="334" r:id="rId7"/>
    <p:sldId id="332" r:id="rId8"/>
    <p:sldId id="287" r:id="rId9"/>
    <p:sldId id="356" r:id="rId10"/>
    <p:sldId id="357" r:id="rId11"/>
    <p:sldId id="286" r:id="rId12"/>
    <p:sldId id="299" r:id="rId13"/>
    <p:sldId id="274" r:id="rId14"/>
    <p:sldId id="294" r:id="rId15"/>
    <p:sldId id="343" r:id="rId16"/>
    <p:sldId id="309" r:id="rId17"/>
    <p:sldId id="313" r:id="rId18"/>
    <p:sldId id="336" r:id="rId19"/>
    <p:sldId id="297" r:id="rId20"/>
    <p:sldId id="295" r:id="rId21"/>
    <p:sldId id="300" r:id="rId22"/>
    <p:sldId id="325" r:id="rId23"/>
    <p:sldId id="324" r:id="rId24"/>
    <p:sldId id="323" r:id="rId25"/>
    <p:sldId id="326" r:id="rId26"/>
    <p:sldId id="344" r:id="rId2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9F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9" autoAdjust="0"/>
    <p:restoredTop sz="60391" autoAdjust="0"/>
  </p:normalViewPr>
  <p:slideViewPr>
    <p:cSldViewPr>
      <p:cViewPr varScale="1">
        <p:scale>
          <a:sx n="24" d="100"/>
          <a:sy n="24" d="100"/>
        </p:scale>
        <p:origin x="125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t" anchorCtr="0" compatLnSpc="1">
            <a:prstTxWarp prst="textNoShape">
              <a:avLst/>
            </a:prstTxWarp>
          </a:bodyPr>
          <a:lstStyle>
            <a:lvl1pPr defTabSz="9258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t" anchorCtr="0" compatLnSpc="1">
            <a:prstTxWarp prst="textNoShape">
              <a:avLst/>
            </a:prstTxWarp>
          </a:bodyPr>
          <a:lstStyle>
            <a:lvl1pPr algn="r" defTabSz="925819">
              <a:defRPr sz="1200">
                <a:cs typeface="+mn-cs"/>
              </a:defRPr>
            </a:lvl1pPr>
          </a:lstStyle>
          <a:p>
            <a:pPr>
              <a:defRPr/>
            </a:pPr>
            <a:fld id="{F9A02586-B5A0-4246-891D-B20405274D89}" type="datetimeFigureOut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b" anchorCtr="0" compatLnSpc="1">
            <a:prstTxWarp prst="textNoShape">
              <a:avLst/>
            </a:prstTxWarp>
          </a:bodyPr>
          <a:lstStyle>
            <a:lvl1pPr defTabSz="925819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12" tIns="47107" rIns="94212" bIns="47107" numCol="1" anchor="b" anchorCtr="0" compatLnSpc="1">
            <a:prstTxWarp prst="textNoShape">
              <a:avLst/>
            </a:prstTxWarp>
          </a:bodyPr>
          <a:lstStyle>
            <a:lvl1pPr algn="r" defTabSz="925819">
              <a:defRPr sz="1200">
                <a:cs typeface="+mn-cs"/>
              </a:defRPr>
            </a:lvl1pPr>
          </a:lstStyle>
          <a:p>
            <a:pPr>
              <a:defRPr/>
            </a:pPr>
            <a:fld id="{2A1FC2F7-CFCD-4638-8360-2589B327C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3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0" rIns="92601" bIns="46300" numCol="1" anchor="t" anchorCtr="0" compatLnSpc="1">
            <a:prstTxWarp prst="textNoShape">
              <a:avLst/>
            </a:prstTxWarp>
          </a:bodyPr>
          <a:lstStyle>
            <a:lvl1pPr defTabSz="925819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0" rIns="92601" bIns="46300" numCol="1" anchor="t" anchorCtr="0" compatLnSpc="1">
            <a:prstTxWarp prst="textNoShape">
              <a:avLst/>
            </a:prstTxWarp>
          </a:bodyPr>
          <a:lstStyle>
            <a:lvl1pPr algn="r" defTabSz="925819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73BFCE22-9F07-4EDA-B016-6B7329817477}" type="datetimeFigureOut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0" rIns="92601" bIns="46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0" rIns="92601" bIns="46300" numCol="1" anchor="b" anchorCtr="0" compatLnSpc="1">
            <a:prstTxWarp prst="textNoShape">
              <a:avLst/>
            </a:prstTxWarp>
          </a:bodyPr>
          <a:lstStyle>
            <a:lvl1pPr defTabSz="925819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0" rIns="92601" bIns="46300" numCol="1" anchor="b" anchorCtr="0" compatLnSpc="1">
            <a:prstTxWarp prst="textNoShape">
              <a:avLst/>
            </a:prstTxWarp>
          </a:bodyPr>
          <a:lstStyle>
            <a:lvl1pPr algn="r" defTabSz="925819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C8CA8269-7B64-4248-AACA-218B2731C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80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400" b="1" smtClean="0"/>
          </a:p>
        </p:txBody>
      </p:sp>
    </p:spTree>
    <p:extLst>
      <p:ext uri="{BB962C8B-B14F-4D97-AF65-F5344CB8AC3E}">
        <p14:creationId xmlns:p14="http://schemas.microsoft.com/office/powerpoint/2010/main" val="74987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66873" indent="-29495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79805" indent="-23596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51726" indent="-23596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123648" indent="-23596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95570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3067492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539414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4011336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0BE5F9DA-E710-448B-8331-ED61890D0937}" type="slidenum">
              <a:rPr lang="en-US" sz="1200">
                <a:latin typeface="Constantia" pitchFamily="18" charset="0"/>
              </a:rPr>
              <a:pPr eaLnBrk="1" hangingPunct="1">
                <a:defRPr/>
              </a:pPr>
              <a:t>11</a:t>
            </a:fld>
            <a:endParaRPr lang="en-US" sz="12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01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1389C-C1F3-4257-A1CC-6B64FDA98F4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91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4950" indent="-234950"/>
            <a:r>
              <a:rPr lang="en-US" altLang="en-US" sz="1400" b="1" smtClean="0"/>
              <a:t>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897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44A9B-2FBA-4216-A519-51E715DF6E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9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099FB-B6FF-4641-98AC-160811EFE4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91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1100" b="1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7E631-56F1-495A-8A47-8B9668E028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0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14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16A0F-786E-4998-8234-24C3D74170A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10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D27E6-0185-4028-B26C-46356CCD35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60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23CC3-B0B4-484B-B7B4-640E4DA9FE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03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5D1D5-F9F4-41B1-9CB8-91414D7410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6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25479-43EB-4F00-AD14-E86F86147D9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37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6F4F3-217D-46D5-8F19-C141D43748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66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400" b="1" smtClean="0"/>
          </a:p>
        </p:txBody>
      </p:sp>
    </p:spTree>
    <p:extLst>
      <p:ext uri="{BB962C8B-B14F-4D97-AF65-F5344CB8AC3E}">
        <p14:creationId xmlns:p14="http://schemas.microsoft.com/office/powerpoint/2010/main" val="2536990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559800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400" b="1" smtClean="0"/>
          </a:p>
        </p:txBody>
      </p:sp>
    </p:spTree>
    <p:extLst>
      <p:ext uri="{BB962C8B-B14F-4D97-AF65-F5344CB8AC3E}">
        <p14:creationId xmlns:p14="http://schemas.microsoft.com/office/powerpoint/2010/main" val="633072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365411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31185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17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EB4D3-2665-41E1-9C4D-D782A637698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8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b="1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5CD49-4126-428F-BE66-E16B3F1F73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9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BF16B-A10B-4148-809B-70FA5759E6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6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F0FCD-F900-43C4-8156-5CD4711C82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2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7BCCD-F533-4339-98FF-2BEF85B77DE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b="1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66873" indent="-29495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79805" indent="-23596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51726" indent="-23596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123648" indent="-235961" defTabSz="925819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95570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3067492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539414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4011336" indent="-235961" defTabSz="92581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722D6045-852C-4198-B251-8B4B07C40BE0}" type="slidenum">
              <a:rPr lang="en-US" sz="1200">
                <a:latin typeface="Constantia" pitchFamily="18" charset="0"/>
              </a:rPr>
              <a:pPr eaLnBrk="1" hangingPunct="1">
                <a:defRPr/>
              </a:pPr>
              <a:t>9</a:t>
            </a:fld>
            <a:endParaRPr lang="en-US" sz="12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BAF3C-3363-446D-A466-3109E5281F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2F77-671D-40EA-912D-8A2DD018819A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A64D-4603-4432-9905-B7D9E870B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AF10-2E05-44B8-9977-3E1620568B28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04C2-DAFE-497B-8ECA-BBACD3902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E441-316C-481D-9AB1-C5230E397271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AEF2-C5AC-4C91-BA0B-3264DC2D9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6306-2FDB-40BF-94A1-026D571D8D14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2842-34DA-415D-90FF-01086B896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FACC-03E9-4D00-945D-9FA64F4E5F97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7207-2404-4A30-8EC3-A232B586D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5701-3298-447A-B5B5-048190F61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25CE-E8AE-4134-8EF8-87BE36A63644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8EE9-BF84-473B-BABC-543B982F65BF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A3D8-8E94-4D55-89C9-E8F63D4FC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1C48-5065-4E0A-AF2E-5E976A00C323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0170-70E8-40AC-AD0F-6D8CDF3EF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C353-2CF7-4C41-A20D-A4CEFAEE341B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AA4F-E0EF-4707-9660-088FA3FE4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F806-2740-47DA-B613-ED2ABCE94DD0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24A2-7085-4458-A4B8-54BA96D7D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56C5-F2A0-44DC-BE42-01615B16A22E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874D-D4B9-4481-A4FD-FFE9598AA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14AF06-FFBC-4672-A676-8829E1D622A9}" type="datetime1">
              <a:rPr lang="en-US"/>
              <a:pPr>
                <a:defRPr/>
              </a:pPr>
              <a:t>2/4/2014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E1E28-52B5-4857-BF2A-8CCBC55BA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9" r:id="rId2"/>
    <p:sldLayoutId id="2147484161" r:id="rId3"/>
    <p:sldLayoutId id="2147484170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323D-4D42-4829-8593-5962B3C9437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1D171BC-F80A-4D70-8CAF-751D0B9C3221}" type="slidenum">
              <a:rPr lang="en-US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457200"/>
            <a:ext cx="77724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sz="5000"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Informational Interviewing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100" b="1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6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Paul </a:t>
            </a:r>
            <a:r>
              <a:rPr lang="en-US" sz="3600" b="1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DiFranco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b="1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  SPHR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en-US" sz="2000" dirty="0" smtClean="0">
              <a:effectLst>
                <a:outerShdw blurRad="38100" dist="38100" dir="2700000" algn="tl">
                  <a:srgbClr val="444D26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100" b="1" dirty="0" smtClean="0">
              <a:effectLst>
                <a:outerShdw blurRad="38100" dist="38100" dir="2700000" algn="tl">
                  <a:srgbClr val="444D26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en-US" sz="3100" dirty="0" smtClean="0">
              <a:effectLst>
                <a:outerShdw blurRad="38100" dist="38100" dir="2700000" algn="tl">
                  <a:srgbClr val="444D26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mic Sans MS" pitchFamily="66" charset="0"/>
              </a:rPr>
              <a:t>  </a:t>
            </a:r>
            <a:endParaRPr lang="en-US" sz="3100" dirty="0" smtClean="0">
              <a:latin typeface="Comic Sans MS" pitchFamily="66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100" dirty="0" smtClean="0">
                <a:latin typeface="Comic Sans MS" pitchFamily="66" charset="0"/>
              </a:rPr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dirty="0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240605"/>
            <a:ext cx="4467225" cy="319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2286000" y="3222625"/>
            <a:ext cx="4572000" cy="171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444D26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Paul DiFranco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  SPHR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7924800" cy="487680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buFont typeface="Arial" charset="0"/>
              <a:buChar char="•"/>
              <a:defRPr/>
            </a:pP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45000"/>
              </a:lnSpc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Job Market Information</a:t>
            </a:r>
          </a:p>
          <a:p>
            <a:pPr marL="342900" indent="-342900">
              <a:lnSpc>
                <a:spcPct val="145000"/>
              </a:lnSpc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Introductions to New Contacts</a:t>
            </a:r>
          </a:p>
          <a:p>
            <a:pPr marL="342900" indent="-342900">
              <a:lnSpc>
                <a:spcPct val="145000"/>
              </a:lnSpc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Articles, books, websites </a:t>
            </a:r>
          </a:p>
          <a:p>
            <a:pPr marL="342900" indent="-342900">
              <a:lnSpc>
                <a:spcPct val="145000"/>
              </a:lnSpc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Simply Being Interested in THEM!</a:t>
            </a:r>
          </a:p>
          <a:p>
            <a:pPr marL="342900" indent="-342900">
              <a:lnSpc>
                <a:spcPct val="145000"/>
              </a:lnSpc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Latest Job Search Tips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Trends</a:t>
            </a:r>
          </a:p>
          <a:p>
            <a:pPr marL="342900" indent="-342900">
              <a:lnSpc>
                <a:spcPct val="145000"/>
              </a:lnSpc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Allows them to </a:t>
            </a:r>
            <a:r>
              <a:rPr lang="en-US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“Do Good to Feel Good!”</a:t>
            </a:r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  <a:defRPr/>
            </a:pPr>
            <a:endParaRPr lang="en-US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charset="0"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7E5C-420E-420D-BDB0-F830A3FD58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33400" y="457200"/>
            <a:ext cx="7162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r>
              <a:rPr lang="en-US" altLang="en-US" sz="3200" b="1"/>
              <a:t>What Can I Offer My Contacts</a:t>
            </a:r>
          </a:p>
          <a:p>
            <a:pPr eaLnBrk="0" hangingPunct="0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            </a:t>
            </a:r>
            <a:r>
              <a:rPr lang="en-US" altLang="en-US" sz="2800" b="1">
                <a:solidFill>
                  <a:srgbClr val="FFFF00"/>
                </a:solidFill>
              </a:rPr>
              <a:t>Information Interviewing</a:t>
            </a:r>
          </a:p>
        </p:txBody>
      </p:sp>
      <p:sp>
        <p:nvSpPr>
          <p:cNvPr id="13317" name="AutoShape 8" descr="9k="/>
          <p:cNvSpPr>
            <a:spLocks noChangeAspect="1" noChangeArrowheads="1"/>
          </p:cNvSpPr>
          <p:nvPr/>
        </p:nvSpPr>
        <p:spPr bwMode="auto">
          <a:xfrm>
            <a:off x="4000500" y="28575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3318" name="AutoShape 10" descr="9k="/>
          <p:cNvSpPr>
            <a:spLocks noChangeAspect="1" noChangeArrowheads="1"/>
          </p:cNvSpPr>
          <p:nvPr/>
        </p:nvSpPr>
        <p:spPr bwMode="auto">
          <a:xfrm>
            <a:off x="4000500" y="28575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5367" name="Picture 12" descr="ANd9GcTmmshOqYtZu-6cyZ0UQ1PhoOXZjL50wA7a967g16uSCZ-HtL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82675"/>
            <a:ext cx="2228850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D6B47-294F-4A66-8ABD-D0422DA716E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447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Comic Sans MS" pitchFamily="66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Comic Sans MS" pitchFamily="66" charset="0"/>
              </a:rPr>
            </a:br>
            <a:r>
              <a:rPr sz="38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How Do You Get to TOP of  McKinley Monument?</a:t>
            </a:r>
          </a:p>
        </p:txBody>
      </p:sp>
      <p:pic>
        <p:nvPicPr>
          <p:cNvPr id="11268" name="Picture 2" descr="http://t3.gstatic.com/images?q=tbn:ANd9GcRowMDgwy6qP3Ejz_lUh-Vdwh2cYoQD0dXGSv_qmuNwY7nY_3YJ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86" y="1752600"/>
            <a:ext cx="5367614" cy="3644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2514600" y="5745163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Q.  Fun Fact – How many  steps to the top?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8AE9-26C2-4214-B3E0-118806C1724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85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One Step at a Time!</a:t>
            </a:r>
          </a:p>
        </p:txBody>
      </p:sp>
      <p:sp>
        <p:nvSpPr>
          <p:cNvPr id="15364" name="AutoShape 2" descr="data:image/jpeg;base64,/9j/4AAQSkZJRgABAQAAAQABAAD/2wCEAAkGBhQSEBUUEhQWFRQWFBcVFBQUGBgVFxcUFxYVFRQUFRQXHSYeFxkkGxcUHy8gJCcpLCwsFR4xNTAqNSYrLCkBCQoKDgwOFw8PGiwcHBwpKSkpKSwsKSwpKSkpKSwpKSwsLCkpKSwpLCkpLCwsKSkpKSwpKSkpKSwsKSkpLCksLP/AABEIAMIBAwMBIgACEQEDEQH/xAAcAAABBQEBAQAAAAAAAAAAAAACAAEDBAYFBwj/xABHEAABAwEEBgYGCAQEBgMAAAABAAIRAwQSITEFE0FRYXEGIoGRofAyUrHB0dIHFCNCYpKi4TNyk/EVgqPCJENjg9PiF1Nz/8QAGQEBAQEBAQEAAAAAAAAAAAAAAAECAwQF/8QAIBEBAQACAgIDAQEAAAAAAAAAAAECESExAxITQVFhgf/aAAwDAQACEQMRAD8A9RhKEb6cIF9B4daKEoSToGhKE6SBJoTpIpQmhOkgaEoTpkU0JoRISgaEk6paQ0m2kN7vVHtJ2BS2TtZNrL3ACTAG84DvUVO0sdg1zXHc1wPsKx+liLQ6ahMZBgJDRxjfxXGq6LpZgFpGMtcQRyXG+b+OnxvTCE7KMrMaK6S3WtZVJcAANZm7m/fzHctRZ7QIkGQcQRiCF1mUynDFx1eRNYGnHFWLAQCcFVqVZQ06hCXHcWXVdvWhAa4VGlbNhT1XYSuHpp19tuhrZCo17Rjiq31ghV31JWscNJch13qpURF6AldpNOd5AKclNVpQYUgMFRvzW4wiLUJapChK0yiLUkRSQaeu+VElflJcZxFvJJJJKhJJJ0DJJ0oQMknhKEUySdNCBkydRWiuGMc9xhrWlzjuAEkoKultIiiydpwaOO/sWNtdvJkwZOJJ2qLSWlK1pdeH2bI6gIkxy2EwubV0YSZc57jjMmNvCF5s8vau+M1FmrbzvHeM/IVSpazhi3L1htlRVNGMB9HaePJQO0YwfdGz91jTe1k2l0ZDBdrop0kLKgpVMGOMNJ+645dh87VlqmjhGEg45E9iidRe30XSBjDuY27Fqbxu4l5mns6S4PQrpEbWxzamFandvD1muyf3gg/utG8d0r1TKV59aRI21MIRPpQFEQna9Ge1QPKnLlE4Jpdow2URASlMSrpNgKFyIoStMhcEBRlCVUAQkkU6IwP0ddNqdFzqdd9VxqFsEgvAcCQZjGA3EnIBsQt70e6aUbXUqMZLSw9W9hfGMEA4g4TGwETnC+d6Focx0NMHFsjHAy12WYgneth9Hdrc21t1bGVTJvBxgluAmmHEC8PSF6Mt4Xiw8l6d7g94TpNBImD55IxSO5ejbloCSLVmY2qapZIGcncpcpFmNqBJO5sZplUJJJDVdDSdwJ7ggJMU1F8tB3gHvEokUJVPStRgpOD8nNc2N8giPFXSFgem2lqrrTqKQi40EuzJvicBy34c9mcstRcZuqWmLaykzrGJwzEzicu9cT/FmbHFSHQj716o4nE4E7wRgBDR2JN6tS4BszM89y8z0B/xVnrGeP8AdM7SrPW9nxVo0jub3njwVGy6WFSo9guYQWYnrC71iMNhTQc6UpwRe9nxQOtzDADhM7x8cVYtby1pJaIywPMblRttgvUw4YEkOGOUydgTkbLoHUpNqvBIFSoGtZO0C8S0HfN3nC3j24Lwijaqtnc1/pBrg7HgZzGeXNe22O2a2kypBF9jXwdl5odHiu3ju+HLOaSFyAo4Qld3MDlGQqmk9LtoPpB4N2oXNvDJpABBduacRPJXInEIaAUJRkICFUMUJRhqEhURlMURCEhEAU6SSI+drPRN4taZiDOTRESScYAxx4rf9A9KiyVg2u0UariTUr1tawFpMupuF6692TgXR2khZjo1YRWZUpuqtpwL7LxcOsMHAObgbwwIOOREwUqjaTXiiC6/LA+pN/rghrDRuTEgyWmcgAdi8M45eq88PoyxW9tRgdTcHNOIjjvGYPNWteV5t0B6YMD/AKk5rW3JDahLWF0G6GPaBBqZAwTzK9EXearldxPTqY49iJ1VV1zLbZKjqkmu7VuIaKbRcLSRBdrAZORwO/kpcSZOybTIghA6nhI7lT0dYRSYGB734k3qrrzsTMTAwV5r066XvsvqxicFT0gDqakZ6t8c7phdGpJCp2sQx3JMbsymkdipkUmA5hjQeYaAVNCchKFpkyznSSkNY10YlkTwBMe0rSLN9Jj9o0fh95Wcumse2ct5wK5x8V0Ldkuc4wuLqqaStzKdMl5MFpwGJjInhnmsV0SrM+szUJBu3aefpGAJjgXZrtdJ6T3vZTZE1LwxMYMa12ez7xXM0b0Yrtq03QCA8F0PBluAcIBxwnvUVtSN6itBw4T8VIwwByCjtBw7fiqgWUQ4hpyJAPImF62GxgMhgOS8moO6zf5h7QvWyuvj+2MxtpCM0+rbKis7hUJDXNMekA4EjmAZCN9nM4Y8ld/1P8UNKaOp14bUbIh0RgQZbiDsKmsmi9VTbTbMNECcSefFU9OdIaNhbfrkNJa/Vh09Zwum6IB2A8JwkZrIaH+lE1rWJqAUiIcw07jWtaSXVS5xJBOUSRBxulZuWq1Juctw/koiFmemX0mUbNV1dMCtUBipDoa3D0bwBl3DYvP7R9JdpNXWMfGJIYR1A3EXS372EbsVr5cYxca9tpt4YKG0HHJYXQf0uMe57bQ3VjNlwSIDZIJJxOGwbcldtP0k2fWhoa5zTiKmQIg4gHZIPYCUxznZZw0xQkKnT09Z3MY7WtAqYNDjdJxI27MMDtQDpBZiQBXpSYgXxjOAhdfaMWLqZOkqj58tNqa6rfvua1zZkC644QQMBPWkThME4KjStIBkicjM4gjKNkdiloaGe6kamwOIjDEgDBrpxOIw/dQuspDrpmRIcAMQQSI45bJzXgr1NH0etGutF+raAx5AF5168GiOvLXNBiAczN0yCMD9EWR002m8Hy1pvjJ2HpCMIOfavluyUes0GACQ286YaTJHogkYg7CcDxXv30e6HqWezuZWDrwdEuqPcD60Mdg3rTiPSEbZXXx1zzjVqC0nGn/+nsY8+5TqvaT16X87j3UqnxXVzWETFFWrNY0ucQ1oBJJyAAkknlKyg+kWkKzqbxF1zgXhwLYBwcDtkEYCZPIqXKTtW2dVWd6T9KKdnpvBN6oKZe1g2gHCTsEjNYnpX9ItWoXUrLdbSy1kvD3DGYuxdBw4+xYmldDLrhJl3WENMOp6styOG3mvPfNjj01327n/AMz2v7QxSx9AXcGY48XYb1sOjX0k6yzuqV6bg1jXfaAtF97Wl+riR1y3cI5LyllipDKkD/M558LwHgrVOuQC1rKYaTJAa0gneQQuU8+jh0tIdJ69orudSq1ajw4vpi8GNptkwACOrBc3I7GziARoNA29+rJtDjrXVHuM4kzGPVwxgnvVWwdH3ChrqtRtEReLW0mg3NkkRBO6NyHTNqv1aRoiKQp9aOq4PvCBvOAz571uZW8uuGMro260kjqg83dUYe9Uta7c383neoA9292/Mp7VbwDJwEtblAxIat7NOVpU/wDE0Zw/jHD+Rg96kY8hwg7Rh2q5WLX7WA73EAxImCcdirOsYvXtZTw2X27FYldDWumLo/MBvA2KG01jdxbhIyMnGYwT2q2sa0uvbsiNpAHtSrZZg88MuKztrWw2e0AnDMYxjOCj6RdObVXDydbQpwIp0g66QcHCpU6rp5SDMYbZtH1RTqAkB1M9Vzc4B2jkcVe0roUV7ws7qRBH2jST2OETnHeE3wzYwdm0zWs7mll6m4RdeZY5oBJIDsIBJx2RyWqs/wBNFsbZnU4a6r92uAC4dUkktgtc4GDlkDK4dr0OKL3U6rJI3OcBBGBaRsKq/UKQyD29rXQeEt964+8nG2dxBbbZVrNc6o++Q6li4zAcK7iCf5nHyFzHHdszzgxsOK7FTR4LHAOklzXdYR6IqAyQfx7ti5tTRz24BpO8txHdmr7yrtCBI8e9DTYRmPPYo3vc3MEc8E7XE7dnxVVM/LLvOPKFPYXFzomYpVABu+zfl52qk4RgRO0YbfaRgfBWtFO60w2blWYz/hvjYmk0kcXRiQDzOQyG5QODthnHlCgbaCdp3+SjFYZfvPNZ5HYo6dtDWgaz8wDznOLjiUlwzadwSV9s/wBZ9J+O3Zbc+m1wplovlpcA0XQ5uIIHYDjhOc5Km+yucXue6895kuMzMydsH9laaN6Q5Ln8mS7XtGW2m0Xa9JtUYYt6jh6IdjJBkNGYzk4rbP8ApeIaG0bMGgAAX3F2AEDBoavPYSB5J82X1UvLYWj6ULY/0XNZ/JTb7X3lzLR0ztbyC60VZExBDInAxcjYuEUJKxfJlfth0LRpeq/06tR38z3O9pKrmrx9qgJQkrParGt84oQSTsUIatL0U6M69192FJpx2Xj6oPtPvKTG26iybWejPREVmmpWJFPJgBguO0zsaMuJ5K47Rdko2loh7gzFwm8C77rSMMNvYu5p3S4oUw1sXiLrGjAAZDDYAstQZGJMk4k7ztXqnjxkdJHR6QaY1zmsaHBg6zpEFx2DkFSa/n3JGmCnA8+QttHfWj+y52kXgtbE/wARh7AZ9yuHEpqlklwJAgbOJTpUdnY15ymIzCmdYm7gjo2Ns7uSldZG7ym004Gk6guPaMwRkDscCcY3SuhbHMq03NvFt4QHAEEY7DGCstsLCC04zI71M2zNAAGQRVZjQAAJwAG3YFLZLa6lUD24kZje3aEZohRVKe5QT1C2vS/4hzBVY9xY6YlheSKZESBdiDv7ZFvQu+282s0hwkQ3DvDvFVHGcFf0JpTVOuOPUce4n3KXHG9s2Ssta7M+k8se0hwzHsIO0KMVl6D0g0G20M3VGjqO3jO67h7F53arK5riCCCDBBzBXlz8frXOzSR1ScxI3ESqtTRtMmQ2Dvbh4ZIW1CNql137YrEtnREdTRoccXOxzmDOMnYip6NioHXuqGOZECcWuEk/5vBOaiG+cp8V0nkyi7Ua+i3xg2eRHZmudVoPbm1w7F3CePio3E71qZ024lxJdq8fJSV+Q2e55lHdPBVw7ziiBKxpnVTEFMWFRBx8hK95hTSJrvnBOG+cFCJ8hSsCyHFI+YWt0D0Ivsv2i80EdRjYDo9ZxIMTsHarXRTorAFauONOmfB7x7G9p3LSaRtzaTC52ezmvR4/HvmtzH9ZrS3Rqy0GSXVAdgvjx6q61k6QURSAa24Gt6rMx2Hb271lq1d9epfccMwOGMefipDTA88cV21Mem5IkqVXVXmo8YzgDsCkEcOSrirIT02YoqyBuKZwO9MGKKoR5lAQOOOPJStjd4KsymJwRv3ILTKYJ+CKrQDomcMfOCq06cKYNHmEEkwkXE7ULajUnxHBADuKjICJwEKuMDBxCipG+dqjqPkZIjSCirUZyJCDvdHdL3vsnnEeid43c0/SPo8K4vNgVWjAnC8PVPuKz1I9++YT1LU4ZOPeUslmqh63QmrhLqQncXe26uTpXQdWzxfALTk9uIncZAgrTaB6SCdVVcJybPHIY5laC0WYOaQ4BzXDEHKN6xfFNcMeseUgp+xdrT+gX0DebLqRydmWn1XfHauG6oQvNZZdVi7hEIbgT68ptefMJybOaaSX1g7klEQg8EU+ZTQdxSFMnYV0U/nNNPmUBCkpCVNIkayVtui/RK7FWuJOdOmRl+J/HcO0pui/Rm7FWsOtmxhGW5zgdu4bOeWoq2m6CSR2+0rth4/uumM0K02gMaXOKw2kdIutDzncB8jztCn0xpV1d11pgDPzx8ENnoQOS7tAZgMkzjt8FYqvMbPBVi8mfaNyglYfHIzzUrvOOe9QseAOtI2p9aOMb/JUUV7DAeJTU2/tmgdUbtcABOOfHJGx3EdpRdJgOB8UJHn+6QBO0cpThk5/FQADwRCrwRtojyEbbMPIQRazgkBwU7rOPIQlsYQqiK4mLU+39k94eQoqNwTFiI1QmZaJ3eKorvbwUcSFae/kqx3yOSIqVrJJnaMQdxGRWo6PabvN1dQ9YZHDHZPP2xK4TvOahLiIgwdhGaQbq0UgQQ4AtcIIOIIWC6QdHDRN9mNInM4lp3O4bj34563QumhVbdeRfEz8RwxCu1qQxESDgQRIIPuUyw9k7eUOYhI4BaLpF0fNMmpTk09u0s5728VnXBeWyziudmjRw8UkxKSiLth0XrvQq0jhMElpGWBvNzEjKVeZ0bLT9o5pGy48EzxwwWVstvfT9AxOY3rW6Ft+tplxwcDDhuK9Xx4t+qppKxinGqc9h2ukOncARdjxU2gdIXKrTXDqxHoSQIM5kkEu4BWbdTkA+c1y3ggjfeA/UtdcNSRtj0oJP8MDm4n/AGhc7T2my/qU8SeIyx62JEgblza1oDWknADEqpoup94kSf8AqM25ASFodaxWQNGwnOZbn+dXBTGw+z51FTtOGY2f8ynw3hSXp+8Pz0vgoAc3fl2e3WIqdPYCfPJ6e7skE771L4JxT5Zf9E9mSoXWj73c7x+0TkuiOt+v5lIynh6P6aXdggfS/Cf6dP4qKoaQtYY26+ZdjEOMgZxeO+NoU+jrTepgsm7kPTwjDG6IGXiobfSEMbAaH1GtMsaCROyCdhJ7Qj0bTlpimS0OIBbTLuww4LVx1N/rXy24+mulxrnTtj/P8iMA8f1e9ibUH1Hf03+56kDPwn8lT5liMib2ef8Ato2u84f+NRDkfy1R/uRB3P8A1figNzhw/T8iiLgN36efqp3O4+NVBrAPvDvq+9ARLeH6PggN07v0KQWlvrjvqfBMbW31p/zP+VNCB5aRmP0/Momxw/R8yVo0hDg2DExM4+/2IxVjaO1//qgAgcO9vzqF7Gxs/T86s68bx+cfKkavEfnb8qClhw/T8yIt4Yj+U/71M/mPzs+VMX8R+dnyoImkg3m4EQch860mjNJio2Dg4ZjCecA+iVm31BvH56fyoKVquOvBwERPXpiRIkGG5Kyo1ddzRgSMdhWQ030ch16jdLXZsvNBbykjq+xaKzWsVWBwIIO4yARm2RnBlVNItwHM+wKZYynbKf4NV3N/qU/mSXb1XJJc/ijPrGDFA067W1BkQcCCDOWIwWx0PZabaUui89xcRMRsAw4Ce1SU+h9L7zS7+Yz7SulR0O1uAELrpralWs1M5OqAAZNxHi0+1cZ+jKhdIDomRfcNhkTdC1zbCEYsgTQyrtE1HxfdEbG5eOau2fRl3/mP/IwrQCyBGLIE0OSykB9539On8VMwja49tJnzLo/Vgn+rDcgoQ31v9Kn8yWqb6w7aLPcVf+rJfVeARVNtMes3+lHsKJ1iH4Dza4fFWRZYyARakoONpFradyKd8yT9mx+ENMXnHACYTaJo9Q32gGfvtqbvwiN67gpHcn1XBW22SfiSScqgot3U+6smfQb+EcjWCuaobkxoD1Ssqqgje3vrD3IRam+uz81Ue0K0aPAptRwKCMVfxDsfU+CRdJz/ANR3vRGiPxdyQojj3FBHcdx/rFCWOGOP9cKbUjce4ptSOPcUHGr/AMRp/ENt3b6xwHNX+tsk8qtM+5WtTz7ihdT8wUgrEP8AVf8Anp/BMWP9Wp+ZnwUzmHclqvOKCvcqepU72fKonPqepV/R8quGlx9qbV8vFBQOt2Mq/o+VV6hrf/XW5TT+XzK62qPDvSuHh3qjm6PtVSmYLHlpIm9d6u8gNGP7K5brc0gQcccDgdikc139io3UXHPHnB9yCpJ4fmb8UlObKPVHgkoOkLS7el9acgvcPH9k8jcurAxaSnFpO4IA8bj4J9YNxUEn1jgEQtHAKHXjd4ItePIUVOLSNyfXj1VBrxv8E+tG/wAEFgVRuKe+Nyra0b099u9BZvjd4p77VWkbx4JXR63sUVZvt8/2T3271WujenAG9BOKjd6c1Qq4Yn1aKnvBIPCr6vilqkFiRvSgKvq0tUgnICYMUOrTXeKCxATOA2H2qESkXFESB43piePggJKYkoDvDemLhwUYTnmgV0bwlA4IS070oO9A+G8ITHBMQUJLlQWHDvTKMuPBJBAHJw5OAEQhaZMHJw4pwE93koGLglfxTimUhTKinCKUJaf7pCdyA7yQKGeCKeCB0gE0pSiiu8EgzghxSBUBavgm1SV9K8gLVpGnyQ3ikXnegLVckhTjbHJBeSlA7mcUgw7yh1nsSDuKAy07yna3iVHKaeKCctG896HDee9QzxTEoJi4ce9NeHHvULimvpsSkjySmLgoryYlBJrfP90JrE7x3ILyElVEutSUF5JAzCpSkkrELcjTJICajGSSSina5G13nvSSQSJOGSSSihIyTEe5JJUBHtQft7UySgNmXnghOQ7UklAw89xRbCkkimOXaUmn3pJIESmOfngkkiHHu+CE5JJIEUzkklQtnnchenSUoBO4+e5JJIGn3oHJJKgLySSSI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65" name="AutoShape 4" descr="data:image/jpeg;base64,/9j/4AAQSkZJRgABAQAAAQABAAD/2wCEAAkGBhQSEBUUEhQWFRQWFBcVFBQUGBgVFxcUFxYVFRQUFRQXHSYeFxkkGxcUHy8gJCcpLCwsFR4xNTAqNSYrLCkBCQoKDgwOFw8PGiwcHBwpKSkpKSwsKSwpKSkpKSwpKSwsLCkpKSwpLCkpLCwsKSkpKSwpKSkpKSwsKSkpLCksLP/AABEIAMIBAwMBIgACEQEDEQH/xAAcAAABBQEBAQAAAAAAAAAAAAACAAEDBAYFBwj/xABHEAABAwEEBgYGCAQEBgMAAAABAAIRAwQSITEFE0FRYXEGIoGRofAyUrHB0dIHFCNCYpKi4TNyk/EVgqPCJENjg9PiF1Nz/8QAGQEBAQEBAQEAAAAAAAAAAAAAAAECAwQF/8QAIBEBAQACAgIDAQEAAAAAAAAAAAECESExAxITQVFhgf/aAAwDAQACEQMRAD8A9RhKEb6cIF9B4daKEoSToGhKE6SBJoTpIpQmhOkgaEoTpkU0JoRISgaEk6paQ0m2kN7vVHtJ2BS2TtZNrL3ACTAG84DvUVO0sdg1zXHc1wPsKx+liLQ6ahMZBgJDRxjfxXGq6LpZgFpGMtcQRyXG+b+OnxvTCE7KMrMaK6S3WtZVJcAANZm7m/fzHctRZ7QIkGQcQRiCF1mUynDFx1eRNYGnHFWLAQCcFVqVZQ06hCXHcWXVdvWhAa4VGlbNhT1XYSuHpp19tuhrZCo17Rjiq31ghV31JWscNJch13qpURF6AldpNOd5AKclNVpQYUgMFRvzW4wiLUJapChK0yiLUkRSQaeu+VElflJcZxFvJJJJKhJJJ0DJJ0oQMknhKEUySdNCBkydRWiuGMc9xhrWlzjuAEkoKultIiiydpwaOO/sWNtdvJkwZOJJ2qLSWlK1pdeH2bI6gIkxy2EwubV0YSZc57jjMmNvCF5s8vau+M1FmrbzvHeM/IVSpazhi3L1htlRVNGMB9HaePJQO0YwfdGz91jTe1k2l0ZDBdrop0kLKgpVMGOMNJ+645dh87VlqmjhGEg45E9iidRe30XSBjDuY27Fqbxu4l5mns6S4PQrpEbWxzamFandvD1muyf3gg/utG8d0r1TKV59aRI21MIRPpQFEQna9Ge1QPKnLlE4Jpdow2URASlMSrpNgKFyIoStMhcEBRlCVUAQkkU6IwP0ddNqdFzqdd9VxqFsEgvAcCQZjGA3EnIBsQt70e6aUbXUqMZLSw9W9hfGMEA4g4TGwETnC+d6Focx0NMHFsjHAy12WYgneth9Hdrc21t1bGVTJvBxgluAmmHEC8PSF6Mt4Xiw8l6d7g94TpNBImD55IxSO5ejbloCSLVmY2qapZIGcncpcpFmNqBJO5sZplUJJJDVdDSdwJ7ggJMU1F8tB3gHvEokUJVPStRgpOD8nNc2N8giPFXSFgem2lqrrTqKQi40EuzJvicBy34c9mcstRcZuqWmLaykzrGJwzEzicu9cT/FmbHFSHQj716o4nE4E7wRgBDR2JN6tS4BszM89y8z0B/xVnrGeP8AdM7SrPW9nxVo0jub3njwVGy6WFSo9guYQWYnrC71iMNhTQc6UpwRe9nxQOtzDADhM7x8cVYtby1pJaIywPMblRttgvUw4YEkOGOUydgTkbLoHUpNqvBIFSoGtZO0C8S0HfN3nC3j24Lwijaqtnc1/pBrg7HgZzGeXNe22O2a2kypBF9jXwdl5odHiu3ju+HLOaSFyAo4Qld3MDlGQqmk9LtoPpB4N2oXNvDJpABBduacRPJXInEIaAUJRkICFUMUJRhqEhURlMURCEhEAU6SSI+drPRN4taZiDOTRESScYAxx4rf9A9KiyVg2u0UariTUr1tawFpMupuF6692TgXR2khZjo1YRWZUpuqtpwL7LxcOsMHAObgbwwIOOREwUqjaTXiiC6/LA+pN/rghrDRuTEgyWmcgAdi8M45eq88PoyxW9tRgdTcHNOIjjvGYPNWteV5t0B6YMD/AKk5rW3JDahLWF0G6GPaBBqZAwTzK9EXearldxPTqY49iJ1VV1zLbZKjqkmu7VuIaKbRcLSRBdrAZORwO/kpcSZOybTIghA6nhI7lT0dYRSYGB734k3qrrzsTMTAwV5r066XvsvqxicFT0gDqakZ6t8c7phdGpJCp2sQx3JMbsymkdipkUmA5hjQeYaAVNCchKFpkyznSSkNY10YlkTwBMe0rSLN9Jj9o0fh95Wcumse2ct5wK5x8V0Ldkuc4wuLqqaStzKdMl5MFpwGJjInhnmsV0SrM+szUJBu3aefpGAJjgXZrtdJ6T3vZTZE1LwxMYMa12ez7xXM0b0Yrtq03QCA8F0PBluAcIBxwnvUVtSN6itBw4T8VIwwByCjtBw7fiqgWUQ4hpyJAPImF62GxgMhgOS8moO6zf5h7QvWyuvj+2MxtpCM0+rbKis7hUJDXNMekA4EjmAZCN9nM4Y8ld/1P8UNKaOp14bUbIh0RgQZbiDsKmsmi9VTbTbMNECcSefFU9OdIaNhbfrkNJa/Vh09Zwum6IB2A8JwkZrIaH+lE1rWJqAUiIcw07jWtaSXVS5xJBOUSRBxulZuWq1Juctw/koiFmemX0mUbNV1dMCtUBipDoa3D0bwBl3DYvP7R9JdpNXWMfGJIYR1A3EXS372EbsVr5cYxca9tpt4YKG0HHJYXQf0uMe57bQ3VjNlwSIDZIJJxOGwbcldtP0k2fWhoa5zTiKmQIg4gHZIPYCUxznZZw0xQkKnT09Z3MY7WtAqYNDjdJxI27MMDtQDpBZiQBXpSYgXxjOAhdfaMWLqZOkqj58tNqa6rfvua1zZkC644QQMBPWkThME4KjStIBkicjM4gjKNkdiloaGe6kamwOIjDEgDBrpxOIw/dQuspDrpmRIcAMQQSI45bJzXgr1NH0etGutF+raAx5AF5168GiOvLXNBiAczN0yCMD9EWR002m8Hy1pvjJ2HpCMIOfavluyUes0GACQ286YaTJHogkYg7CcDxXv30e6HqWezuZWDrwdEuqPcD60Mdg3rTiPSEbZXXx1zzjVqC0nGn/+nsY8+5TqvaT16X87j3UqnxXVzWETFFWrNY0ucQ1oBJJyAAkknlKyg+kWkKzqbxF1zgXhwLYBwcDtkEYCZPIqXKTtW2dVWd6T9KKdnpvBN6oKZe1g2gHCTsEjNYnpX9ItWoXUrLdbSy1kvD3DGYuxdBw4+xYmldDLrhJl3WENMOp6styOG3mvPfNjj01327n/AMz2v7QxSx9AXcGY48XYb1sOjX0k6yzuqV6bg1jXfaAtF97Wl+riR1y3cI5LyllipDKkD/M558LwHgrVOuQC1rKYaTJAa0gneQQuU8+jh0tIdJ69orudSq1ajw4vpi8GNptkwACOrBc3I7GziARoNA29+rJtDjrXVHuM4kzGPVwxgnvVWwdH3ChrqtRtEReLW0mg3NkkRBO6NyHTNqv1aRoiKQp9aOq4PvCBvOAz571uZW8uuGMro260kjqg83dUYe9Uta7c383neoA9292/Mp7VbwDJwEtblAxIat7NOVpU/wDE0Zw/jHD+Rg96kY8hwg7Rh2q5WLX7WA73EAxImCcdirOsYvXtZTw2X27FYldDWumLo/MBvA2KG01jdxbhIyMnGYwT2q2sa0uvbsiNpAHtSrZZg88MuKztrWw2e0AnDMYxjOCj6RdObVXDydbQpwIp0g66QcHCpU6rp5SDMYbZtH1RTqAkB1M9Vzc4B2jkcVe0roUV7ws7qRBH2jST2OETnHeE3wzYwdm0zWs7mll6m4RdeZY5oBJIDsIBJx2RyWqs/wBNFsbZnU4a6r92uAC4dUkktgtc4GDlkDK4dr0OKL3U6rJI3OcBBGBaRsKq/UKQyD29rXQeEt964+8nG2dxBbbZVrNc6o++Q6li4zAcK7iCf5nHyFzHHdszzgxsOK7FTR4LHAOklzXdYR6IqAyQfx7ti5tTRz24BpO8txHdmr7yrtCBI8e9DTYRmPPYo3vc3MEc8E7XE7dnxVVM/LLvOPKFPYXFzomYpVABu+zfl52qk4RgRO0YbfaRgfBWtFO60w2blWYz/hvjYmk0kcXRiQDzOQyG5QODthnHlCgbaCdp3+SjFYZfvPNZ5HYo6dtDWgaz8wDznOLjiUlwzadwSV9s/wBZ9J+O3Zbc+m1wplovlpcA0XQ5uIIHYDjhOc5Km+yucXue6895kuMzMydsH9laaN6Q5Ln8mS7XtGW2m0Xa9JtUYYt6jh6IdjJBkNGYzk4rbP8ApeIaG0bMGgAAX3F2AEDBoavPYSB5J82X1UvLYWj6ULY/0XNZ/JTb7X3lzLR0ztbyC60VZExBDInAxcjYuEUJKxfJlfth0LRpeq/06tR38z3O9pKrmrx9qgJQkrParGt84oQSTsUIatL0U6M69192FJpx2Xj6oPtPvKTG26iybWejPREVmmpWJFPJgBguO0zsaMuJ5K47Rdko2loh7gzFwm8C77rSMMNvYu5p3S4oUw1sXiLrGjAAZDDYAstQZGJMk4k7ztXqnjxkdJHR6QaY1zmsaHBg6zpEFx2DkFSa/n3JGmCnA8+QttHfWj+y52kXgtbE/wARh7AZ9yuHEpqlklwJAgbOJTpUdnY15ymIzCmdYm7gjo2Ns7uSldZG7ym004Gk6guPaMwRkDscCcY3SuhbHMq03NvFt4QHAEEY7DGCstsLCC04zI71M2zNAAGQRVZjQAAJwAG3YFLZLa6lUD24kZje3aEZohRVKe5QT1C2vS/4hzBVY9xY6YlheSKZESBdiDv7ZFvQu+282s0hwkQ3DvDvFVHGcFf0JpTVOuOPUce4n3KXHG9s2Ssta7M+k8se0hwzHsIO0KMVl6D0g0G20M3VGjqO3jO67h7F53arK5riCCCDBBzBXlz8frXOzSR1ScxI3ESqtTRtMmQ2Dvbh4ZIW1CNql137YrEtnREdTRoccXOxzmDOMnYip6NioHXuqGOZECcWuEk/5vBOaiG+cp8V0nkyi7Ua+i3xg2eRHZmudVoPbm1w7F3CePio3E71qZ024lxJdq8fJSV+Q2e55lHdPBVw7ziiBKxpnVTEFMWFRBx8hK95hTSJrvnBOG+cFCJ8hSsCyHFI+YWt0D0Ivsv2i80EdRjYDo9ZxIMTsHarXRTorAFauONOmfB7x7G9p3LSaRtzaTC52ezmvR4/HvmtzH9ZrS3Rqy0GSXVAdgvjx6q61k6QURSAa24Gt6rMx2Hb271lq1d9epfccMwOGMefipDTA88cV21Mem5IkqVXVXmo8YzgDsCkEcOSrirIT02YoqyBuKZwO9MGKKoR5lAQOOOPJStjd4KsymJwRv3ILTKYJ+CKrQDomcMfOCq06cKYNHmEEkwkXE7ULajUnxHBADuKjICJwEKuMDBxCipG+dqjqPkZIjSCirUZyJCDvdHdL3vsnnEeid43c0/SPo8K4vNgVWjAnC8PVPuKz1I9++YT1LU4ZOPeUslmqh63QmrhLqQncXe26uTpXQdWzxfALTk9uIncZAgrTaB6SCdVVcJybPHIY5laC0WYOaQ4BzXDEHKN6xfFNcMeseUgp+xdrT+gX0DebLqRydmWn1XfHauG6oQvNZZdVi7hEIbgT68ptefMJybOaaSX1g7klEQg8EU+ZTQdxSFMnYV0U/nNNPmUBCkpCVNIkayVtui/RK7FWuJOdOmRl+J/HcO0pui/Rm7FWsOtmxhGW5zgdu4bOeWoq2m6CSR2+0rth4/uumM0K02gMaXOKw2kdIutDzncB8jztCn0xpV1d11pgDPzx8ENnoQOS7tAZgMkzjt8FYqvMbPBVi8mfaNyglYfHIzzUrvOOe9QseAOtI2p9aOMb/JUUV7DAeJTU2/tmgdUbtcABOOfHJGx3EdpRdJgOB8UJHn+6QBO0cpThk5/FQADwRCrwRtojyEbbMPIQRazgkBwU7rOPIQlsYQqiK4mLU+39k94eQoqNwTFiI1QmZaJ3eKorvbwUcSFae/kqx3yOSIqVrJJnaMQdxGRWo6PabvN1dQ9YZHDHZPP2xK4TvOahLiIgwdhGaQbq0UgQQ4AtcIIOIIWC6QdHDRN9mNInM4lp3O4bj34563QumhVbdeRfEz8RwxCu1qQxESDgQRIIPuUyw9k7eUOYhI4BaLpF0fNMmpTk09u0s5728VnXBeWyziudmjRw8UkxKSiLth0XrvQq0jhMElpGWBvNzEjKVeZ0bLT9o5pGy48EzxwwWVstvfT9AxOY3rW6Ft+tplxwcDDhuK9Xx4t+qppKxinGqc9h2ukOncARdjxU2gdIXKrTXDqxHoSQIM5kkEu4BWbdTkA+c1y3ggjfeA/UtdcNSRtj0oJP8MDm4n/AGhc7T2my/qU8SeIyx62JEgblza1oDWknADEqpoup94kSf8AqM25ASFodaxWQNGwnOZbn+dXBTGw+z51FTtOGY2f8ynw3hSXp+8Pz0vgoAc3fl2e3WIqdPYCfPJ6e7skE771L4JxT5Zf9E9mSoXWj73c7x+0TkuiOt+v5lIynh6P6aXdggfS/Cf6dP4qKoaQtYY26+ZdjEOMgZxeO+NoU+jrTepgsm7kPTwjDG6IGXiobfSEMbAaH1GtMsaCROyCdhJ7Qj0bTlpimS0OIBbTLuww4LVx1N/rXy24+mulxrnTtj/P8iMA8f1e9ibUH1Hf03+56kDPwn8lT5liMib2ef8Ato2u84f+NRDkfy1R/uRB3P8A1figNzhw/T8iiLgN36efqp3O4+NVBrAPvDvq+9ARLeH6PggN07v0KQWlvrjvqfBMbW31p/zP+VNCB5aRmP0/Momxw/R8yVo0hDg2DExM4+/2IxVjaO1//qgAgcO9vzqF7Gxs/T86s68bx+cfKkavEfnb8qClhw/T8yIt4Yj+U/71M/mPzs+VMX8R+dnyoImkg3m4EQch860mjNJio2Dg4ZjCecA+iVm31BvH56fyoKVquOvBwERPXpiRIkGG5Kyo1ddzRgSMdhWQ030ch16jdLXZsvNBbykjq+xaKzWsVWBwIIO4yARm2RnBlVNItwHM+wKZYynbKf4NV3N/qU/mSXb1XJJc/ijPrGDFA067W1BkQcCCDOWIwWx0PZabaUui89xcRMRsAw4Ce1SU+h9L7zS7+Yz7SulR0O1uAELrpralWs1M5OqAAZNxHi0+1cZ+jKhdIDomRfcNhkTdC1zbCEYsgTQyrtE1HxfdEbG5eOau2fRl3/mP/IwrQCyBGLIE0OSykB9539On8VMwja49tJnzLo/Vgn+rDcgoQ31v9Kn8yWqb6w7aLPcVf+rJfVeARVNtMes3+lHsKJ1iH4Dza4fFWRZYyARakoONpFradyKd8yT9mx+ENMXnHACYTaJo9Q32gGfvtqbvwiN67gpHcn1XBW22SfiSScqgot3U+6smfQb+EcjWCuaobkxoD1Ssqqgje3vrD3IRam+uz81Ue0K0aPAptRwKCMVfxDsfU+CRdJz/ANR3vRGiPxdyQojj3FBHcdx/rFCWOGOP9cKbUjce4ptSOPcUHGr/AMRp/ENt3b6xwHNX+tsk8qtM+5WtTz7ihdT8wUgrEP8AVf8Anp/BMWP9Wp+ZnwUzmHclqvOKCvcqepU72fKonPqepV/R8quGlx9qbV8vFBQOt2Mq/o+VV6hrf/XW5TT+XzK62qPDvSuHh3qjm6PtVSmYLHlpIm9d6u8gNGP7K5brc0gQcccDgdikc139io3UXHPHnB9yCpJ4fmb8UlObKPVHgkoOkLS7el9acgvcPH9k8jcurAxaSnFpO4IA8bj4J9YNxUEn1jgEQtHAKHXjd4ItePIUVOLSNyfXj1VBrxv8E+tG/wAEFgVRuKe+Nyra0b099u9BZvjd4p77VWkbx4JXR63sUVZvt8/2T3271WujenAG9BOKjd6c1Qq4Yn1aKnvBIPCr6vilqkFiRvSgKvq0tUgnICYMUOrTXeKCxATOA2H2qESkXFESB43piePggJKYkoDvDemLhwUYTnmgV0bwlA4IS070oO9A+G8ITHBMQUJLlQWHDvTKMuPBJBAHJw5OAEQhaZMHJw4pwE93koGLglfxTimUhTKinCKUJaf7pCdyA7yQKGeCKeCB0gE0pSiiu8EgzghxSBUBavgm1SV9K8gLVpGnyQ3ikXnegLVckhTjbHJBeSlA7mcUgw7yh1nsSDuKAy07yna3iVHKaeKCctG896HDee9QzxTEoJi4ce9NeHHvULimvpsSkjySmLgoryYlBJrfP90JrE7x3ILyElVEutSUF5JAzCpSkkrELcjTJICajGSSSina5G13nvSSQSJOGSSSihIyTEe5JJUBHtQft7UySgNmXnghOQ7UklAw89xRbCkkimOXaUmn3pJIESmOfngkkiHHu+CE5JJIEUzkklQtnnchenSUoBO4+e5JJIGn3oHJJKgLySSSI/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66" name="AutoShape 6" descr="data:image/jpeg;base64,/9j/4AAQSkZJRgABAQAAAQABAAD/2wCEAAkGBhQSEBUUEhQWFRQWFBcVFBQUGBgVFxcUFxYVFRQUFRQXHSYeFxkkGxcUHy8gJCcpLCwsFR4xNTAqNSYrLCkBCQoKDgwOFw8PGiwcHBwpKSkpKSwsKSwpKSkpKSwpKSwsLCkpKSwpLCkpLCwsKSkpKSwpKSkpKSwsKSkpLCksLP/AABEIAMIBAwMBIgACEQEDEQH/xAAcAAABBQEBAQAAAAAAAAAAAAACAAEDBAYFBwj/xABHEAABAwEEBgYGCAQEBgMAAAABAAIRAwQSITEFE0FRYXEGIoGRofAyUrHB0dIHFCNCYpKi4TNyk/EVgqPCJENjg9PiF1Nz/8QAGQEBAQEBAQEAAAAAAAAAAAAAAAECAwQF/8QAIBEBAQACAgIDAQEAAAAAAAAAAAECESExAxITQVFhgf/aAAwDAQACEQMRAD8A9RhKEb6cIF9B4daKEoSToGhKE6SBJoTpIpQmhOkgaEoTpkU0JoRISgaEk6paQ0m2kN7vVHtJ2BS2TtZNrL3ACTAG84DvUVO0sdg1zXHc1wPsKx+liLQ6ahMZBgJDRxjfxXGq6LpZgFpGMtcQRyXG+b+OnxvTCE7KMrMaK6S3WtZVJcAANZm7m/fzHctRZ7QIkGQcQRiCF1mUynDFx1eRNYGnHFWLAQCcFVqVZQ06hCXHcWXVdvWhAa4VGlbNhT1XYSuHpp19tuhrZCo17Rjiq31ghV31JWscNJch13qpURF6AldpNOd5AKclNVpQYUgMFRvzW4wiLUJapChK0yiLUkRSQaeu+VElflJcZxFvJJJJKhJJJ0DJJ0oQMknhKEUySdNCBkydRWiuGMc9xhrWlzjuAEkoKultIiiydpwaOO/sWNtdvJkwZOJJ2qLSWlK1pdeH2bI6gIkxy2EwubV0YSZc57jjMmNvCF5s8vau+M1FmrbzvHeM/IVSpazhi3L1htlRVNGMB9HaePJQO0YwfdGz91jTe1k2l0ZDBdrop0kLKgpVMGOMNJ+645dh87VlqmjhGEg45E9iidRe30XSBjDuY27Fqbxu4l5mns6S4PQrpEbWxzamFandvD1muyf3gg/utG8d0r1TKV59aRI21MIRPpQFEQna9Ge1QPKnLlE4Jpdow2URASlMSrpNgKFyIoStMhcEBRlCVUAQkkU6IwP0ddNqdFzqdd9VxqFsEgvAcCQZjGA3EnIBsQt70e6aUbXUqMZLSw9W9hfGMEA4g4TGwETnC+d6Focx0NMHFsjHAy12WYgneth9Hdrc21t1bGVTJvBxgluAmmHEC8PSF6Mt4Xiw8l6d7g94TpNBImD55IxSO5ejbloCSLVmY2qapZIGcncpcpFmNqBJO5sZplUJJJDVdDSdwJ7ggJMU1F8tB3gHvEokUJVPStRgpOD8nNc2N8giPFXSFgem2lqrrTqKQi40EuzJvicBy34c9mcstRcZuqWmLaykzrGJwzEzicu9cT/FmbHFSHQj716o4nE4E7wRgBDR2JN6tS4BszM89y8z0B/xVnrGeP8AdM7SrPW9nxVo0jub3njwVGy6WFSo9guYQWYnrC71iMNhTQc6UpwRe9nxQOtzDADhM7x8cVYtby1pJaIywPMblRttgvUw4YEkOGOUydgTkbLoHUpNqvBIFSoGtZO0C8S0HfN3nC3j24Lwijaqtnc1/pBrg7HgZzGeXNe22O2a2kypBF9jXwdl5odHiu3ju+HLOaSFyAo4Qld3MDlGQqmk9LtoPpB4N2oXNvDJpABBduacRPJXInEIaAUJRkICFUMUJRhqEhURlMURCEhEAU6SSI+drPRN4taZiDOTRESScYAxx4rf9A9KiyVg2u0UariTUr1tawFpMupuF6692TgXR2khZjo1YRWZUpuqtpwL7LxcOsMHAObgbwwIOOREwUqjaTXiiC6/LA+pN/rghrDRuTEgyWmcgAdi8M45eq88PoyxW9tRgdTcHNOIjjvGYPNWteV5t0B6YMD/AKk5rW3JDahLWF0G6GPaBBqZAwTzK9EXearldxPTqY49iJ1VV1zLbZKjqkmu7VuIaKbRcLSRBdrAZORwO/kpcSZOybTIghA6nhI7lT0dYRSYGB734k3qrrzsTMTAwV5r066XvsvqxicFT0gDqakZ6t8c7phdGpJCp2sQx3JMbsymkdipkUmA5hjQeYaAVNCchKFpkyznSSkNY10YlkTwBMe0rSLN9Jj9o0fh95Wcumse2ct5wK5x8V0Ldkuc4wuLqqaStzKdMl5MFpwGJjInhnmsV0SrM+szUJBu3aefpGAJjgXZrtdJ6T3vZTZE1LwxMYMa12ez7xXM0b0Yrtq03QCA8F0PBluAcIBxwnvUVtSN6itBw4T8VIwwByCjtBw7fiqgWUQ4hpyJAPImF62GxgMhgOS8moO6zf5h7QvWyuvj+2MxtpCM0+rbKis7hUJDXNMekA4EjmAZCN9nM4Y8ld/1P8UNKaOp14bUbIh0RgQZbiDsKmsmi9VTbTbMNECcSefFU9OdIaNhbfrkNJa/Vh09Zwum6IB2A8JwkZrIaH+lE1rWJqAUiIcw07jWtaSXVS5xJBOUSRBxulZuWq1Juctw/koiFmemX0mUbNV1dMCtUBipDoa3D0bwBl3DYvP7R9JdpNXWMfGJIYR1A3EXS372EbsVr5cYxca9tpt4YKG0HHJYXQf0uMe57bQ3VjNlwSIDZIJJxOGwbcldtP0k2fWhoa5zTiKmQIg4gHZIPYCUxznZZw0xQkKnT09Z3MY7WtAqYNDjdJxI27MMDtQDpBZiQBXpSYgXxjOAhdfaMWLqZOkqj58tNqa6rfvua1zZkC644QQMBPWkThME4KjStIBkicjM4gjKNkdiloaGe6kamwOIjDEgDBrpxOIw/dQuspDrpmRIcAMQQSI45bJzXgr1NH0etGutF+raAx5AF5168GiOvLXNBiAczN0yCMD9EWR002m8Hy1pvjJ2HpCMIOfavluyUes0GACQ286YaTJHogkYg7CcDxXv30e6HqWezuZWDrwdEuqPcD60Mdg3rTiPSEbZXXx1zzjVqC0nGn/+nsY8+5TqvaT16X87j3UqnxXVzWETFFWrNY0ucQ1oBJJyAAkknlKyg+kWkKzqbxF1zgXhwLYBwcDtkEYCZPIqXKTtW2dVWd6T9KKdnpvBN6oKZe1g2gHCTsEjNYnpX9ItWoXUrLdbSy1kvD3DGYuxdBw4+xYmldDLrhJl3WENMOp6styOG3mvPfNjj01327n/AMz2v7QxSx9AXcGY48XYb1sOjX0k6yzuqV6bg1jXfaAtF97Wl+riR1y3cI5LyllipDKkD/M558LwHgrVOuQC1rKYaTJAa0gneQQuU8+jh0tIdJ69orudSq1ajw4vpi8GNptkwACOrBc3I7GziARoNA29+rJtDjrXVHuM4kzGPVwxgnvVWwdH3ChrqtRtEReLW0mg3NkkRBO6NyHTNqv1aRoiKQp9aOq4PvCBvOAz571uZW8uuGMro260kjqg83dUYe9Uta7c383neoA9292/Mp7VbwDJwEtblAxIat7NOVpU/wDE0Zw/jHD+Rg96kY8hwg7Rh2q5WLX7WA73EAxImCcdirOsYvXtZTw2X27FYldDWumLo/MBvA2KG01jdxbhIyMnGYwT2q2sa0uvbsiNpAHtSrZZg88MuKztrWw2e0AnDMYxjOCj6RdObVXDydbQpwIp0g66QcHCpU6rp5SDMYbZtH1RTqAkB1M9Vzc4B2jkcVe0roUV7ws7qRBH2jST2OETnHeE3wzYwdm0zWs7mll6m4RdeZY5oBJIDsIBJx2RyWqs/wBNFsbZnU4a6r92uAC4dUkktgtc4GDlkDK4dr0OKL3U6rJI3OcBBGBaRsKq/UKQyD29rXQeEt964+8nG2dxBbbZVrNc6o++Q6li4zAcK7iCf5nHyFzHHdszzgxsOK7FTR4LHAOklzXdYR6IqAyQfx7ti5tTRz24BpO8txHdmr7yrtCBI8e9DTYRmPPYo3vc3MEc8E7XE7dnxVVM/LLvOPKFPYXFzomYpVABu+zfl52qk4RgRO0YbfaRgfBWtFO60w2blWYz/hvjYmk0kcXRiQDzOQyG5QODthnHlCgbaCdp3+SjFYZfvPNZ5HYo6dtDWgaz8wDznOLjiUlwzadwSV9s/wBZ9J+O3Zbc+m1wplovlpcA0XQ5uIIHYDjhOc5Km+yucXue6895kuMzMydsH9laaN6Q5Ln8mS7XtGW2m0Xa9JtUYYt6jh6IdjJBkNGYzk4rbP8ApeIaG0bMGgAAX3F2AEDBoavPYSB5J82X1UvLYWj6ULY/0XNZ/JTb7X3lzLR0ztbyC60VZExBDInAxcjYuEUJKxfJlfth0LRpeq/06tR38z3O9pKrmrx9qgJQkrParGt84oQSTsUIatL0U6M69192FJpx2Xj6oPtPvKTG26iybWejPREVmmpWJFPJgBguO0zsaMuJ5K47Rdko2loh7gzFwm8C77rSMMNvYu5p3S4oUw1sXiLrGjAAZDDYAstQZGJMk4k7ztXqnjxkdJHR6QaY1zmsaHBg6zpEFx2DkFSa/n3JGmCnA8+QttHfWj+y52kXgtbE/wARh7AZ9yuHEpqlklwJAgbOJTpUdnY15ymIzCmdYm7gjo2Ns7uSldZG7ym004Gk6guPaMwRkDscCcY3SuhbHMq03NvFt4QHAEEY7DGCstsLCC04zI71M2zNAAGQRVZjQAAJwAG3YFLZLa6lUD24kZje3aEZohRVKe5QT1C2vS/4hzBVY9xY6YlheSKZESBdiDv7ZFvQu+282s0hwkQ3DvDvFVHGcFf0JpTVOuOPUce4n3KXHG9s2Ssta7M+k8se0hwzHsIO0KMVl6D0g0G20M3VGjqO3jO67h7F53arK5riCCCDBBzBXlz8frXOzSR1ScxI3ESqtTRtMmQ2Dvbh4ZIW1CNql137YrEtnREdTRoccXOxzmDOMnYip6NioHXuqGOZECcWuEk/5vBOaiG+cp8V0nkyi7Ua+i3xg2eRHZmudVoPbm1w7F3CePio3E71qZ024lxJdq8fJSV+Q2e55lHdPBVw7ziiBKxpnVTEFMWFRBx8hK95hTSJrvnBOG+cFCJ8hSsCyHFI+YWt0D0Ivsv2i80EdRjYDo9ZxIMTsHarXRTorAFauONOmfB7x7G9p3LSaRtzaTC52ezmvR4/HvmtzH9ZrS3Rqy0GSXVAdgvjx6q61k6QURSAa24Gt6rMx2Hb271lq1d9epfccMwOGMefipDTA88cV21Mem5IkqVXVXmo8YzgDsCkEcOSrirIT02YoqyBuKZwO9MGKKoR5lAQOOOPJStjd4KsymJwRv3ILTKYJ+CKrQDomcMfOCq06cKYNHmEEkwkXE7ULajUnxHBADuKjICJwEKuMDBxCipG+dqjqPkZIjSCirUZyJCDvdHdL3vsnnEeid43c0/SPo8K4vNgVWjAnC8PVPuKz1I9++YT1LU4ZOPeUslmqh63QmrhLqQncXe26uTpXQdWzxfALTk9uIncZAgrTaB6SCdVVcJybPHIY5laC0WYOaQ4BzXDEHKN6xfFNcMeseUgp+xdrT+gX0DebLqRydmWn1XfHauG6oQvNZZdVi7hEIbgT68ptefMJybOaaSX1g7klEQg8EU+ZTQdxSFMnYV0U/nNNPmUBCkpCVNIkayVtui/RK7FWuJOdOmRl+J/HcO0pui/Rm7FWsOtmxhGW5zgdu4bOeWoq2m6CSR2+0rth4/uumM0K02gMaXOKw2kdIutDzncB8jztCn0xpV1d11pgDPzx8ENnoQOS7tAZgMkzjt8FYqvMbPBVi8mfaNyglYfHIzzUrvOOe9QseAOtI2p9aOMb/JUUV7DAeJTU2/tmgdUbtcABOOfHJGx3EdpRdJgOB8UJHn+6QBO0cpThk5/FQADwRCrwRtojyEbbMPIQRazgkBwU7rOPIQlsYQqiK4mLU+39k94eQoqNwTFiI1QmZaJ3eKorvbwUcSFae/kqx3yOSIqVrJJnaMQdxGRWo6PabvN1dQ9YZHDHZPP2xK4TvOahLiIgwdhGaQbq0UgQQ4AtcIIOIIWC6QdHDRN9mNInM4lp3O4bj34563QumhVbdeRfEz8RwxCu1qQxESDgQRIIPuUyw9k7eUOYhI4BaLpF0fNMmpTk09u0s5728VnXBeWyziudmjRw8UkxKSiLth0XrvQq0jhMElpGWBvNzEjKVeZ0bLT9o5pGy48EzxwwWVstvfT9AxOY3rW6Ft+tplxwcDDhuK9Xx4t+qppKxinGqc9h2ukOncARdjxU2gdIXKrTXDqxHoSQIM5kkEu4BWbdTkA+c1y3ggjfeA/UtdcNSRtj0oJP8MDm4n/AGhc7T2my/qU8SeIyx62JEgblza1oDWknADEqpoup94kSf8AqM25ASFodaxWQNGwnOZbn+dXBTGw+z51FTtOGY2f8ynw3hSXp+8Pz0vgoAc3fl2e3WIqdPYCfPJ6e7skE771L4JxT5Zf9E9mSoXWj73c7x+0TkuiOt+v5lIynh6P6aXdggfS/Cf6dP4qKoaQtYY26+ZdjEOMgZxeO+NoU+jrTepgsm7kPTwjDG6IGXiobfSEMbAaH1GtMsaCROyCdhJ7Qj0bTlpimS0OIBbTLuww4LVx1N/rXy24+mulxrnTtj/P8iMA8f1e9ibUH1Hf03+56kDPwn8lT5liMib2ef8Ato2u84f+NRDkfy1R/uRB3P8A1figNzhw/T8iiLgN36efqp3O4+NVBrAPvDvq+9ARLeH6PggN07v0KQWlvrjvqfBMbW31p/zP+VNCB5aRmP0/Momxw/R8yVo0hDg2DExM4+/2IxVjaO1//qgAgcO9vzqF7Gxs/T86s68bx+cfKkavEfnb8qClhw/T8yIt4Yj+U/71M/mPzs+VMX8R+dnyoImkg3m4EQch860mjNJio2Dg4ZjCecA+iVm31BvH56fyoKVquOvBwERPXpiRIkGG5Kyo1ddzRgSMdhWQ030ch16jdLXZsvNBbykjq+xaKzWsVWBwIIO4yARm2RnBlVNItwHM+wKZYynbKf4NV3N/qU/mSXb1XJJc/ijPrGDFA067W1BkQcCCDOWIwWx0PZabaUui89xcRMRsAw4Ce1SU+h9L7zS7+Yz7SulR0O1uAELrpralWs1M5OqAAZNxHi0+1cZ+jKhdIDomRfcNhkTdC1zbCEYsgTQyrtE1HxfdEbG5eOau2fRl3/mP/IwrQCyBGLIE0OSykB9539On8VMwja49tJnzLo/Vgn+rDcgoQ31v9Kn8yWqb6w7aLPcVf+rJfVeARVNtMes3+lHsKJ1iH4Dza4fFWRZYyARakoONpFradyKd8yT9mx+ENMXnHACYTaJo9Q32gGfvtqbvwiN67gpHcn1XBW22SfiSScqgot3U+6smfQb+EcjWCuaobkxoD1Ssqqgje3vrD3IRam+uz81Ue0K0aPAptRwKCMVfxDsfU+CRdJz/ANR3vRGiPxdyQojj3FBHcdx/rFCWOGOP9cKbUjce4ptSOPcUHGr/AMRp/ENt3b6xwHNX+tsk8qtM+5WtTz7ihdT8wUgrEP8AVf8Anp/BMWP9Wp+ZnwUzmHclqvOKCvcqepU72fKonPqepV/R8quGlx9qbV8vFBQOt2Mq/o+VV6hrf/XW5TT+XzK62qPDvSuHh3qjm6PtVSmYLHlpIm9d6u8gNGP7K5brc0gQcccDgdikc139io3UXHPHnB9yCpJ4fmb8UlObKPVHgkoOkLS7el9acgvcPH9k8jcurAxaSnFpO4IA8bj4J9YNxUEn1jgEQtHAKHXjd4ItePIUVOLSNyfXj1VBrxv8E+tG/wAEFgVRuKe+Nyra0b099u9BZvjd4p77VWkbx4JXR63sUVZvt8/2T3271WujenAG9BOKjd6c1Qq4Yn1aKnvBIPCr6vilqkFiRvSgKvq0tUgnICYMUOrTXeKCxATOA2H2qESkXFESB43piePggJKYkoDvDemLhwUYTnmgV0bwlA4IS070oO9A+G8ITHBMQUJLlQWHDvTKMuPBJBAHJw5OAEQhaZMHJw4pwE93koGLglfxTimUhTKinCKUJaf7pCdyA7yQKGeCKeCB0gE0pSiiu8EgzghxSBUBavgm1SV9K8gLVpGnyQ3ikXnegLVckhTjbHJBeSlA7mcUgw7yh1nsSDuKAy07yna3iVHKaeKCctG896HDee9QzxTEoJi4ce9NeHHvULimvpsSkjySmLgoryYlBJrfP90JrE7x3ILyElVEutSUF5JAzCpSkkrELcjTJICajGSSSina5G13nvSSQSJOGSSSihIyTEe5JJUBHtQft7UySgNmXnghOQ7UklAw89xRbCkkimOXaUmn3pJIESmOfngkkiHHu+CE5JJIEUzkklQtnnchenSUoBO4+e5JJIGn3oHJJKgLySSSI//Z"/>
          <p:cNvSpPr>
            <a:spLocks noChangeAspect="1" noChangeArrowheads="1"/>
          </p:cNvSpPr>
          <p:nvPr/>
        </p:nvSpPr>
        <p:spPr bwMode="auto">
          <a:xfrm>
            <a:off x="368300" y="-5921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67" name="AutoShape 8" descr="data:image/jpeg;base64,/9j/4AAQSkZJRgABAQAAAQABAAD/2wCEAAkGBhQSEBUUEhQWFRQWFBcVFBQUGBgVFxcUFxYVFRQUFRQXHSYeFxkkGxcUHy8gJCcpLCwsFR4xNTAqNSYrLCkBCQoKDgwOFw8PGiwcHBwpKSkpKSwsKSwpKSkpKSwpKSwsLCkpKSwpLCkpLCwsKSkpKSwpKSkpKSwsKSkpLCksLP/AABEIAMIBAwMBIgACEQEDEQH/xAAcAAABBQEBAQAAAAAAAAAAAAACAAEDBAYFBwj/xABHEAABAwEEBgYGCAQEBgMAAAABAAIRAwQSITEFE0FRYXEGIoGRofAyUrHB0dIHFCNCYpKi4TNyk/EVgqPCJENjg9PiF1Nz/8QAGQEBAQEBAQEAAAAAAAAAAAAAAAECAwQF/8QAIBEBAQACAgIDAQEAAAAAAAAAAAECESExAxITQVFhgf/aAAwDAQACEQMRAD8A9RhKEb6cIF9B4daKEoSToGhKE6SBJoTpIpQmhOkgaEoTpkU0JoRISgaEk6paQ0m2kN7vVHtJ2BS2TtZNrL3ACTAG84DvUVO0sdg1zXHc1wPsKx+liLQ6ahMZBgJDRxjfxXGq6LpZgFpGMtcQRyXG+b+OnxvTCE7KMrMaK6S3WtZVJcAANZm7m/fzHctRZ7QIkGQcQRiCF1mUynDFx1eRNYGnHFWLAQCcFVqVZQ06hCXHcWXVdvWhAa4VGlbNhT1XYSuHpp19tuhrZCo17Rjiq31ghV31JWscNJch13qpURF6AldpNOd5AKclNVpQYUgMFRvzW4wiLUJapChK0yiLUkRSQaeu+VElflJcZxFvJJJJKhJJJ0DJJ0oQMknhKEUySdNCBkydRWiuGMc9xhrWlzjuAEkoKultIiiydpwaOO/sWNtdvJkwZOJJ2qLSWlK1pdeH2bI6gIkxy2EwubV0YSZc57jjMmNvCF5s8vau+M1FmrbzvHeM/IVSpazhi3L1htlRVNGMB9HaePJQO0YwfdGz91jTe1k2l0ZDBdrop0kLKgpVMGOMNJ+645dh87VlqmjhGEg45E9iidRe30XSBjDuY27Fqbxu4l5mns6S4PQrpEbWxzamFandvD1muyf3gg/utG8d0r1TKV59aRI21MIRPpQFEQna9Ge1QPKnLlE4Jpdow2URASlMSrpNgKFyIoStMhcEBRlCVUAQkkU6IwP0ddNqdFzqdd9VxqFsEgvAcCQZjGA3EnIBsQt70e6aUbXUqMZLSw9W9hfGMEA4g4TGwETnC+d6Focx0NMHFsjHAy12WYgneth9Hdrc21t1bGVTJvBxgluAmmHEC8PSF6Mt4Xiw8l6d7g94TpNBImD55IxSO5ejbloCSLVmY2qapZIGcncpcpFmNqBJO5sZplUJJJDVdDSdwJ7ggJMU1F8tB3gHvEokUJVPStRgpOD8nNc2N8giPFXSFgem2lqrrTqKQi40EuzJvicBy34c9mcstRcZuqWmLaykzrGJwzEzicu9cT/FmbHFSHQj716o4nE4E7wRgBDR2JN6tS4BszM89y8z0B/xVnrGeP8AdM7SrPW9nxVo0jub3njwVGy6WFSo9guYQWYnrC71iMNhTQc6UpwRe9nxQOtzDADhM7x8cVYtby1pJaIywPMblRttgvUw4YEkOGOUydgTkbLoHUpNqvBIFSoGtZO0C8S0HfN3nC3j24Lwijaqtnc1/pBrg7HgZzGeXNe22O2a2kypBF9jXwdl5odHiu3ju+HLOaSFyAo4Qld3MDlGQqmk9LtoPpB4N2oXNvDJpABBduacRPJXInEIaAUJRkICFUMUJRhqEhURlMURCEhEAU6SSI+drPRN4taZiDOTRESScYAxx4rf9A9KiyVg2u0UariTUr1tawFpMupuF6692TgXR2khZjo1YRWZUpuqtpwL7LxcOsMHAObgbwwIOOREwUqjaTXiiC6/LA+pN/rghrDRuTEgyWmcgAdi8M45eq88PoyxW9tRgdTcHNOIjjvGYPNWteV5t0B6YMD/AKk5rW3JDahLWF0G6GPaBBqZAwTzK9EXearldxPTqY49iJ1VV1zLbZKjqkmu7VuIaKbRcLSRBdrAZORwO/kpcSZOybTIghA6nhI7lT0dYRSYGB734k3qrrzsTMTAwV5r066XvsvqxicFT0gDqakZ6t8c7phdGpJCp2sQx3JMbsymkdipkUmA5hjQeYaAVNCchKFpkyznSSkNY10YlkTwBMe0rSLN9Jj9o0fh95Wcumse2ct5wK5x8V0Ldkuc4wuLqqaStzKdMl5MFpwGJjInhnmsV0SrM+szUJBu3aefpGAJjgXZrtdJ6T3vZTZE1LwxMYMa12ez7xXM0b0Yrtq03QCA8F0PBluAcIBxwnvUVtSN6itBw4T8VIwwByCjtBw7fiqgWUQ4hpyJAPImF62GxgMhgOS8moO6zf5h7QvWyuvj+2MxtpCM0+rbKis7hUJDXNMekA4EjmAZCN9nM4Y8ld/1P8UNKaOp14bUbIh0RgQZbiDsKmsmi9VTbTbMNECcSefFU9OdIaNhbfrkNJa/Vh09Zwum6IB2A8JwkZrIaH+lE1rWJqAUiIcw07jWtaSXVS5xJBOUSRBxulZuWq1Juctw/koiFmemX0mUbNV1dMCtUBipDoa3D0bwBl3DYvP7R9JdpNXWMfGJIYR1A3EXS372EbsVr5cYxca9tpt4YKG0HHJYXQf0uMe57bQ3VjNlwSIDZIJJxOGwbcldtP0k2fWhoa5zTiKmQIg4gHZIPYCUxznZZw0xQkKnT09Z3MY7WtAqYNDjdJxI27MMDtQDpBZiQBXpSYgXxjOAhdfaMWLqZOkqj58tNqa6rfvua1zZkC644QQMBPWkThME4KjStIBkicjM4gjKNkdiloaGe6kamwOIjDEgDBrpxOIw/dQuspDrpmRIcAMQQSI45bJzXgr1NH0etGutF+raAx5AF5168GiOvLXNBiAczN0yCMD9EWR002m8Hy1pvjJ2HpCMIOfavluyUes0GACQ286YaTJHogkYg7CcDxXv30e6HqWezuZWDrwdEuqPcD60Mdg3rTiPSEbZXXx1zzjVqC0nGn/+nsY8+5TqvaT16X87j3UqnxXVzWETFFWrNY0ucQ1oBJJyAAkknlKyg+kWkKzqbxF1zgXhwLYBwcDtkEYCZPIqXKTtW2dVWd6T9KKdnpvBN6oKZe1g2gHCTsEjNYnpX9ItWoXUrLdbSy1kvD3DGYuxdBw4+xYmldDLrhJl3WENMOp6styOG3mvPfNjj01327n/AMz2v7QxSx9AXcGY48XYb1sOjX0k6yzuqV6bg1jXfaAtF97Wl+riR1y3cI5LyllipDKkD/M558LwHgrVOuQC1rKYaTJAa0gneQQuU8+jh0tIdJ69orudSq1ajw4vpi8GNptkwACOrBc3I7GziARoNA29+rJtDjrXVHuM4kzGPVwxgnvVWwdH3ChrqtRtEReLW0mg3NkkRBO6NyHTNqv1aRoiKQp9aOq4PvCBvOAz571uZW8uuGMro260kjqg83dUYe9Uta7c383neoA9292/Mp7VbwDJwEtblAxIat7NOVpU/wDE0Zw/jHD+Rg96kY8hwg7Rh2q5WLX7WA73EAxImCcdirOsYvXtZTw2X27FYldDWumLo/MBvA2KG01jdxbhIyMnGYwT2q2sa0uvbsiNpAHtSrZZg88MuKztrWw2e0AnDMYxjOCj6RdObVXDydbQpwIp0g66QcHCpU6rp5SDMYbZtH1RTqAkB1M9Vzc4B2jkcVe0roUV7ws7qRBH2jST2OETnHeE3wzYwdm0zWs7mll6m4RdeZY5oBJIDsIBJx2RyWqs/wBNFsbZnU4a6r92uAC4dUkktgtc4GDlkDK4dr0OKL3U6rJI3OcBBGBaRsKq/UKQyD29rXQeEt964+8nG2dxBbbZVrNc6o++Q6li4zAcK7iCf5nHyFzHHdszzgxsOK7FTR4LHAOklzXdYR6IqAyQfx7ti5tTRz24BpO8txHdmr7yrtCBI8e9DTYRmPPYo3vc3MEc8E7XE7dnxVVM/LLvOPKFPYXFzomYpVABu+zfl52qk4RgRO0YbfaRgfBWtFO60w2blWYz/hvjYmk0kcXRiQDzOQyG5QODthnHlCgbaCdp3+SjFYZfvPNZ5HYo6dtDWgaz8wDznOLjiUlwzadwSV9s/wBZ9J+O3Zbc+m1wplovlpcA0XQ5uIIHYDjhOc5Km+yucXue6895kuMzMydsH9laaN6Q5Ln8mS7XtGW2m0Xa9JtUYYt6jh6IdjJBkNGYzk4rbP8ApeIaG0bMGgAAX3F2AEDBoavPYSB5J82X1UvLYWj6ULY/0XNZ/JTb7X3lzLR0ztbyC60VZExBDInAxcjYuEUJKxfJlfth0LRpeq/06tR38z3O9pKrmrx9qgJQkrParGt84oQSTsUIatL0U6M69192FJpx2Xj6oPtPvKTG26iybWejPREVmmpWJFPJgBguO0zsaMuJ5K47Rdko2loh7gzFwm8C77rSMMNvYu5p3S4oUw1sXiLrGjAAZDDYAstQZGJMk4k7ztXqnjxkdJHR6QaY1zmsaHBg6zpEFx2DkFSa/n3JGmCnA8+QttHfWj+y52kXgtbE/wARh7AZ9yuHEpqlklwJAgbOJTpUdnY15ymIzCmdYm7gjo2Ns7uSldZG7ym004Gk6guPaMwRkDscCcY3SuhbHMq03NvFt4QHAEEY7DGCstsLCC04zI71M2zNAAGQRVZjQAAJwAG3YFLZLa6lUD24kZje3aEZohRVKe5QT1C2vS/4hzBVY9xY6YlheSKZESBdiDv7ZFvQu+282s0hwkQ3DvDvFVHGcFf0JpTVOuOPUce4n3KXHG9s2Ssta7M+k8se0hwzHsIO0KMVl6D0g0G20M3VGjqO3jO67h7F53arK5riCCCDBBzBXlz8frXOzSR1ScxI3ESqtTRtMmQ2Dvbh4ZIW1CNql137YrEtnREdTRoccXOxzmDOMnYip6NioHXuqGOZECcWuEk/5vBOaiG+cp8V0nkyi7Ua+i3xg2eRHZmudVoPbm1w7F3CePio3E71qZ024lxJdq8fJSV+Q2e55lHdPBVw7ziiBKxpnVTEFMWFRBx8hK95hTSJrvnBOG+cFCJ8hSsCyHFI+YWt0D0Ivsv2i80EdRjYDo9ZxIMTsHarXRTorAFauONOmfB7x7G9p3LSaRtzaTC52ezmvR4/HvmtzH9ZrS3Rqy0GSXVAdgvjx6q61k6QURSAa24Gt6rMx2Hb271lq1d9epfccMwOGMefipDTA88cV21Mem5IkqVXVXmo8YzgDsCkEcOSrirIT02YoqyBuKZwO9MGKKoR5lAQOOOPJStjd4KsymJwRv3ILTKYJ+CKrQDomcMfOCq06cKYNHmEEkwkXE7ULajUnxHBADuKjICJwEKuMDBxCipG+dqjqPkZIjSCirUZyJCDvdHdL3vsnnEeid43c0/SPo8K4vNgVWjAnC8PVPuKz1I9++YT1LU4ZOPeUslmqh63QmrhLqQncXe26uTpXQdWzxfALTk9uIncZAgrTaB6SCdVVcJybPHIY5laC0WYOaQ4BzXDEHKN6xfFNcMeseUgp+xdrT+gX0DebLqRydmWn1XfHauG6oQvNZZdVi7hEIbgT68ptefMJybOaaSX1g7klEQg8EU+ZTQdxSFMnYV0U/nNNPmUBCkpCVNIkayVtui/RK7FWuJOdOmRl+J/HcO0pui/Rm7FWsOtmxhGW5zgdu4bOeWoq2m6CSR2+0rth4/uumM0K02gMaXOKw2kdIutDzncB8jztCn0xpV1d11pgDPzx8ENnoQOS7tAZgMkzjt8FYqvMbPBVi8mfaNyglYfHIzzUrvOOe9QseAOtI2p9aOMb/JUUV7DAeJTU2/tmgdUbtcABOOfHJGx3EdpRdJgOB8UJHn+6QBO0cpThk5/FQADwRCrwRtojyEbbMPIQRazgkBwU7rOPIQlsYQqiK4mLU+39k94eQoqNwTFiI1QmZaJ3eKorvbwUcSFae/kqx3yOSIqVrJJnaMQdxGRWo6PabvN1dQ9YZHDHZPP2xK4TvOahLiIgwdhGaQbq0UgQQ4AtcIIOIIWC6QdHDRN9mNInM4lp3O4bj34563QumhVbdeRfEz8RwxCu1qQxESDgQRIIPuUyw9k7eUOYhI4BaLpF0fNMmpTk09u0s5728VnXBeWyziudmjRw8UkxKSiLth0XrvQq0jhMElpGWBvNzEjKVeZ0bLT9o5pGy48EzxwwWVstvfT9AxOY3rW6Ft+tplxwcDDhuK9Xx4t+qppKxinGqc9h2ukOncARdjxU2gdIXKrTXDqxHoSQIM5kkEu4BWbdTkA+c1y3ggjfeA/UtdcNSRtj0oJP8MDm4n/AGhc7T2my/qU8SeIyx62JEgblza1oDWknADEqpoup94kSf8AqM25ASFodaxWQNGwnOZbn+dXBTGw+z51FTtOGY2f8ynw3hSXp+8Pz0vgoAc3fl2e3WIqdPYCfPJ6e7skE771L4JxT5Zf9E9mSoXWj73c7x+0TkuiOt+v5lIynh6P6aXdggfS/Cf6dP4qKoaQtYY26+ZdjEOMgZxeO+NoU+jrTepgsm7kPTwjDG6IGXiobfSEMbAaH1GtMsaCROyCdhJ7Qj0bTlpimS0OIBbTLuww4LVx1N/rXy24+mulxrnTtj/P8iMA8f1e9ibUH1Hf03+56kDPwn8lT5liMib2ef8Ato2u84f+NRDkfy1R/uRB3P8A1figNzhw/T8iiLgN36efqp3O4+NVBrAPvDvq+9ARLeH6PggN07v0KQWlvrjvqfBMbW31p/zP+VNCB5aRmP0/Momxw/R8yVo0hDg2DExM4+/2IxVjaO1//qgAgcO9vzqF7Gxs/T86s68bx+cfKkavEfnb8qClhw/T8yIt4Yj+U/71M/mPzs+VMX8R+dnyoImkg3m4EQch860mjNJio2Dg4ZjCecA+iVm31BvH56fyoKVquOvBwERPXpiRIkGG5Kyo1ddzRgSMdhWQ030ch16jdLXZsvNBbykjq+xaKzWsVWBwIIO4yARm2RnBlVNItwHM+wKZYynbKf4NV3N/qU/mSXb1XJJc/ijPrGDFA067W1BkQcCCDOWIwWx0PZabaUui89xcRMRsAw4Ce1SU+h9L7zS7+Yz7SulR0O1uAELrpralWs1M5OqAAZNxHi0+1cZ+jKhdIDomRfcNhkTdC1zbCEYsgTQyrtE1HxfdEbG5eOau2fRl3/mP/IwrQCyBGLIE0OSykB9539On8VMwja49tJnzLo/Vgn+rDcgoQ31v9Kn8yWqb6w7aLPcVf+rJfVeARVNtMes3+lHsKJ1iH4Dza4fFWRZYyARakoONpFradyKd8yT9mx+ENMXnHACYTaJo9Q32gGfvtqbvwiN67gpHcn1XBW22SfiSScqgot3U+6smfQb+EcjWCuaobkxoD1Ssqqgje3vrD3IRam+uz81Ue0K0aPAptRwKCMVfxDsfU+CRdJz/ANR3vRGiPxdyQojj3FBHcdx/rFCWOGOP9cKbUjce4ptSOPcUHGr/AMRp/ENt3b6xwHNX+tsk8qtM+5WtTz7ihdT8wUgrEP8AVf8Anp/BMWP9Wp+ZnwUzmHclqvOKCvcqepU72fKonPqepV/R8quGlx9qbV8vFBQOt2Mq/o+VV6hrf/XW5TT+XzK62qPDvSuHh3qjm6PtVSmYLHlpIm9d6u8gNGP7K5brc0gQcccDgdikc139io3UXHPHnB9yCpJ4fmb8UlObKPVHgkoOkLS7el9acgvcPH9k8jcurAxaSnFpO4IA8bj4J9YNxUEn1jgEQtHAKHXjd4ItePIUVOLSNyfXj1VBrxv8E+tG/wAEFgVRuKe+Nyra0b099u9BZvjd4p77VWkbx4JXR63sUVZvt8/2T3271WujenAG9BOKjd6c1Qq4Yn1aKnvBIPCr6vilqkFiRvSgKvq0tUgnICYMUOrTXeKCxATOA2H2qESkXFESB43piePggJKYkoDvDemLhwUYTnmgV0bwlA4IS070oO9A+G8ITHBMQUJLlQWHDvTKMuPBJBAHJw5OAEQhaZMHJw4pwE93koGLglfxTimUhTKinCKUJaf7pCdyA7yQKGeCKeCB0gE0pSiiu8EgzghxSBUBavgm1SV9K8gLVpGnyQ3ikXnegLVckhTjbHJBeSlA7mcUgw7yh1nsSDuKAy07yna3iVHKaeKCctG896HDee9QzxTEoJi4ce9NeHHvULimvpsSkjySmLgoryYlBJrfP90JrE7x3ILyElVEutSUF5JAzCpSkkrELcjTJICajGSSSina5G13nvSSQSJOGSSSihIyTEe5JJUBHtQft7UySgNmXnghOQ7UklAw89xRbCkkimOXaUmn3pJIESmOfngkkiHHu+CE5JJIEUzkklQtnnchenSUoBO4+e5JJIGn3oHJJKgLySSSI//Z"/>
          <p:cNvSpPr>
            <a:spLocks noChangeAspect="1" noChangeArrowheads="1"/>
          </p:cNvSpPr>
          <p:nvPr/>
        </p:nvSpPr>
        <p:spPr bwMode="auto">
          <a:xfrm>
            <a:off x="520700" y="-4397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68" name="AutoShape 10" descr="data:image/jpeg;base64,/9j/4AAQSkZJRgABAQAAAQABAAD/2wCEAAkGBhQSEBUUEhQWFRQWFxcYFxQUFxcXFxgVFxUVFxcYFxcXHCYeGB0kHBUVHy8gJCcpLCwsFR4xNTAqNSYrLCkBCQoKDgwOGg8PGiwkHSQpLCwsLCwsLCwsLCksLCksLCwsLCwsLCwsLCwsLCwpKSksLCwsKSwsLCwsLCwsKSwpLP/AABEIAPEA0QMBIgACEQEDEQH/xAAcAAABBQEBAQAAAAAAAAAAAAADAAECBAUGBwj/xABIEAABAwIDBAcGBAMFBAsAAAABAAIRAyEEEjEFQVFhBhNxgZGh8CIyUrHB0RQjQuEHYnIVgpKy8SQzQ6IWFzRTVGNzk6TS4v/EABoBAAMBAQEBAAAAAAAAAAAAAAABAgMEBQb/xAAqEQACAgEDBAEEAQUAAAAAAAAAAQIRAxIhMQQTQVFhBSJxkUJSobHR8P/aAAwDAQACEQMRAD8A7jKmyomVLKtDxwWRIsRcqUICgWVMWosJZUBQLKkGIuVIMRYUCypQi5E2VAUDypwEQNThqQUDDUsqJlSyoCgeVLKiZUsqBg8qWVEypZUgohlTwpAJ8qQyGVLKiQllQFA8qfKpNYe1SDUh0Dyp8qnlShA6IZU6lCSLGSypZVNOGp2QDypiy6LCWVOwBZEsiLCaEWALInLUTKllRYAsqQaiwlCVhQIMT5VOE+VFgDypZUQoWIxLKbcz3NaOLiAPPVFhQ8JZVQZ0kw5Nqk9jXR4wrmFxbKl2uB321jsN1Hci3SaNHimlbT/RMBLKiQllVWQDhKESEoQBDKnhShOAkMhCUKcJnA7kDoaE0KcJQkBGElOEyAJwllRi1NlTsVAoSyomRMWosVEMqQapwllRY6IZUi1EhNCLAHCUImVLKiwBwlCnCw+kG3DT/Lp/7w6n4R9/kplNRVsqEHJ0ixtPbVOjY+0/4Ru/qO758lyO0sF+Lq9bUc4CAG02mwA4SJvczbeoZQPedc6zqTcm+/RaNEgDXcbc4j5uK83N1EpbI9bB08Yb+SlR6PsBgFwt8R1OX7q/hdnuaWw9wIu0Eg6axN/9FZFUEugm2bs/TF+5GpwYJ1Bdp/VuHYSvNnNnqQgjQw+0TMVBH8w93vB08StDKqLqYjWd14nh3bvFEwlYC023dh/18129P9Qd6cn7PP6j6aq1Yv1/otQllU4ShevZ4lEITwpQlCLAjCUKUJ8qLGQhNCnCeErGQhMp5UkWBYITZUTKmyosQPKllRMqWVFhQPKmhEhLKiwoHCUKcJQiwohCiQiwoVHAAkmABJJ0AFyUWFGftnaIoUXVDcizRxcdB64LzttSo9xcTqSSTqSb381Hb3Sqpi6kUx7AJy/D2mdTfhv3Km3Z73OipUOsQLDSban5Lkyy1HoYIaVb5LoLSBLgOO+3OOzzVhm0qLQJeNdIFhNzuJVPCbIpy2Rmufek/wCay0qGy2NLCGADPrlaOO8XXJOjti2FbtzD5TNUzePabvPartDaeFP/ABCOElt+26c4BuR5yTfdPKea0nbNa4uhoPs8zxj3u9cU9J2wciWGxdF1usGgteA7foispgiQ4EhocYOg4Aetyi3YtItZmptd7An2W8BylC/sJnVhzC5hyT7LjExvDpB8FzNI3UmbWGcfdOo48PXzRoWLUpYigRlPWjgbP0JPI2/pWls3aLKzMzN1nNNi128EL2Ohz6o9uXK/weH9Q6epd2PD5/JYhPCnCWVemeXRANT5VKEsqBkIShTypQkMjCZThJAUWITZUXKmhKwoHCbKiQlCLFQOEsqnlT5U7HQPKmyomVNlRYUDhZvSPAmrhK9NpgupPAPOCfp5rWyrlulvSM0iaTIBLZe87g7cJ5b+amUkkVCLbpHB4PDgAAaX+kLdwmzA4A+1e8gDU/RYGM2uym2TcDdOWeQJ+gKuYbbdZzG5KMA5YHWjfEAwye7Vedm1eD2MKj5NujhGCBDif6vlZWRh2i5aY4TB+XNY1N2Ke3MGNGn/ABDx5MRQ7GSBlZEf94/j/TzXI7fn+50pJeDb65oA9mwGs9nJN+LI00BJjXv05rIZRxhHu07zfrKiRwWLnSkLx/vK2vio0ryy7ZvN2q6LAdp3b9wQm7aqFpHsD2YsLRHDcsCphsWA4nqoH89b4Zt7Sqvx2IYQ38q7Wu9+toRPx7kdtPigt+T0ykQ+CLn/APJH1VfBbNDK1Wp8YpgjmwO9rvDgP7q5zo10mDWFmIc1tQPcCC5wEAwMrqkjn729dVQxjXRB13bz/T8XdKnBNYMty4MuoxyyY3GJYShShKF9FZ89RGEoUoShFjIQllU4ShKwojCdPlSQBce1QhEcows7LohCUKcJoTsVAKFTNm/lcW+AB+qLCo7JxOc1hqGVntB7A0mewkjuWhCSZU406IQlClCUKrJojC8C2/0iq4vEvf7gzFogSQG+zDRxAFzrM6aL3+F5JtvYrKOOrBgDQX5hG4PAcQOF3OKmT2NcXJx7tiOMki5Fy8y6exehPwbKWFZUDW5mspmeJABM+axMS2AV2OHg0mtcLZWTPYOS8/qJPY9Pp1yUNk4io9ksNMAQJieeoMb/ACRsVVyljX1KTTUORgLT7ThuHtX0+St0aLabcrRw4bjbcvKumHTCo7GQ0w3DVfy/ZE5xZzjIvebaRCxxYnlk0jfJkWNHq4o1R+pm8+4dd5PtoT6dX46fH3HT/nVboztg4jC0qtT2XuacwIDZILgS0HcYBHatDEW9Dx9cVg006ZqmmrRi7UxVWjSc7M0iQCMjtCI+IxYqWx6YqsD3BtsrRIPugCJ5wfMK6GB0gxB4xwT0YY2ANzd2qrathb3uE/6M5m2cCIJyvbIk3ABFxHasvG7GqYeXUpp74BzUXf1N3brx3hdpgTLGm/uj5DwVqpRBEQL27vquRTaZbyeGZfRbarsRhw94yuDnMIPFhg3NzfjfjeVr5UPBYMU6YY0AAcOJMk+aPC+kxv7UfO5ac3XshCQCnCUK7IoG5tio0h7I7B8kWEPCD8tn9LfkErCiSSnCSLCixCYlTcEiFFl0QShShKE7FRQ2bhcnWeyBmq1HWMzJAmNxMepV2FGkLd7v8xU4ST2KluyMJQnhKE7JojC8z6YO/wBtqf3P8jV6dC8v6Xf9uq9rf8jVMuDTGtzHxEwTu/ZdlQZ7DYG5usxoFxuIYb9n0XaMb7I7G8PkuDqPB6fTrkcTE20/mnVeEdINpNrY2pVY2GudpYyQ3KTzkgnvXtm0WONJzWuDSWlskNMTInu1XiVfo7WZVc1rHvaxxAe2m+HAEgEW0Nlr0WlOTYdVeyRcd0lZ7IGGYYABc4uLnEACZ3LseiPSSQAC40iQxzHkudScfdLTvaTaPsvPHYCpSH5jHtnTM0tnjEjmFudDR+ZWH/lg94eI+ZXVlxwcHRzQnJSPW2snhYxoeE8NU7aZnw+e9DfZ9uX15pNd/Lw4xr2rxz0zo9nf7tt92vgr4PNZ2zT+W20W+u7eVdbp61XG+SZItBKEqeg7EDH7SpUG5q1RlNt7vcGi2sTr3L6PG/sX4PDmvuf5DwlC882l/Gigx7hRouqtaYLy4NBAIGYCCYI0ldHsHp9hMV7j8jgGyypDXS8hoAvc5jFuW4qyao6DKh0Pdb2D5KdSs1rS5zg1oElxIAA4kmwC836W/wAWaeHpVqFFr/xLCaYcQMgOUfmAzcCbDiBuQt2NLY9ISXzX/wBYO0f/ABdf/F+ySvQwPp95hMU5cmJXNZo0MnVHa+2aWFpGrXeGMBAkzcnQWBuV5L0i/jIazA2jSdTuC4ueCHAfpIAEjvVK2TR0PS/+KzcHUdQpU89Rt3OcfZGa4sLkQ4GZGhXNYf8AjdXaw56bHOkQdAAPenjN+xcH0srf7W8gEAto2mYHUUoEm5WVSDnaNJ7ATfuWkYbJlNbs946Mfxao1m1PxTm0DninqWlpIEF3ETeQLXWl096X/hsPlw9Vn4h2S0hxbTfP5mW83AAsdZ0XjvRPH1cI9zvw/WZmFrTUb7rjo4ZtY3jfpIQ9snE4mr1tXLMBsl1JhLWiBIbE2S2sWk18Z04xlKm2n+Jc5zSXyCS9rs12vc4e0LEwJF9YsruB2k+u0Vqzsz3iXOgSTMaCBoEWn0OwpqgMaXgXdNRxGUDUweMLYx/RxlOhT6r8r2oAmZZBnUmIMeK55dRHZezrj08t2qMnEVLcOfq66mltdkC5MRoHaLl6mwLnMQ5sC5dJmb27F1f4kEWd+kN9zdx9/Vc2eUXVHVghJXY1XarC0xPgY14Lmqu3agdmiQeOaO666HE4wlj40IJ93gP6lytWrDVOFJ3sVl8GP0z2o6tTphwjI98CDvDePYqXQy1St/6J/wAzVt1dhOxTYYWhzTJLp0iNwKLsTodVo1Huc+mQ6mWADNMlwPw6WXX3IRhpObtyk9R1X9sNcZDXbv0jTmVIbQaP0u3D3RGvBDdWLNJgtDTAFgndjyZMkyWmwabtiPkvP2O7c6LY+0GupiTBkjK6x14LXZcW8lxNTbYFN0UznMQ4hu4mZE8LdyhhNtB73mkH02tLRlLoI9kSfZN5MrDsybbCUo7K9zE6V/xCxeE2jVax+ZlMhrabmjq4dSY68Q4mTN9Fwm0ttuxFc1cVUfVJBPs6TuaGuIDB2bl6L0i2Ph6rqrqoZ1z2+89xF8kU3GDuEeC4XDbFOQMDMO85izO57gZIkOkOHs31i0L2Onyx0Jekjzc2BqV+znXVp0sOSY1y4yTc7yb8JO9dA7+H+L1a2m8fyVaZ+oVbE9Csc3XDVD/SA7/KSuhZcb/kv2Y9rJ/SyjiukOIfQFF1VzqTSSGk2lwg3NzoLck23geu7adE+NCkp1sFUpEdYyowje9rmxrHvBPt2OsaRf8AJw5/+PSH0WkZJvYhxaMuCknzJLQk9w6WfxM/D4mo2k8PpVKWVpaScr7DO2/MxoDA5lDwX8Zyab+sojPl/LyzJfe9SYAGlh9beXmpJJOpuTvk3JKi7E8FxX8FGjtXbuKxLnGtXc4OdJYCcvAANFgIMWWf+CbqQTyUMx3lN+IO7RGqQ1RaqVnOdmdGYgAmBPsgNAmJsAB3JPe/j5/uls3CPq1AymJe7yG8k7gOK6FvQau6wqU+32vss265NIxcjnAIFyO9dbsPoKypSDq5eHPghjYGVnF0gmTwQej3RBzazn4gS2m72GzIqOsQ7+kW11NtxXVbT2iKTYaZqO8uaznL0awgvKH2ZgsLhJp0S4yZqEwXEgWbNrC9uJU8Xjy+oXGw0a21mjT7rIw5gSPR8FMVp7fLwXO4Nu2ztjJR4RdeZN7DtCkK7dB9PNVH143evBVqbpcT+yWgruGriHMDCHODcwIk8Y5LIfg2EBrqrY4x+y0MNgxVOUnQbjxV93Rlh+Id6qMlDlkTTm9jGwAZRqWfmDmxABs6RraFsU8WI9fdCxGwgwFwmAOO+6o0MQRvSnU90ODcNmX6mKGsSN+ikcS2Pd8gqVTE21Pgp0a4jXyWejY11qwFbFsaQy7S+cu+4ElVaTzRqGo67MpDg0XIF5A3lZXSNjzjcK5ocQ0mXAGAJbMrYxW0qlFnXUwHupe2GSRmy3IkX0ldMY1p+Tnm07+BVTQxLKVasI9oUbuLTmLjlaY3zOvFYG2NltovdSvMgtJ0LToR61BVHpBWqPdTqOY/8x7ajmtJ9lzrm5Gu7NqF0+18F+IqU2Zw0ta72tXG49m27f4rWWNbNP2YaubRy4wjd5y90ob6BF2P7YlpWviOh7y15Y+XNvkIuY4GdYXP03ubv+qlL5JdP+Jcp7RrM0q1B2PdHhMIFfGuqn8zJUPFzGF3L2ozeai58jd6+qp1SZ08FUY+TOTaWzD/AIan8Df+b/7JKvmd8J80lp93sy1MdzTxnvU8kcz2obK0CwvxTGvG66CriFfStrdRo4ZznBrAXOcYAGpKCx5JADZcTAAmSToBzXoXR3YAwzczr13i8aMHwg/M/RJvSVGKlwXOjvR/8NTygg1XD8x40H8reQ8z3K7tDFmmAxsknyG/19lLE4rqqczc6cZWW25LibnkfJcrlq5OyMNPAUDl68FUez2rC6tuqDcE7KO9JMtipYd0e6D2pVARub4KZpxvPiVRrOOaxnvSW4PYNTwuYnQd8KZ2U0mDEcioUX2RQ8C90WwpUG2NgBRqF7TciCInQyts40+gsSg9o0gczMozqttVMlbtlRdLYt4vE5mEEmDbT91mOwTI1v2STCVTEE2gKVA2v8ymk0ibTZA4WBr5FDYyD+yvGOR8fuqtWqRuHrtTTbBpEjRb3qlXbBkeStdeeSDXqE7kRHJbEC1ZWOplj21G6tv2jeFp0nOmx8v2TYqgS3Xy1WkZaWZyVou0cTma2q3eLrkelGxerq9Y0xTqmRGjX7x2HUd/BaWwsXke6i7Q3b9vXJaWLwralN1J/uu37wdzhzBW/DOerVM4VlNrRd31Qqxvr4KGLwrqb3Mf7zTB+hHI696ruv8AdUkZOfig+ccSmVSEleknX8HZ7B6IBzOtxEhpHsMBgun9ROoHAb/nvYDoBh6huwgf1v08Vs4bBmoZPgeCubQx3UsyskvIty1v9gvOyZmtlyeli6ePLWxmYXoZhcNVNSkfbiAKjs2Q7y3eCZ5q7QotaSXEHvmeQ4rKpybkmeY5KTqgG/1dZapvZuzoUMa4QGuTUeSZAkwIsP3U2m0ZkJ9STbuuk117fNWTsFIk6qQYOI80mdh8U1R9o+qSY2kRewcfmqnV30nsVlrba+cJ2gDT5qtVEaLB0z/KUqh4Ir62UIVJ97T2xKab5E4rgPQECLeH3RiOQ8Akwti7vkjCqzj8vus3NlrGvZTq0+XknptEajnZGxOPY1pMkwOQQtoVm4cNDcOIquHthzgc7yy8kmdSY4cIWsVKUbM3pUqJdWOPkVTxLqYgVAHsccuUgw4nQOuIFrqx1wG4eKobTIcwzaJNuw/dLHL7lY5w+1nQ7Z2fh6TaQoMDGlp9lk5bO3cLmI7Fj1Q07vmi4TE0+qpta6Q1rgSZ94u1vGoAPeinKdw8/uibqTocIXFWZecCYt37kiZH+qu1GtjT14qrh3QdwG8lClYtFGLjsHUzh7GmWmbLUr48hgJBzRedAr1cyNQVmYq4MlbwyXszCeOnYVmFo4loe5jXPAiTwHo+aEejNCoxzMgY8j2XifZO4kbxxCzdmYk0asE2d6/ddLWpiA9q1mq4MY09mjjP+gmK+Fn/ALgSXZ/jElOuYdqH/M6LE4xtFmozHQcxEnsErBOZ5l1zMzx15c1F9TrHEuNyb20G4IzcM2Lu8l5yjW75PVbT2XAzzbcPXYq7gSe7fJUyz4SfD9kP9Wl58T4LRGbZJlPxta6OGtbvA8U9PNNhfu+yT6hm4+W7uS5HwOKoic3kVWNSTp3qFZ4Ij15BBbTAPbG9OkK2zRbTJtA8FI043eAVNo5qbe1Kvkq/gnVfPDvCjSgb+7RN1LzcCRxt9VOnhahGluNk2qRKdsIKreXruTl7eXruQjhXjXTjACd+CIvdRRaaBYlrdRexMdl1i7G6X4jGEUqtOmKMF4ID8wcwhogkxv4LTdI3GPXJB2ZhA0C+YhgAe2SMpc5xbBAuDHfI3LojKoNMxcU5JplsYRDq4MTA7fUq0xp9BOWLFNmrSoFUzOguyh1/aa0NJkz7QFiQSbxpA3KIMG57oR2kDUxygojaov6+qGxJFZzxw8iqtQDcL8f2WjVrC9p4epVWq+0gCZ8PNOLFIFTkiPogV6RUuscDM68CivcY1GnEfdWtmZyVowcdhTE3kLU2FtHMzKdRx9bvkVCrJGqyOtNKqHDQ+R3Ltg9SpnHNaXaOs6jkks3+22/D5pKe2w7qNJrhwMpn4kc/EfUKT9J9c1WJndK4UrPQboh182jfy+yK2pNjpbhCiHE6/PzR2UjOngdU2JDtqE/qHl9lB5jfPh9kQ0Dw8yg1WmLjzKSQ2wZ9WH2RKRvqL9ir4SqKgJG4mNUSmITfoF7LQfzHgEi7n8vshtbyUgDax80kgbDsdun14I7TG8eu5V6dtQT42RRHA/8AMkwiHBnh5fZTJtu9f3VWDo3Hxck+ueB8XKWikCrifh7x+yTaMCGgAeuAUKr5N5He76qdOePzVPglPciaR5eu5CqA8PXgi43EdWxzy6wGl78AquDxnWtu4DldFOrKveiNdsacONh5KGbmO6PsnxMj9RjvjzTUIi58Z8FdbGd7jsJOp7rfZLq54eP0hTzDj802ZvEeJQOyu4Xj18lJtU39qPXISlVgfq+agx44+JKujOxVXEid+/15rNxtAOHEd60arhx8j9VUqvBm+5bQbRhNGN1LuJ8/uktDOzl670l062YaDfL53HwTtbyPgVnhp+NT9r4vL91xdtnb3EaIfGrfJTZVjcszM/4/XikXO+Py/dLtMfdRqPqiP9VXc6bGYPEeSpjSC4mN958lB1Gf1O8ULExPKi/0ZoAsPelTbGkj+79lWwNQ0hDHEdsFC6kfEfH91Kwy1yb4Zcs8dEUvBpi5397SPqo1XgTJsNwDvIBZ/Vc0mhw0eVfaM+6azIOj7dhUgR8Xk77rHqPIF3anh+6bI/4z/hH3S7LK7yNxw/n8nfdLJ/OPP7rEaag/X5BOXv31D4BLsv2HeRqGpE7/ABQy865iO4rOh3xu9d6YsPxH13qliYu6gm2ZNIyZgiJ7RpwRMBhZoTvERv3hUq2GzCC53G31RGPc1uQPOXhA+cSnLE3FJexRypSbfoLXe4i5OvNBk8/A+uKi5pO8+f3Qvwxmczrq1BkOaLMnn5ps/q6ruoH4nKH4U/EU1ATmiyX8vmhuIjh3H7oJwnM+KgcDzP8AiKpRI1E3O5+X7qrXdrc9wVj8EP5v8RUTgG8/E/dWiWZ/WdqSvf2e3h/zO+6Sq0TuaHW80hW9Qqwcd/lKfxKiitRY64p+t9WVSeSRJjcig1FsVD6hP1ipZzwUpKKDUXOtTdaqoPanlFBqLPXJdYq2nHyS7z9EUFlg1U/WqqXpg7kig1Fo1khW9eiq3cO9ODyToNRaFVRdUVYvSzBFC1FnOm6xVusUS/l8kUFlnrU/WqoaoUsw4+aKDUWc6brFWzBNnRQai0aqYVFVzc0xKdC1FsuUS8KsHqJqIoNRZ6xOq2bmUk6FqDs1QcToe76J0kkUxBQd6806SBE6e5WBr4/NJJIYqn2Q/wBXrmkkgAjUj68EkkAROiifXkkkgRKn9lJ+qSSYEDqe5NW1HckkkANmvcmdr3FOkmIQ9eISZ9PokkgQjv8AXBMdEkk0DIncmYkkmHkJuHah19fXNJJAFhJJJMR//9k="/>
          <p:cNvSpPr>
            <a:spLocks noChangeAspect="1" noChangeArrowheads="1"/>
          </p:cNvSpPr>
          <p:nvPr/>
        </p:nvSpPr>
        <p:spPr bwMode="auto">
          <a:xfrm>
            <a:off x="63500" y="-1109663"/>
            <a:ext cx="1990725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69" name="AutoShape 12" descr="data:image/jpeg;base64,/9j/4AAQSkZJRgABAQAAAQABAAD/2wCEAAkGBhQSEBUUEhQWFRQWFxcYFxQUFxcXFxgVFxUVFxcYFxcXHCYeGB0kHBUVHy8gJCcpLCwsFR4xNTAqNSYrLCkBCQoKDgwOGg8PGiwkHSQpLCwsLCwsLCwsLCksLCksLCwsLCwsLCwsLCwsLCwpKSksLCwsKSwsLCwsLCwsKSwpLP/AABEIAPEA0QMBIgACEQEDEQH/xAAcAAABBQEBAQAAAAAAAAAAAAADAAECBAUGBwj/xABIEAABAwIDBAcGBAMFBAsAAAABAAIRAyEEEjEFQVFhBhNxgZGh8CIyUrHB0RQjQuEHYnIVgpKy8SQzQ6IWFzRTVGNzk6TS4v/EABoBAAMBAQEBAAAAAAAAAAAAAAABAgMEBQb/xAAqEQACAgEDBAEEAQUAAAAAAAAAAQIRAxIhMQQTQVFhBSJxkUJSobHR8P/aAAwDAQACEQMRAD8A7jKmyomVLKtDxwWRIsRcqUICgWVMWosJZUBQLKkGIuVIMRYUCypQi5E2VAUDypwEQNThqQUDDUsqJlSyoCgeVLKiZUsqBg8qWVEypZUgohlTwpAJ8qQyGVLKiQllQFA8qfKpNYe1SDUh0Dyp8qnlShA6IZU6lCSLGSypZVNOGp2QDypiy6LCWVOwBZEsiLCaEWALInLUTKllRYAsqQaiwlCVhQIMT5VOE+VFgDypZUQoWIxLKbcz3NaOLiAPPVFhQ8JZVQZ0kw5Nqk9jXR4wrmFxbKl2uB321jsN1Hci3SaNHimlbT/RMBLKiQllVWQDhKESEoQBDKnhShOAkMhCUKcJnA7kDoaE0KcJQkBGElOEyAJwllRi1NlTsVAoSyomRMWosVEMqQapwllRY6IZUi1EhNCLAHCUImVLKiwBwlCnCw+kG3DT/Lp/7w6n4R9/kplNRVsqEHJ0ixtPbVOjY+0/4Ru/qO758lyO0sF+Lq9bUc4CAG02mwA4SJvczbeoZQPedc6zqTcm+/RaNEgDXcbc4j5uK83N1EpbI9bB08Yb+SlR6PsBgFwt8R1OX7q/hdnuaWw9wIu0Eg6axN/9FZFUEugm2bs/TF+5GpwYJ1Bdp/VuHYSvNnNnqQgjQw+0TMVBH8w93vB08StDKqLqYjWd14nh3bvFEwlYC023dh/18129P9Qd6cn7PP6j6aq1Yv1/otQllU4ShevZ4lEITwpQlCLAjCUKUJ8qLGQhNCnCeErGQhMp5UkWBYITZUTKmyosQPKllRMqWVFhQPKmhEhLKiwoHCUKcJQiwohCiQiwoVHAAkmABJJ0AFyUWFGftnaIoUXVDcizRxcdB64LzttSo9xcTqSSTqSb381Hb3Sqpi6kUx7AJy/D2mdTfhv3Km3Z73OipUOsQLDSban5Lkyy1HoYIaVb5LoLSBLgOO+3OOzzVhm0qLQJeNdIFhNzuJVPCbIpy2Rmufek/wCay0qGy2NLCGADPrlaOO8XXJOjti2FbtzD5TNUzePabvPartDaeFP/ABCOElt+26c4BuR5yTfdPKea0nbNa4uhoPs8zxj3u9cU9J2wciWGxdF1usGgteA7foispgiQ4EhocYOg4Aetyi3YtItZmptd7An2W8BylC/sJnVhzC5hyT7LjExvDpB8FzNI3UmbWGcfdOo48PXzRoWLUpYigRlPWjgbP0JPI2/pWls3aLKzMzN1nNNi128EL2Ohz6o9uXK/weH9Q6epd2PD5/JYhPCnCWVemeXRANT5VKEsqBkIShTypQkMjCZThJAUWITZUXKmhKwoHCbKiQlCLFQOEsqnlT5U7HQPKmyomVNlRYUDhZvSPAmrhK9NpgupPAPOCfp5rWyrlulvSM0iaTIBLZe87g7cJ5b+amUkkVCLbpHB4PDgAAaX+kLdwmzA4A+1e8gDU/RYGM2uym2TcDdOWeQJ+gKuYbbdZzG5KMA5YHWjfEAwye7Vedm1eD2MKj5NujhGCBDif6vlZWRh2i5aY4TB+XNY1N2Ke3MGNGn/ABDx5MRQ7GSBlZEf94/j/TzXI7fn+50pJeDb65oA9mwGs9nJN+LI00BJjXv05rIZRxhHu07zfrKiRwWLnSkLx/vK2vio0ryy7ZvN2q6LAdp3b9wQm7aqFpHsD2YsLRHDcsCphsWA4nqoH89b4Zt7Sqvx2IYQ38q7Wu9+toRPx7kdtPigt+T0ykQ+CLn/APJH1VfBbNDK1Wp8YpgjmwO9rvDgP7q5zo10mDWFmIc1tQPcCC5wEAwMrqkjn729dVQxjXRB13bz/T8XdKnBNYMty4MuoxyyY3GJYShShKF9FZ89RGEoUoShFjIQllU4ShKwojCdPlSQBce1QhEcows7LohCUKcJoTsVAKFTNm/lcW+AB+qLCo7JxOc1hqGVntB7A0mewkjuWhCSZU406IQlClCUKrJojC8C2/0iq4vEvf7gzFogSQG+zDRxAFzrM6aL3+F5JtvYrKOOrBgDQX5hG4PAcQOF3OKmT2NcXJx7tiOMki5Fy8y6exehPwbKWFZUDW5mspmeJABM+axMS2AV2OHg0mtcLZWTPYOS8/qJPY9Pp1yUNk4io9ksNMAQJieeoMb/ACRsVVyljX1KTTUORgLT7ThuHtX0+St0aLabcrRw4bjbcvKumHTCo7GQ0w3DVfy/ZE5xZzjIvebaRCxxYnlk0jfJkWNHq4o1R+pm8+4dd5PtoT6dX46fH3HT/nVboztg4jC0qtT2XuacwIDZILgS0HcYBHatDEW9Dx9cVg006ZqmmrRi7UxVWjSc7M0iQCMjtCI+IxYqWx6YqsD3BtsrRIPugCJ5wfMK6GB0gxB4xwT0YY2ANzd2qrathb3uE/6M5m2cCIJyvbIk3ABFxHasvG7GqYeXUpp74BzUXf1N3brx3hdpgTLGm/uj5DwVqpRBEQL27vquRTaZbyeGZfRbarsRhw94yuDnMIPFhg3NzfjfjeVr5UPBYMU6YY0AAcOJMk+aPC+kxv7UfO5ac3XshCQCnCUK7IoG5tio0h7I7B8kWEPCD8tn9LfkErCiSSnCSLCixCYlTcEiFFl0QShShKE7FRQ2bhcnWeyBmq1HWMzJAmNxMepV2FGkLd7v8xU4ST2KluyMJQnhKE7JojC8z6YO/wBtqf3P8jV6dC8v6Xf9uq9rf8jVMuDTGtzHxEwTu/ZdlQZ7DYG5usxoFxuIYb9n0XaMb7I7G8PkuDqPB6fTrkcTE20/mnVeEdINpNrY2pVY2GudpYyQ3KTzkgnvXtm0WONJzWuDSWlskNMTInu1XiVfo7WZVc1rHvaxxAe2m+HAEgEW0Nlr0WlOTYdVeyRcd0lZ7IGGYYABc4uLnEACZ3LseiPSSQAC40iQxzHkudScfdLTvaTaPsvPHYCpSH5jHtnTM0tnjEjmFudDR+ZWH/lg94eI+ZXVlxwcHRzQnJSPW2snhYxoeE8NU7aZnw+e9DfZ9uX15pNd/Lw4xr2rxz0zo9nf7tt92vgr4PNZ2zT+W20W+u7eVdbp61XG+SZItBKEqeg7EDH7SpUG5q1RlNt7vcGi2sTr3L6PG/sX4PDmvuf5DwlC882l/Gigx7hRouqtaYLy4NBAIGYCCYI0ldHsHp9hMV7j8jgGyypDXS8hoAvc5jFuW4qyao6DKh0Pdb2D5KdSs1rS5zg1oElxIAA4kmwC836W/wAWaeHpVqFFr/xLCaYcQMgOUfmAzcCbDiBuQt2NLY9ISXzX/wBYO0f/ABdf/F+ySvQwPp95hMU5cmJXNZo0MnVHa+2aWFpGrXeGMBAkzcnQWBuV5L0i/jIazA2jSdTuC4ueCHAfpIAEjvVK2TR0PS/+KzcHUdQpU89Rt3OcfZGa4sLkQ4GZGhXNYf8AjdXaw56bHOkQdAAPenjN+xcH0srf7W8gEAto2mYHUUoEm5WVSDnaNJ7ATfuWkYbJlNbs946Mfxao1m1PxTm0DninqWlpIEF3ETeQLXWl096X/hsPlw9Vn4h2S0hxbTfP5mW83AAsdZ0XjvRPH1cI9zvw/WZmFrTUb7rjo4ZtY3jfpIQ9snE4mr1tXLMBsl1JhLWiBIbE2S2sWk18Z04xlKm2n+Jc5zSXyCS9rs12vc4e0LEwJF9YsruB2k+u0Vqzsz3iXOgSTMaCBoEWn0OwpqgMaXgXdNRxGUDUweMLYx/RxlOhT6r8r2oAmZZBnUmIMeK55dRHZezrj08t2qMnEVLcOfq66mltdkC5MRoHaLl6mwLnMQ5sC5dJmb27F1f4kEWd+kN9zdx9/Vc2eUXVHVghJXY1XarC0xPgY14Lmqu3agdmiQeOaO666HE4wlj40IJ93gP6lytWrDVOFJ3sVl8GP0z2o6tTphwjI98CDvDePYqXQy1St/6J/wAzVt1dhOxTYYWhzTJLp0iNwKLsTodVo1Huc+mQ6mWADNMlwPw6WXX3IRhpObtyk9R1X9sNcZDXbv0jTmVIbQaP0u3D3RGvBDdWLNJgtDTAFgndjyZMkyWmwabtiPkvP2O7c6LY+0GupiTBkjK6x14LXZcW8lxNTbYFN0UznMQ4hu4mZE8LdyhhNtB73mkH02tLRlLoI9kSfZN5MrDsybbCUo7K9zE6V/xCxeE2jVax+ZlMhrabmjq4dSY68Q4mTN9Fwm0ttuxFc1cVUfVJBPs6TuaGuIDB2bl6L0i2Ph6rqrqoZ1z2+89xF8kU3GDuEeC4XDbFOQMDMO85izO57gZIkOkOHs31i0L2Onyx0Jekjzc2BqV+znXVp0sOSY1y4yTc7yb8JO9dA7+H+L1a2m8fyVaZ+oVbE9Csc3XDVD/SA7/KSuhZcb/kv2Y9rJ/SyjiukOIfQFF1VzqTSSGk2lwg3NzoLck23geu7adE+NCkp1sFUpEdYyowje9rmxrHvBPt2OsaRf8AJw5/+PSH0WkZJvYhxaMuCknzJLQk9w6WfxM/D4mo2k8PpVKWVpaScr7DO2/MxoDA5lDwX8Zyab+sojPl/LyzJfe9SYAGlh9beXmpJJOpuTvk3JKi7E8FxX8FGjtXbuKxLnGtXc4OdJYCcvAANFgIMWWf+CbqQTyUMx3lN+IO7RGqQ1RaqVnOdmdGYgAmBPsgNAmJsAB3JPe/j5/uls3CPq1AymJe7yG8k7gOK6FvQau6wqU+32vss265NIxcjnAIFyO9dbsPoKypSDq5eHPghjYGVnF0gmTwQej3RBzazn4gS2m72GzIqOsQ7+kW11NtxXVbT2iKTYaZqO8uaznL0awgvKH2ZgsLhJp0S4yZqEwXEgWbNrC9uJU8Xjy+oXGw0a21mjT7rIw5gSPR8FMVp7fLwXO4Nu2ztjJR4RdeZN7DtCkK7dB9PNVH143evBVqbpcT+yWgruGriHMDCHODcwIk8Y5LIfg2EBrqrY4x+y0MNgxVOUnQbjxV93Rlh+Id6qMlDlkTTm9jGwAZRqWfmDmxABs6RraFsU8WI9fdCxGwgwFwmAOO+6o0MQRvSnU90ODcNmX6mKGsSN+ikcS2Pd8gqVTE21Pgp0a4jXyWejY11qwFbFsaQy7S+cu+4ElVaTzRqGo67MpDg0XIF5A3lZXSNjzjcK5ocQ0mXAGAJbMrYxW0qlFnXUwHupe2GSRmy3IkX0ldMY1p+Tnm07+BVTQxLKVasI9oUbuLTmLjlaY3zOvFYG2NltovdSvMgtJ0LToR61BVHpBWqPdTqOY/8x7ajmtJ9lzrm5Gu7NqF0+18F+IqU2Zw0ta72tXG49m27f4rWWNbNP2YaubRy4wjd5y90ob6BF2P7YlpWviOh7y15Y+XNvkIuY4GdYXP03ubv+qlL5JdP+Jcp7RrM0q1B2PdHhMIFfGuqn8zJUPFzGF3L2ozeai58jd6+qp1SZ08FUY+TOTaWzD/AIan8Df+b/7JKvmd8J80lp93sy1MdzTxnvU8kcz2obK0CwvxTGvG66CriFfStrdRo4ZznBrAXOcYAGpKCx5JADZcTAAmSToBzXoXR3YAwzczr13i8aMHwg/M/RJvSVGKlwXOjvR/8NTygg1XD8x40H8reQ8z3K7tDFmmAxsknyG/19lLE4rqqczc6cZWW25LibnkfJcrlq5OyMNPAUDl68FUez2rC6tuqDcE7KO9JMtipYd0e6D2pVARub4KZpxvPiVRrOOaxnvSW4PYNTwuYnQd8KZ2U0mDEcioUX2RQ8C90WwpUG2NgBRqF7TciCInQyts40+gsSg9o0gczMozqttVMlbtlRdLYt4vE5mEEmDbT91mOwTI1v2STCVTEE2gKVA2v8ymk0ibTZA4WBr5FDYyD+yvGOR8fuqtWqRuHrtTTbBpEjRb3qlXbBkeStdeeSDXqE7kRHJbEC1ZWOplj21G6tv2jeFp0nOmx8v2TYqgS3Xy1WkZaWZyVou0cTma2q3eLrkelGxerq9Y0xTqmRGjX7x2HUd/BaWwsXke6i7Q3b9vXJaWLwralN1J/uu37wdzhzBW/DOerVM4VlNrRd31Qqxvr4KGLwrqb3Mf7zTB+hHI696ruv8AdUkZOfig+ccSmVSEleknX8HZ7B6IBzOtxEhpHsMBgun9ROoHAb/nvYDoBh6huwgf1v08Vs4bBmoZPgeCubQx3UsyskvIty1v9gvOyZmtlyeli6ePLWxmYXoZhcNVNSkfbiAKjs2Q7y3eCZ5q7QotaSXEHvmeQ4rKpybkmeY5KTqgG/1dZapvZuzoUMa4QGuTUeSZAkwIsP3U2m0ZkJ9STbuuk117fNWTsFIk6qQYOI80mdh8U1R9o+qSY2kRewcfmqnV30nsVlrba+cJ2gDT5qtVEaLB0z/KUqh4Ir62UIVJ97T2xKab5E4rgPQECLeH3RiOQ8Akwti7vkjCqzj8vus3NlrGvZTq0+XknptEajnZGxOPY1pMkwOQQtoVm4cNDcOIquHthzgc7yy8kmdSY4cIWsVKUbM3pUqJdWOPkVTxLqYgVAHsccuUgw4nQOuIFrqx1wG4eKobTIcwzaJNuw/dLHL7lY5w+1nQ7Z2fh6TaQoMDGlp9lk5bO3cLmI7Fj1Q07vmi4TE0+qpta6Q1rgSZ94u1vGoAPeinKdw8/uibqTocIXFWZecCYt37kiZH+qu1GtjT14qrh3QdwG8lClYtFGLjsHUzh7GmWmbLUr48hgJBzRedAr1cyNQVmYq4MlbwyXszCeOnYVmFo4loe5jXPAiTwHo+aEejNCoxzMgY8j2XifZO4kbxxCzdmYk0asE2d6/ddLWpiA9q1mq4MY09mjjP+gmK+Fn/ALgSXZ/jElOuYdqH/M6LE4xtFmozHQcxEnsErBOZ5l1zMzx15c1F9TrHEuNyb20G4IzcM2Lu8l5yjW75PVbT2XAzzbcPXYq7gSe7fJUyz4SfD9kP9Wl58T4LRGbZJlPxta6OGtbvA8U9PNNhfu+yT6hm4+W7uS5HwOKoic3kVWNSTp3qFZ4Ij15BBbTAPbG9OkK2zRbTJtA8FI043eAVNo5qbe1Kvkq/gnVfPDvCjSgb+7RN1LzcCRxt9VOnhahGluNk2qRKdsIKreXruTl7eXruQjhXjXTjACd+CIvdRRaaBYlrdRexMdl1i7G6X4jGEUqtOmKMF4ID8wcwhogkxv4LTdI3GPXJB2ZhA0C+YhgAe2SMpc5xbBAuDHfI3LojKoNMxcU5JplsYRDq4MTA7fUq0xp9BOWLFNmrSoFUzOguyh1/aa0NJkz7QFiQSbxpA3KIMG57oR2kDUxygojaov6+qGxJFZzxw8iqtQDcL8f2WjVrC9p4epVWq+0gCZ8PNOLFIFTkiPogV6RUuscDM68CivcY1GnEfdWtmZyVowcdhTE3kLU2FtHMzKdRx9bvkVCrJGqyOtNKqHDQ+R3Ltg9SpnHNaXaOs6jkks3+22/D5pKe2w7qNJrhwMpn4kc/EfUKT9J9c1WJndK4UrPQboh182jfy+yK2pNjpbhCiHE6/PzR2UjOngdU2JDtqE/qHl9lB5jfPh9kQ0Dw8yg1WmLjzKSQ2wZ9WH2RKRvqL9ir4SqKgJG4mNUSmITfoF7LQfzHgEi7n8vshtbyUgDax80kgbDsdun14I7TG8eu5V6dtQT42RRHA/8AMkwiHBnh5fZTJtu9f3VWDo3Hxck+ueB8XKWikCrifh7x+yTaMCGgAeuAUKr5N5He76qdOePzVPglPciaR5eu5CqA8PXgi43EdWxzy6wGl78AquDxnWtu4DldFOrKveiNdsacONh5KGbmO6PsnxMj9RjvjzTUIi58Z8FdbGd7jsJOp7rfZLq54eP0hTzDj802ZvEeJQOyu4Xj18lJtU39qPXISlVgfq+agx44+JKujOxVXEid+/15rNxtAOHEd60arhx8j9VUqvBm+5bQbRhNGN1LuJ8/uktDOzl670l062YaDfL53HwTtbyPgVnhp+NT9r4vL91xdtnb3EaIfGrfJTZVjcszM/4/XikXO+Py/dLtMfdRqPqiP9VXc6bGYPEeSpjSC4mN958lB1Gf1O8ULExPKi/0ZoAsPelTbGkj+79lWwNQ0hDHEdsFC6kfEfH91Kwy1yb4Zcs8dEUvBpi5397SPqo1XgTJsNwDvIBZ/Vc0mhw0eVfaM+6azIOj7dhUgR8Xk77rHqPIF3anh+6bI/4z/hH3S7LK7yNxw/n8nfdLJ/OPP7rEaag/X5BOXv31D4BLsv2HeRqGpE7/ABQy865iO4rOh3xu9d6YsPxH13qliYu6gm2ZNIyZgiJ7RpwRMBhZoTvERv3hUq2GzCC53G31RGPc1uQPOXhA+cSnLE3FJexRypSbfoLXe4i5OvNBk8/A+uKi5pO8+f3Qvwxmczrq1BkOaLMnn5ps/q6ruoH4nKH4U/EU1ATmiyX8vmhuIjh3H7oJwnM+KgcDzP8AiKpRI1E3O5+X7qrXdrc9wVj8EP5v8RUTgG8/E/dWiWZ/WdqSvf2e3h/zO+6Sq0TuaHW80hW9Qqwcd/lKfxKiitRY64p+t9WVSeSRJjcig1FsVD6hP1ipZzwUpKKDUXOtTdaqoPanlFBqLPXJdYq2nHyS7z9EUFlg1U/WqqXpg7kig1Fo1khW9eiq3cO9ODyToNRaFVRdUVYvSzBFC1FnOm6xVusUS/l8kUFlnrU/WqoaoUsw4+aKDUWc6brFWzBNnRQai0aqYVFVzc0xKdC1FsuUS8KsHqJqIoNRZ6xOq2bmUk6FqDs1QcToe76J0kkUxBQd6806SBE6e5WBr4/NJJIYqn2Q/wBXrmkkgAjUj68EkkAROiifXkkkgRKn9lJ+qSSYEDqe5NW1HckkkANmvcmdr3FOkmIQ9eISZ9PokkgQjv8AXBMdEkk0DIncmYkkmHkJuHah19fXNJJAFhJJJMR//9k="/>
          <p:cNvSpPr>
            <a:spLocks noChangeAspect="1" noChangeArrowheads="1"/>
          </p:cNvSpPr>
          <p:nvPr/>
        </p:nvSpPr>
        <p:spPr bwMode="auto">
          <a:xfrm>
            <a:off x="215900" y="-957263"/>
            <a:ext cx="1990725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70" name="AutoShape 14" descr="data:image/jpeg;base64,/9j/4AAQSkZJRgABAQAAAQABAAD/2wCEAAkGBhQSEBUUEhQWFRQWFxcYFxQUFxcXFxgVFxUVFxcYFxcXHCYeGB0kHBUVHy8gJCcpLCwsFR4xNTAqNSYrLCkBCQoKDgwOGg8PGiwkHSQpLCwsLCwsLCwsLCksLCksLCwsLCwsLCwsLCwsLCwpKSksLCwsKSwsLCwsLCwsKSwpLP/AABEIAPEA0QMBIgACEQEDEQH/xAAcAAABBQEBAQAAAAAAAAAAAAADAAECBAUGBwj/xABIEAABAwIDBAcGBAMFBAsAAAABAAIRAyEEEjEFQVFhBhNxgZGh8CIyUrHB0RQjQuEHYnIVgpKy8SQzQ6IWFzRTVGNzk6TS4v/EABoBAAMBAQEBAAAAAAAAAAAAAAABAgMEBQb/xAAqEQACAgEDBAEEAQUAAAAAAAAAAQIRAxIhMQQTQVFhBSJxkUJSobHR8P/aAAwDAQACEQMRAD8A7jKmyomVLKtDxwWRIsRcqUICgWVMWosJZUBQLKkGIuVIMRYUCypQi5E2VAUDypwEQNThqQUDDUsqJlSyoCgeVLKiZUsqBg8qWVEypZUgohlTwpAJ8qQyGVLKiQllQFA8qfKpNYe1SDUh0Dyp8qnlShA6IZU6lCSLGSypZVNOGp2QDypiy6LCWVOwBZEsiLCaEWALInLUTKllRYAsqQaiwlCVhQIMT5VOE+VFgDypZUQoWIxLKbcz3NaOLiAPPVFhQ8JZVQZ0kw5Nqk9jXR4wrmFxbKl2uB321jsN1Hci3SaNHimlbT/RMBLKiQllVWQDhKESEoQBDKnhShOAkMhCUKcJnA7kDoaE0KcJQkBGElOEyAJwllRi1NlTsVAoSyomRMWosVEMqQapwllRY6IZUi1EhNCLAHCUImVLKiwBwlCnCw+kG3DT/Lp/7w6n4R9/kplNRVsqEHJ0ixtPbVOjY+0/4Ru/qO758lyO0sF+Lq9bUc4CAG02mwA4SJvczbeoZQPedc6zqTcm+/RaNEgDXcbc4j5uK83N1EpbI9bB08Yb+SlR6PsBgFwt8R1OX7q/hdnuaWw9wIu0Eg6axN/9FZFUEugm2bs/TF+5GpwYJ1Bdp/VuHYSvNnNnqQgjQw+0TMVBH8w93vB08StDKqLqYjWd14nh3bvFEwlYC023dh/18129P9Qd6cn7PP6j6aq1Yv1/otQllU4ShevZ4lEITwpQlCLAjCUKUJ8qLGQhNCnCeErGQhMp5UkWBYITZUTKmyosQPKllRMqWVFhQPKmhEhLKiwoHCUKcJQiwohCiQiwoVHAAkmABJJ0AFyUWFGftnaIoUXVDcizRxcdB64LzttSo9xcTqSSTqSb381Hb3Sqpi6kUx7AJy/D2mdTfhv3Km3Z73OipUOsQLDSban5Lkyy1HoYIaVb5LoLSBLgOO+3OOzzVhm0qLQJeNdIFhNzuJVPCbIpy2Rmufek/wCay0qGy2NLCGADPrlaOO8XXJOjti2FbtzD5TNUzePabvPartDaeFP/ABCOElt+26c4BuR5yTfdPKea0nbNa4uhoPs8zxj3u9cU9J2wciWGxdF1usGgteA7foispgiQ4EhocYOg4Aetyi3YtItZmptd7An2W8BylC/sJnVhzC5hyT7LjExvDpB8FzNI3UmbWGcfdOo48PXzRoWLUpYigRlPWjgbP0JPI2/pWls3aLKzMzN1nNNi128EL2Ohz6o9uXK/weH9Q6epd2PD5/JYhPCnCWVemeXRANT5VKEsqBkIShTypQkMjCZThJAUWITZUXKmhKwoHCbKiQlCLFQOEsqnlT5U7HQPKmyomVNlRYUDhZvSPAmrhK9NpgupPAPOCfp5rWyrlulvSM0iaTIBLZe87g7cJ5b+amUkkVCLbpHB4PDgAAaX+kLdwmzA4A+1e8gDU/RYGM2uym2TcDdOWeQJ+gKuYbbdZzG5KMA5YHWjfEAwye7Vedm1eD2MKj5NujhGCBDif6vlZWRh2i5aY4TB+XNY1N2Ke3MGNGn/ABDx5MRQ7GSBlZEf94/j/TzXI7fn+50pJeDb65oA9mwGs9nJN+LI00BJjXv05rIZRxhHu07zfrKiRwWLnSkLx/vK2vio0ryy7ZvN2q6LAdp3b9wQm7aqFpHsD2YsLRHDcsCphsWA4nqoH89b4Zt7Sqvx2IYQ38q7Wu9+toRPx7kdtPigt+T0ykQ+CLn/APJH1VfBbNDK1Wp8YpgjmwO9rvDgP7q5zo10mDWFmIc1tQPcCC5wEAwMrqkjn729dVQxjXRB13bz/T8XdKnBNYMty4MuoxyyY3GJYShShKF9FZ89RGEoUoShFjIQllU4ShKwojCdPlSQBce1QhEcows7LohCUKcJoTsVAKFTNm/lcW+AB+qLCo7JxOc1hqGVntB7A0mewkjuWhCSZU406IQlClCUKrJojC8C2/0iq4vEvf7gzFogSQG+zDRxAFzrM6aL3+F5JtvYrKOOrBgDQX5hG4PAcQOF3OKmT2NcXJx7tiOMki5Fy8y6exehPwbKWFZUDW5mspmeJABM+axMS2AV2OHg0mtcLZWTPYOS8/qJPY9Pp1yUNk4io9ksNMAQJieeoMb/ACRsVVyljX1KTTUORgLT7ThuHtX0+St0aLabcrRw4bjbcvKumHTCo7GQ0w3DVfy/ZE5xZzjIvebaRCxxYnlk0jfJkWNHq4o1R+pm8+4dd5PtoT6dX46fH3HT/nVboztg4jC0qtT2XuacwIDZILgS0HcYBHatDEW9Dx9cVg006ZqmmrRi7UxVWjSc7M0iQCMjtCI+IxYqWx6YqsD3BtsrRIPugCJ5wfMK6GB0gxB4xwT0YY2ANzd2qrathb3uE/6M5m2cCIJyvbIk3ABFxHasvG7GqYeXUpp74BzUXf1N3brx3hdpgTLGm/uj5DwVqpRBEQL27vquRTaZbyeGZfRbarsRhw94yuDnMIPFhg3NzfjfjeVr5UPBYMU6YY0AAcOJMk+aPC+kxv7UfO5ac3XshCQCnCUK7IoG5tio0h7I7B8kWEPCD8tn9LfkErCiSSnCSLCixCYlTcEiFFl0QShShKE7FRQ2bhcnWeyBmq1HWMzJAmNxMepV2FGkLd7v8xU4ST2KluyMJQnhKE7JojC8z6YO/wBtqf3P8jV6dC8v6Xf9uq9rf8jVMuDTGtzHxEwTu/ZdlQZ7DYG5usxoFxuIYb9n0XaMb7I7G8PkuDqPB6fTrkcTE20/mnVeEdINpNrY2pVY2GudpYyQ3KTzkgnvXtm0WONJzWuDSWlskNMTInu1XiVfo7WZVc1rHvaxxAe2m+HAEgEW0Nlr0WlOTYdVeyRcd0lZ7IGGYYABc4uLnEACZ3LseiPSSQAC40iQxzHkudScfdLTvaTaPsvPHYCpSH5jHtnTM0tnjEjmFudDR+ZWH/lg94eI+ZXVlxwcHRzQnJSPW2snhYxoeE8NU7aZnw+e9DfZ9uX15pNd/Lw4xr2rxz0zo9nf7tt92vgr4PNZ2zT+W20W+u7eVdbp61XG+SZItBKEqeg7EDH7SpUG5q1RlNt7vcGi2sTr3L6PG/sX4PDmvuf5DwlC882l/Gigx7hRouqtaYLy4NBAIGYCCYI0ldHsHp9hMV7j8jgGyypDXS8hoAvc5jFuW4qyao6DKh0Pdb2D5KdSs1rS5zg1oElxIAA4kmwC836W/wAWaeHpVqFFr/xLCaYcQMgOUfmAzcCbDiBuQt2NLY9ISXzX/wBYO0f/ABdf/F+ySvQwPp95hMU5cmJXNZo0MnVHa+2aWFpGrXeGMBAkzcnQWBuV5L0i/jIazA2jSdTuC4ueCHAfpIAEjvVK2TR0PS/+KzcHUdQpU89Rt3OcfZGa4sLkQ4GZGhXNYf8AjdXaw56bHOkQdAAPenjN+xcH0srf7W8gEAto2mYHUUoEm5WVSDnaNJ7ATfuWkYbJlNbs946Mfxao1m1PxTm0DninqWlpIEF3ETeQLXWl096X/hsPlw9Vn4h2S0hxbTfP5mW83AAsdZ0XjvRPH1cI9zvw/WZmFrTUb7rjo4ZtY3jfpIQ9snE4mr1tXLMBsl1JhLWiBIbE2S2sWk18Z04xlKm2n+Jc5zSXyCS9rs12vc4e0LEwJF9YsruB2k+u0Vqzsz3iXOgSTMaCBoEWn0OwpqgMaXgXdNRxGUDUweMLYx/RxlOhT6r8r2oAmZZBnUmIMeK55dRHZezrj08t2qMnEVLcOfq66mltdkC5MRoHaLl6mwLnMQ5sC5dJmb27F1f4kEWd+kN9zdx9/Vc2eUXVHVghJXY1XarC0xPgY14Lmqu3agdmiQeOaO666HE4wlj40IJ93gP6lytWrDVOFJ3sVl8GP0z2o6tTphwjI98CDvDePYqXQy1St/6J/wAzVt1dhOxTYYWhzTJLp0iNwKLsTodVo1Huc+mQ6mWADNMlwPw6WXX3IRhpObtyk9R1X9sNcZDXbv0jTmVIbQaP0u3D3RGvBDdWLNJgtDTAFgndjyZMkyWmwabtiPkvP2O7c6LY+0GupiTBkjK6x14LXZcW8lxNTbYFN0UznMQ4hu4mZE8LdyhhNtB73mkH02tLRlLoI9kSfZN5MrDsybbCUo7K9zE6V/xCxeE2jVax+ZlMhrabmjq4dSY68Q4mTN9Fwm0ttuxFc1cVUfVJBPs6TuaGuIDB2bl6L0i2Ph6rqrqoZ1z2+89xF8kU3GDuEeC4XDbFOQMDMO85izO57gZIkOkOHs31i0L2Onyx0Jekjzc2BqV+znXVp0sOSY1y4yTc7yb8JO9dA7+H+L1a2m8fyVaZ+oVbE9Csc3XDVD/SA7/KSuhZcb/kv2Y9rJ/SyjiukOIfQFF1VzqTSSGk2lwg3NzoLck23geu7adE+NCkp1sFUpEdYyowje9rmxrHvBPt2OsaRf8AJw5/+PSH0WkZJvYhxaMuCknzJLQk9w6WfxM/D4mo2k8PpVKWVpaScr7DO2/MxoDA5lDwX8Zyab+sojPl/LyzJfe9SYAGlh9beXmpJJOpuTvk3JKi7E8FxX8FGjtXbuKxLnGtXc4OdJYCcvAANFgIMWWf+CbqQTyUMx3lN+IO7RGqQ1RaqVnOdmdGYgAmBPsgNAmJsAB3JPe/j5/uls3CPq1AymJe7yG8k7gOK6FvQau6wqU+32vss265NIxcjnAIFyO9dbsPoKypSDq5eHPghjYGVnF0gmTwQej3RBzazn4gS2m72GzIqOsQ7+kW11NtxXVbT2iKTYaZqO8uaznL0awgvKH2ZgsLhJp0S4yZqEwXEgWbNrC9uJU8Xjy+oXGw0a21mjT7rIw5gSPR8FMVp7fLwXO4Nu2ztjJR4RdeZN7DtCkK7dB9PNVH143evBVqbpcT+yWgruGriHMDCHODcwIk8Y5LIfg2EBrqrY4x+y0MNgxVOUnQbjxV93Rlh+Id6qMlDlkTTm9jGwAZRqWfmDmxABs6RraFsU8WI9fdCxGwgwFwmAOO+6o0MQRvSnU90ODcNmX6mKGsSN+ikcS2Pd8gqVTE21Pgp0a4jXyWejY11qwFbFsaQy7S+cu+4ElVaTzRqGo67MpDg0XIF5A3lZXSNjzjcK5ocQ0mXAGAJbMrYxW0qlFnXUwHupe2GSRmy3IkX0ldMY1p+Tnm07+BVTQxLKVasI9oUbuLTmLjlaY3zOvFYG2NltovdSvMgtJ0LToR61BVHpBWqPdTqOY/8x7ajmtJ9lzrm5Gu7NqF0+18F+IqU2Zw0ta72tXG49m27f4rWWNbNP2YaubRy4wjd5y90ob6BF2P7YlpWviOh7y15Y+XNvkIuY4GdYXP03ubv+qlL5JdP+Jcp7RrM0q1B2PdHhMIFfGuqn8zJUPFzGF3L2ozeai58jd6+qp1SZ08FUY+TOTaWzD/AIan8Df+b/7JKvmd8J80lp93sy1MdzTxnvU8kcz2obK0CwvxTGvG66CriFfStrdRo4ZznBrAXOcYAGpKCx5JADZcTAAmSToBzXoXR3YAwzczr13i8aMHwg/M/RJvSVGKlwXOjvR/8NTygg1XD8x40H8reQ8z3K7tDFmmAxsknyG/19lLE4rqqczc6cZWW25LibnkfJcrlq5OyMNPAUDl68FUez2rC6tuqDcE7KO9JMtipYd0e6D2pVARub4KZpxvPiVRrOOaxnvSW4PYNTwuYnQd8KZ2U0mDEcioUX2RQ8C90WwpUG2NgBRqF7TciCInQyts40+gsSg9o0gczMozqttVMlbtlRdLYt4vE5mEEmDbT91mOwTI1v2STCVTEE2gKVA2v8ymk0ibTZA4WBr5FDYyD+yvGOR8fuqtWqRuHrtTTbBpEjRb3qlXbBkeStdeeSDXqE7kRHJbEC1ZWOplj21G6tv2jeFp0nOmx8v2TYqgS3Xy1WkZaWZyVou0cTma2q3eLrkelGxerq9Y0xTqmRGjX7x2HUd/BaWwsXke6i7Q3b9vXJaWLwralN1J/uu37wdzhzBW/DOerVM4VlNrRd31Qqxvr4KGLwrqb3Mf7zTB+hHI696ruv8AdUkZOfig+ccSmVSEleknX8HZ7B6IBzOtxEhpHsMBgun9ROoHAb/nvYDoBh6huwgf1v08Vs4bBmoZPgeCubQx3UsyskvIty1v9gvOyZmtlyeli6ePLWxmYXoZhcNVNSkfbiAKjs2Q7y3eCZ5q7QotaSXEHvmeQ4rKpybkmeY5KTqgG/1dZapvZuzoUMa4QGuTUeSZAkwIsP3U2m0ZkJ9STbuuk117fNWTsFIk6qQYOI80mdh8U1R9o+qSY2kRewcfmqnV30nsVlrba+cJ2gDT5qtVEaLB0z/KUqh4Ir62UIVJ97T2xKab5E4rgPQECLeH3RiOQ8Akwti7vkjCqzj8vus3NlrGvZTq0+XknptEajnZGxOPY1pMkwOQQtoVm4cNDcOIquHthzgc7yy8kmdSY4cIWsVKUbM3pUqJdWOPkVTxLqYgVAHsccuUgw4nQOuIFrqx1wG4eKobTIcwzaJNuw/dLHL7lY5w+1nQ7Z2fh6TaQoMDGlp9lk5bO3cLmI7Fj1Q07vmi4TE0+qpta6Q1rgSZ94u1vGoAPeinKdw8/uibqTocIXFWZecCYt37kiZH+qu1GtjT14qrh3QdwG8lClYtFGLjsHUzh7GmWmbLUr48hgJBzRedAr1cyNQVmYq4MlbwyXszCeOnYVmFo4loe5jXPAiTwHo+aEejNCoxzMgY8j2XifZO4kbxxCzdmYk0asE2d6/ddLWpiA9q1mq4MY09mjjP+gmK+Fn/ALgSXZ/jElOuYdqH/M6LE4xtFmozHQcxEnsErBOZ5l1zMzx15c1F9TrHEuNyb20G4IzcM2Lu8l5yjW75PVbT2XAzzbcPXYq7gSe7fJUyz4SfD9kP9Wl58T4LRGbZJlPxta6OGtbvA8U9PNNhfu+yT6hm4+W7uS5HwOKoic3kVWNSTp3qFZ4Ij15BBbTAPbG9OkK2zRbTJtA8FI043eAVNo5qbe1Kvkq/gnVfPDvCjSgb+7RN1LzcCRxt9VOnhahGluNk2qRKdsIKreXruTl7eXruQjhXjXTjACd+CIvdRRaaBYlrdRexMdl1i7G6X4jGEUqtOmKMF4ID8wcwhogkxv4LTdI3GPXJB2ZhA0C+YhgAe2SMpc5xbBAuDHfI3LojKoNMxcU5JplsYRDq4MTA7fUq0xp9BOWLFNmrSoFUzOguyh1/aa0NJkz7QFiQSbxpA3KIMG57oR2kDUxygojaov6+qGxJFZzxw8iqtQDcL8f2WjVrC9p4epVWq+0gCZ8PNOLFIFTkiPogV6RUuscDM68CivcY1GnEfdWtmZyVowcdhTE3kLU2FtHMzKdRx9bvkVCrJGqyOtNKqHDQ+R3Ltg9SpnHNaXaOs6jkks3+22/D5pKe2w7qNJrhwMpn4kc/EfUKT9J9c1WJndK4UrPQboh182jfy+yK2pNjpbhCiHE6/PzR2UjOngdU2JDtqE/qHl9lB5jfPh9kQ0Dw8yg1WmLjzKSQ2wZ9WH2RKRvqL9ir4SqKgJG4mNUSmITfoF7LQfzHgEi7n8vshtbyUgDax80kgbDsdun14I7TG8eu5V6dtQT42RRHA/8AMkwiHBnh5fZTJtu9f3VWDo3Hxck+ueB8XKWikCrifh7x+yTaMCGgAeuAUKr5N5He76qdOePzVPglPciaR5eu5CqA8PXgi43EdWxzy6wGl78AquDxnWtu4DldFOrKveiNdsacONh5KGbmO6PsnxMj9RjvjzTUIi58Z8FdbGd7jsJOp7rfZLq54eP0hTzDj802ZvEeJQOyu4Xj18lJtU39qPXISlVgfq+agx44+JKujOxVXEid+/15rNxtAOHEd60arhx8j9VUqvBm+5bQbRhNGN1LuJ8/uktDOzl670l062YaDfL53HwTtbyPgVnhp+NT9r4vL91xdtnb3EaIfGrfJTZVjcszM/4/XikXO+Py/dLtMfdRqPqiP9VXc6bGYPEeSpjSC4mN958lB1Gf1O8ULExPKi/0ZoAsPelTbGkj+79lWwNQ0hDHEdsFC6kfEfH91Kwy1yb4Zcs8dEUvBpi5397SPqo1XgTJsNwDvIBZ/Vc0mhw0eVfaM+6azIOj7dhUgR8Xk77rHqPIF3anh+6bI/4z/hH3S7LK7yNxw/n8nfdLJ/OPP7rEaag/X5BOXv31D4BLsv2HeRqGpE7/ABQy865iO4rOh3xu9d6YsPxH13qliYu6gm2ZNIyZgiJ7RpwRMBhZoTvERv3hUq2GzCC53G31RGPc1uQPOXhA+cSnLE3FJexRypSbfoLXe4i5OvNBk8/A+uKi5pO8+f3Qvwxmczrq1BkOaLMnn5ps/q6ruoH4nKH4U/EU1ATmiyX8vmhuIjh3H7oJwnM+KgcDzP8AiKpRI1E3O5+X7qrXdrc9wVj8EP5v8RUTgG8/E/dWiWZ/WdqSvf2e3h/zO+6Sq0TuaHW80hW9Qqwcd/lKfxKiitRY64p+t9WVSeSRJjcig1FsVD6hP1ipZzwUpKKDUXOtTdaqoPanlFBqLPXJdYq2nHyS7z9EUFlg1U/WqqXpg7kig1Fo1khW9eiq3cO9ODyToNRaFVRdUVYvSzBFC1FnOm6xVusUS/l8kUFlnrU/WqoaoUsw4+aKDUWc6brFWzBNnRQai0aqYVFVzc0xKdC1FsuUS8KsHqJqIoNRZ6xOq2bmUk6FqDs1QcToe76J0kkUxBQd6806SBE6e5WBr4/NJJIYqn2Q/wBXrmkkgAjUj68EkkAROiifXkkkgRKn9lJ+qSSYEDqe5NW1HckkkANmvcmdr3FOkmIQ9eISZ9PokkgQjv8AXBMdEkk0DIncmYkkmHkJuHah19fXNJJAFhJJJMR//9k="/>
          <p:cNvSpPr>
            <a:spLocks noChangeAspect="1" noChangeArrowheads="1"/>
          </p:cNvSpPr>
          <p:nvPr/>
        </p:nvSpPr>
        <p:spPr bwMode="auto">
          <a:xfrm>
            <a:off x="1754188" y="5524500"/>
            <a:ext cx="5408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71" name="AutoShape 16" descr="data:image/jpeg;base64,/9j/4AAQSkZJRgABAQAAAQABAAD/2wCEAAkGBhQSEBUUEhQWFRQWFxcYFxQUFxcXFxgVFxUVFxcYFxcXHCYeGB0kHBUVHy8gJCcpLCwsFR4xNTAqNSYrLCkBCQoKDgwOGg8PGiwkHSQpLCwsLCwsLCwsLCksLCksLCwsLCwsLCwsLCwsLCwpKSksLCwsKSwsLCwsLCwsKSwpLP/AABEIAPEA0QMBIgACEQEDEQH/xAAcAAABBQEBAQAAAAAAAAAAAAADAAECBAUGBwj/xABIEAABAwIDBAcGBAMFBAsAAAABAAIRAyEEEjEFQVFhBhNxgZGh8CIyUrHB0RQjQuEHYnIVgpKy8SQzQ6IWFzRTVGNzk6TS4v/EABoBAAMBAQEBAAAAAAAAAAAAAAABAgMEBQb/xAAqEQACAgEDBAEEAQUAAAAAAAAAAQIRAxIhMQQTQVFhBSJxkUJSobHR8P/aAAwDAQACEQMRAD8A7jKmyomVLKtDxwWRIsRcqUICgWVMWosJZUBQLKkGIuVIMRYUCypQi5E2VAUDypwEQNThqQUDDUsqJlSyoCgeVLKiZUsqBg8qWVEypZUgohlTwpAJ8qQyGVLKiQllQFA8qfKpNYe1SDUh0Dyp8qnlShA6IZU6lCSLGSypZVNOGp2QDypiy6LCWVOwBZEsiLCaEWALInLUTKllRYAsqQaiwlCVhQIMT5VOE+VFgDypZUQoWIxLKbcz3NaOLiAPPVFhQ8JZVQZ0kw5Nqk9jXR4wrmFxbKl2uB321jsN1Hci3SaNHimlbT/RMBLKiQllVWQDhKESEoQBDKnhShOAkMhCUKcJnA7kDoaE0KcJQkBGElOEyAJwllRi1NlTsVAoSyomRMWosVEMqQapwllRY6IZUi1EhNCLAHCUImVLKiwBwlCnCw+kG3DT/Lp/7w6n4R9/kplNRVsqEHJ0ixtPbVOjY+0/4Ru/qO758lyO0sF+Lq9bUc4CAG02mwA4SJvczbeoZQPedc6zqTcm+/RaNEgDXcbc4j5uK83N1EpbI9bB08Yb+SlR6PsBgFwt8R1OX7q/hdnuaWw9wIu0Eg6axN/9FZFUEugm2bs/TF+5GpwYJ1Bdp/VuHYSvNnNnqQgjQw+0TMVBH8w93vB08StDKqLqYjWd14nh3bvFEwlYC023dh/18129P9Qd6cn7PP6j6aq1Yv1/otQllU4ShevZ4lEITwpQlCLAjCUKUJ8qLGQhNCnCeErGQhMp5UkWBYITZUTKmyosQPKllRMqWVFhQPKmhEhLKiwoHCUKcJQiwohCiQiwoVHAAkmABJJ0AFyUWFGftnaIoUXVDcizRxcdB64LzttSo9xcTqSSTqSb381Hb3Sqpi6kUx7AJy/D2mdTfhv3Km3Z73OipUOsQLDSban5Lkyy1HoYIaVb5LoLSBLgOO+3OOzzVhm0qLQJeNdIFhNzuJVPCbIpy2Rmufek/wCay0qGy2NLCGADPrlaOO8XXJOjti2FbtzD5TNUzePabvPartDaeFP/ABCOElt+26c4BuR5yTfdPKea0nbNa4uhoPs8zxj3u9cU9J2wciWGxdF1usGgteA7foispgiQ4EhocYOg4Aetyi3YtItZmptd7An2W8BylC/sJnVhzC5hyT7LjExvDpB8FzNI3UmbWGcfdOo48PXzRoWLUpYigRlPWjgbP0JPI2/pWls3aLKzMzN1nNNi128EL2Ohz6o9uXK/weH9Q6epd2PD5/JYhPCnCWVemeXRANT5VKEsqBkIShTypQkMjCZThJAUWITZUXKmhKwoHCbKiQlCLFQOEsqnlT5U7HQPKmyomVNlRYUDhZvSPAmrhK9NpgupPAPOCfp5rWyrlulvSM0iaTIBLZe87g7cJ5b+amUkkVCLbpHB4PDgAAaX+kLdwmzA4A+1e8gDU/RYGM2uym2TcDdOWeQJ+gKuYbbdZzG5KMA5YHWjfEAwye7Vedm1eD2MKj5NujhGCBDif6vlZWRh2i5aY4TB+XNY1N2Ke3MGNGn/ABDx5MRQ7GSBlZEf94/j/TzXI7fn+50pJeDb65oA9mwGs9nJN+LI00BJjXv05rIZRxhHu07zfrKiRwWLnSkLx/vK2vio0ryy7ZvN2q6LAdp3b9wQm7aqFpHsD2YsLRHDcsCphsWA4nqoH89b4Zt7Sqvx2IYQ38q7Wu9+toRPx7kdtPigt+T0ykQ+CLn/APJH1VfBbNDK1Wp8YpgjmwO9rvDgP7q5zo10mDWFmIc1tQPcCC5wEAwMrqkjn729dVQxjXRB13bz/T8XdKnBNYMty4MuoxyyY3GJYShShKF9FZ89RGEoUoShFjIQllU4ShKwojCdPlSQBce1QhEcows7LohCUKcJoTsVAKFTNm/lcW+AB+qLCo7JxOc1hqGVntB7A0mewkjuWhCSZU406IQlClCUKrJojC8C2/0iq4vEvf7gzFogSQG+zDRxAFzrM6aL3+F5JtvYrKOOrBgDQX5hG4PAcQOF3OKmT2NcXJx7tiOMki5Fy8y6exehPwbKWFZUDW5mspmeJABM+axMS2AV2OHg0mtcLZWTPYOS8/qJPY9Pp1yUNk4io9ksNMAQJieeoMb/ACRsVVyljX1KTTUORgLT7ThuHtX0+St0aLabcrRw4bjbcvKumHTCo7GQ0w3DVfy/ZE5xZzjIvebaRCxxYnlk0jfJkWNHq4o1R+pm8+4dd5PtoT6dX46fH3HT/nVboztg4jC0qtT2XuacwIDZILgS0HcYBHatDEW9Dx9cVg006ZqmmrRi7UxVWjSc7M0iQCMjtCI+IxYqWx6YqsD3BtsrRIPugCJ5wfMK6GB0gxB4xwT0YY2ANzd2qrathb3uE/6M5m2cCIJyvbIk3ABFxHasvG7GqYeXUpp74BzUXf1N3brx3hdpgTLGm/uj5DwVqpRBEQL27vquRTaZbyeGZfRbarsRhw94yuDnMIPFhg3NzfjfjeVr5UPBYMU6YY0AAcOJMk+aPC+kxv7UfO5ac3XshCQCnCUK7IoG5tio0h7I7B8kWEPCD8tn9LfkErCiSSnCSLCixCYlTcEiFFl0QShShKE7FRQ2bhcnWeyBmq1HWMzJAmNxMepV2FGkLd7v8xU4ST2KluyMJQnhKE7JojC8z6YO/wBtqf3P8jV6dC8v6Xf9uq9rf8jVMuDTGtzHxEwTu/ZdlQZ7DYG5usxoFxuIYb9n0XaMb7I7G8PkuDqPB6fTrkcTE20/mnVeEdINpNrY2pVY2GudpYyQ3KTzkgnvXtm0WONJzWuDSWlskNMTInu1XiVfo7WZVc1rHvaxxAe2m+HAEgEW0Nlr0WlOTYdVeyRcd0lZ7IGGYYABc4uLnEACZ3LseiPSSQAC40iQxzHkudScfdLTvaTaPsvPHYCpSH5jHtnTM0tnjEjmFudDR+ZWH/lg94eI+ZXVlxwcHRzQnJSPW2snhYxoeE8NU7aZnw+e9DfZ9uX15pNd/Lw4xr2rxz0zo9nf7tt92vgr4PNZ2zT+W20W+u7eVdbp61XG+SZItBKEqeg7EDH7SpUG5q1RlNt7vcGi2sTr3L6PG/sX4PDmvuf5DwlC882l/Gigx7hRouqtaYLy4NBAIGYCCYI0ldHsHp9hMV7j8jgGyypDXS8hoAvc5jFuW4qyao6DKh0Pdb2D5KdSs1rS5zg1oElxIAA4kmwC836W/wAWaeHpVqFFr/xLCaYcQMgOUfmAzcCbDiBuQt2NLY9ISXzX/wBYO0f/ABdf/F+ySvQwPp95hMU5cmJXNZo0MnVHa+2aWFpGrXeGMBAkzcnQWBuV5L0i/jIazA2jSdTuC4ueCHAfpIAEjvVK2TR0PS/+KzcHUdQpU89Rt3OcfZGa4sLkQ4GZGhXNYf8AjdXaw56bHOkQdAAPenjN+xcH0srf7W8gEAto2mYHUUoEm5WVSDnaNJ7ATfuWkYbJlNbs946Mfxao1m1PxTm0DninqWlpIEF3ETeQLXWl096X/hsPlw9Vn4h2S0hxbTfP5mW83AAsdZ0XjvRPH1cI9zvw/WZmFrTUb7rjo4ZtY3jfpIQ9snE4mr1tXLMBsl1JhLWiBIbE2S2sWk18Z04xlKm2n+Jc5zSXyCS9rs12vc4e0LEwJF9YsruB2k+u0Vqzsz3iXOgSTMaCBoEWn0OwpqgMaXgXdNRxGUDUweMLYx/RxlOhT6r8r2oAmZZBnUmIMeK55dRHZezrj08t2qMnEVLcOfq66mltdkC5MRoHaLl6mwLnMQ5sC5dJmb27F1f4kEWd+kN9zdx9/Vc2eUXVHVghJXY1XarC0xPgY14Lmqu3agdmiQeOaO666HE4wlj40IJ93gP6lytWrDVOFJ3sVl8GP0z2o6tTphwjI98CDvDePYqXQy1St/6J/wAzVt1dhOxTYYWhzTJLp0iNwKLsTodVo1Huc+mQ6mWADNMlwPw6WXX3IRhpObtyk9R1X9sNcZDXbv0jTmVIbQaP0u3D3RGvBDdWLNJgtDTAFgndjyZMkyWmwabtiPkvP2O7c6LY+0GupiTBkjK6x14LXZcW8lxNTbYFN0UznMQ4hu4mZE8LdyhhNtB73mkH02tLRlLoI9kSfZN5MrDsybbCUo7K9zE6V/xCxeE2jVax+ZlMhrabmjq4dSY68Q4mTN9Fwm0ttuxFc1cVUfVJBPs6TuaGuIDB2bl6L0i2Ph6rqrqoZ1z2+89xF8kU3GDuEeC4XDbFOQMDMO85izO57gZIkOkOHs31i0L2Onyx0Jekjzc2BqV+znXVp0sOSY1y4yTc7yb8JO9dA7+H+L1a2m8fyVaZ+oVbE9Csc3XDVD/SA7/KSuhZcb/kv2Y9rJ/SyjiukOIfQFF1VzqTSSGk2lwg3NzoLck23geu7adE+NCkp1sFUpEdYyowje9rmxrHvBPt2OsaRf8AJw5/+PSH0WkZJvYhxaMuCknzJLQk9w6WfxM/D4mo2k8PpVKWVpaScr7DO2/MxoDA5lDwX8Zyab+sojPl/LyzJfe9SYAGlh9beXmpJJOpuTvk3JKi7E8FxX8FGjtXbuKxLnGtXc4OdJYCcvAANFgIMWWf+CbqQTyUMx3lN+IO7RGqQ1RaqVnOdmdGYgAmBPsgNAmJsAB3JPe/j5/uls3CPq1AymJe7yG8k7gOK6FvQau6wqU+32vss265NIxcjnAIFyO9dbsPoKypSDq5eHPghjYGVnF0gmTwQej3RBzazn4gS2m72GzIqOsQ7+kW11NtxXVbT2iKTYaZqO8uaznL0awgvKH2ZgsLhJp0S4yZqEwXEgWbNrC9uJU8Xjy+oXGw0a21mjT7rIw5gSPR8FMVp7fLwXO4Nu2ztjJR4RdeZN7DtCkK7dB9PNVH143evBVqbpcT+yWgruGriHMDCHODcwIk8Y5LIfg2EBrqrY4x+y0MNgxVOUnQbjxV93Rlh+Id6qMlDlkTTm9jGwAZRqWfmDmxABs6RraFsU8WI9fdCxGwgwFwmAOO+6o0MQRvSnU90ODcNmX6mKGsSN+ikcS2Pd8gqVTE21Pgp0a4jXyWejY11qwFbFsaQy7S+cu+4ElVaTzRqGo67MpDg0XIF5A3lZXSNjzjcK5ocQ0mXAGAJbMrYxW0qlFnXUwHupe2GSRmy3IkX0ldMY1p+Tnm07+BVTQxLKVasI9oUbuLTmLjlaY3zOvFYG2NltovdSvMgtJ0LToR61BVHpBWqPdTqOY/8x7ajmtJ9lzrm5Gu7NqF0+18F+IqU2Zw0ta72tXG49m27f4rWWNbNP2YaubRy4wjd5y90ob6BF2P7YlpWviOh7y15Y+XNvkIuY4GdYXP03ubv+qlL5JdP+Jcp7RrM0q1B2PdHhMIFfGuqn8zJUPFzGF3L2ozeai58jd6+qp1SZ08FUY+TOTaWzD/AIan8Df+b/7JKvmd8J80lp93sy1MdzTxnvU8kcz2obK0CwvxTGvG66CriFfStrdRo4ZznBrAXOcYAGpKCx5JADZcTAAmSToBzXoXR3YAwzczr13i8aMHwg/M/RJvSVGKlwXOjvR/8NTygg1XD8x40H8reQ8z3K7tDFmmAxsknyG/19lLE4rqqczc6cZWW25LibnkfJcrlq5OyMNPAUDl68FUez2rC6tuqDcE7KO9JMtipYd0e6D2pVARub4KZpxvPiVRrOOaxnvSW4PYNTwuYnQd8KZ2U0mDEcioUX2RQ8C90WwpUG2NgBRqF7TciCInQyts40+gsSg9o0gczMozqttVMlbtlRdLYt4vE5mEEmDbT91mOwTI1v2STCVTEE2gKVA2v8ymk0ibTZA4WBr5FDYyD+yvGOR8fuqtWqRuHrtTTbBpEjRb3qlXbBkeStdeeSDXqE7kRHJbEC1ZWOplj21G6tv2jeFp0nOmx8v2TYqgS3Xy1WkZaWZyVou0cTma2q3eLrkelGxerq9Y0xTqmRGjX7x2HUd/BaWwsXke6i7Q3b9vXJaWLwralN1J/uu37wdzhzBW/DOerVM4VlNrRd31Qqxvr4KGLwrqb3Mf7zTB+hHI696ruv8AdUkZOfig+ccSmVSEleknX8HZ7B6IBzOtxEhpHsMBgun9ROoHAb/nvYDoBh6huwgf1v08Vs4bBmoZPgeCubQx3UsyskvIty1v9gvOyZmtlyeli6ePLWxmYXoZhcNVNSkfbiAKjs2Q7y3eCZ5q7QotaSXEHvmeQ4rKpybkmeY5KTqgG/1dZapvZuzoUMa4QGuTUeSZAkwIsP3U2m0ZkJ9STbuuk117fNWTsFIk6qQYOI80mdh8U1R9o+qSY2kRewcfmqnV30nsVlrba+cJ2gDT5qtVEaLB0z/KUqh4Ir62UIVJ97T2xKab5E4rgPQECLeH3RiOQ8Akwti7vkjCqzj8vus3NlrGvZTq0+XknptEajnZGxOPY1pMkwOQQtoVm4cNDcOIquHthzgc7yy8kmdSY4cIWsVKUbM3pUqJdWOPkVTxLqYgVAHsccuUgw4nQOuIFrqx1wG4eKobTIcwzaJNuw/dLHL7lY5w+1nQ7Z2fh6TaQoMDGlp9lk5bO3cLmI7Fj1Q07vmi4TE0+qpta6Q1rgSZ94u1vGoAPeinKdw8/uibqTocIXFWZecCYt37kiZH+qu1GtjT14qrh3QdwG8lClYtFGLjsHUzh7GmWmbLUr48hgJBzRedAr1cyNQVmYq4MlbwyXszCeOnYVmFo4loe5jXPAiTwHo+aEejNCoxzMgY8j2XifZO4kbxxCzdmYk0asE2d6/ddLWpiA9q1mq4MY09mjjP+gmK+Fn/ALgSXZ/jElOuYdqH/M6LE4xtFmozHQcxEnsErBOZ5l1zMzx15c1F9TrHEuNyb20G4IzcM2Lu8l5yjW75PVbT2XAzzbcPXYq7gSe7fJUyz4SfD9kP9Wl58T4LRGbZJlPxta6OGtbvA8U9PNNhfu+yT6hm4+W7uS5HwOKoic3kVWNSTp3qFZ4Ij15BBbTAPbG9OkK2zRbTJtA8FI043eAVNo5qbe1Kvkq/gnVfPDvCjSgb+7RN1LzcCRxt9VOnhahGluNk2qRKdsIKreXruTl7eXruQjhXjXTjACd+CIvdRRaaBYlrdRexMdl1i7G6X4jGEUqtOmKMF4ID8wcwhogkxv4LTdI3GPXJB2ZhA0C+YhgAe2SMpc5xbBAuDHfI3LojKoNMxcU5JplsYRDq4MTA7fUq0xp9BOWLFNmrSoFUzOguyh1/aa0NJkz7QFiQSbxpA3KIMG57oR2kDUxygojaov6+qGxJFZzxw8iqtQDcL8f2WjVrC9p4epVWq+0gCZ8PNOLFIFTkiPogV6RUuscDM68CivcY1GnEfdWtmZyVowcdhTE3kLU2FtHMzKdRx9bvkVCrJGqyOtNKqHDQ+R3Ltg9SpnHNaXaOs6jkks3+22/D5pKe2w7qNJrhwMpn4kc/EfUKT9J9c1WJndK4UrPQboh182jfy+yK2pNjpbhCiHE6/PzR2UjOngdU2JDtqE/qHl9lB5jfPh9kQ0Dw8yg1WmLjzKSQ2wZ9WH2RKRvqL9ir4SqKgJG4mNUSmITfoF7LQfzHgEi7n8vshtbyUgDax80kgbDsdun14I7TG8eu5V6dtQT42RRHA/8AMkwiHBnh5fZTJtu9f3VWDo3Hxck+ueB8XKWikCrifh7x+yTaMCGgAeuAUKr5N5He76qdOePzVPglPciaR5eu5CqA8PXgi43EdWxzy6wGl78AquDxnWtu4DldFOrKveiNdsacONh5KGbmO6PsnxMj9RjvjzTUIi58Z8FdbGd7jsJOp7rfZLq54eP0hTzDj802ZvEeJQOyu4Xj18lJtU39qPXISlVgfq+agx44+JKujOxVXEid+/15rNxtAOHEd60arhx8j9VUqvBm+5bQbRhNGN1LuJ8/uktDOzl670l062YaDfL53HwTtbyPgVnhp+NT9r4vL91xdtnb3EaIfGrfJTZVjcszM/4/XikXO+Py/dLtMfdRqPqiP9VXc6bGYPEeSpjSC4mN958lB1Gf1O8ULExPKi/0ZoAsPelTbGkj+79lWwNQ0hDHEdsFC6kfEfH91Kwy1yb4Zcs8dEUvBpi5397SPqo1XgTJsNwDvIBZ/Vc0mhw0eVfaM+6azIOj7dhUgR8Xk77rHqPIF3anh+6bI/4z/hH3S7LK7yNxw/n8nfdLJ/OPP7rEaag/X5BOXv31D4BLsv2HeRqGpE7/ABQy865iO4rOh3xu9d6YsPxH13qliYu6gm2ZNIyZgiJ7RpwRMBhZoTvERv3hUq2GzCC53G31RGPc1uQPOXhA+cSnLE3FJexRypSbfoLXe4i5OvNBk8/A+uKi5pO8+f3Qvwxmczrq1BkOaLMnn5ps/q6ruoH4nKH4U/EU1ATmiyX8vmhuIjh3H7oJwnM+KgcDzP8AiKpRI1E3O5+X7qrXdrc9wVj8EP5v8RUTgG8/E/dWiWZ/WdqSvf2e3h/zO+6Sq0TuaHW80hW9Qqwcd/lKfxKiitRY64p+t9WVSeSRJjcig1FsVD6hP1ipZzwUpKKDUXOtTdaqoPanlFBqLPXJdYq2nHyS7z9EUFlg1U/WqqXpg7kig1Fo1khW9eiq3cO9ODyToNRaFVRdUVYvSzBFC1FnOm6xVusUS/l8kUFlnrU/WqoaoUsw4+aKDUWc6brFWzBNnRQai0aqYVFVzc0xKdC1FsuUS8KsHqJqIoNRZ6xOq2bmUk6FqDs1QcToe76J0kkUxBQd6806SBE6e5WBr4/NJJIYqn2Q/wBXrmkkgAjUj68EkkAROiifXkkkgRKn9lJ+qSSYEDqe5NW1HckkkANmvcmdr3FOkmIQ9eISZ9PokkgQjv8AXBMdEkk0DIncmYkkmHkJuHah19fXNJJAFhJJJMR//9k="/>
          <p:cNvSpPr>
            <a:spLocks noChangeAspect="1" noChangeArrowheads="1"/>
          </p:cNvSpPr>
          <p:nvPr/>
        </p:nvSpPr>
        <p:spPr bwMode="auto">
          <a:xfrm>
            <a:off x="520700" y="-652463"/>
            <a:ext cx="1990725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72" name="AutoShape 18" descr="data:image/jpeg;base64,/9j/4AAQSkZJRgABAQAAAQABAAD/2wCEAAkGBhQSEBUUEhQWFRQWFxcYFxQUFxcXFxgVFxUVFxcYFxcXHCYeGB0kHBUVHy8gJCcpLCwsFR4xNTAqNSYrLCkBCQoKDgwOGg8PGiwkHSQpLCwsLCwsLCwsLCksLCksLCwsLCwsLCwsLCwsLCwpKSksLCwsKSwsLCwsLCwsKSwpLP/AABEIAPEA0QMBIgACEQEDEQH/xAAcAAABBQEBAQAAAAAAAAAAAAADAAECBAUGBwj/xABIEAABAwIDBAcGBAMFBAsAAAABAAIRAyEEEjEFQVFhBhNxgZGh8CIyUrHB0RQjQuEHYnIVgpKy8SQzQ6IWFzRTVGNzk6TS4v/EABoBAAMBAQEBAAAAAAAAAAAAAAABAgMEBQb/xAAqEQACAgEDBAEEAQUAAAAAAAAAAQIRAxIhMQQTQVFhBSJxkUJSobHR8P/aAAwDAQACEQMRAD8A7jKmyomVLKtDxwWRIsRcqUICgWVMWosJZUBQLKkGIuVIMRYUCypQi5E2VAUDypwEQNThqQUDDUsqJlSyoCgeVLKiZUsqBg8qWVEypZUgohlTwpAJ8qQyGVLKiQllQFA8qfKpNYe1SDUh0Dyp8qnlShA6IZU6lCSLGSypZVNOGp2QDypiy6LCWVOwBZEsiLCaEWALInLUTKllRYAsqQaiwlCVhQIMT5VOE+VFgDypZUQoWIxLKbcz3NaOLiAPPVFhQ8JZVQZ0kw5Nqk9jXR4wrmFxbKl2uB321jsN1Hci3SaNHimlbT/RMBLKiQllVWQDhKESEoQBDKnhShOAkMhCUKcJnA7kDoaE0KcJQkBGElOEyAJwllRi1NlTsVAoSyomRMWosVEMqQapwllRY6IZUi1EhNCLAHCUImVLKiwBwlCnCw+kG3DT/Lp/7w6n4R9/kplNRVsqEHJ0ixtPbVOjY+0/4Ru/qO758lyO0sF+Lq9bUc4CAG02mwA4SJvczbeoZQPedc6zqTcm+/RaNEgDXcbc4j5uK83N1EpbI9bB08Yb+SlR6PsBgFwt8R1OX7q/hdnuaWw9wIu0Eg6axN/9FZFUEugm2bs/TF+5GpwYJ1Bdp/VuHYSvNnNnqQgjQw+0TMVBH8w93vB08StDKqLqYjWd14nh3bvFEwlYC023dh/18129P9Qd6cn7PP6j6aq1Yv1/otQllU4ShevZ4lEITwpQlCLAjCUKUJ8qLGQhNCnCeErGQhMp5UkWBYITZUTKmyosQPKllRMqWVFhQPKmhEhLKiwoHCUKcJQiwohCiQiwoVHAAkmABJJ0AFyUWFGftnaIoUXVDcizRxcdB64LzttSo9xcTqSSTqSb381Hb3Sqpi6kUx7AJy/D2mdTfhv3Km3Z73OipUOsQLDSban5Lkyy1HoYIaVb5LoLSBLgOO+3OOzzVhm0qLQJeNdIFhNzuJVPCbIpy2Rmufek/wCay0qGy2NLCGADPrlaOO8XXJOjti2FbtzD5TNUzePabvPartDaeFP/ABCOElt+26c4BuR5yTfdPKea0nbNa4uhoPs8zxj3u9cU9J2wciWGxdF1usGgteA7foispgiQ4EhocYOg4Aetyi3YtItZmptd7An2W8BylC/sJnVhzC5hyT7LjExvDpB8FzNI3UmbWGcfdOo48PXzRoWLUpYigRlPWjgbP0JPI2/pWls3aLKzMzN1nNNi128EL2Ohz6o9uXK/weH9Q6epd2PD5/JYhPCnCWVemeXRANT5VKEsqBkIShTypQkMjCZThJAUWITZUXKmhKwoHCbKiQlCLFQOEsqnlT5U7HQPKmyomVNlRYUDhZvSPAmrhK9NpgupPAPOCfp5rWyrlulvSM0iaTIBLZe87g7cJ5b+amUkkVCLbpHB4PDgAAaX+kLdwmzA4A+1e8gDU/RYGM2uym2TcDdOWeQJ+gKuYbbdZzG5KMA5YHWjfEAwye7Vedm1eD2MKj5NujhGCBDif6vlZWRh2i5aY4TB+XNY1N2Ke3MGNGn/ABDx5MRQ7GSBlZEf94/j/TzXI7fn+50pJeDb65oA9mwGs9nJN+LI00BJjXv05rIZRxhHu07zfrKiRwWLnSkLx/vK2vio0ryy7ZvN2q6LAdp3b9wQm7aqFpHsD2YsLRHDcsCphsWA4nqoH89b4Zt7Sqvx2IYQ38q7Wu9+toRPx7kdtPigt+T0ykQ+CLn/APJH1VfBbNDK1Wp8YpgjmwO9rvDgP7q5zo10mDWFmIc1tQPcCC5wEAwMrqkjn729dVQxjXRB13bz/T8XdKnBNYMty4MuoxyyY3GJYShShKF9FZ89RGEoUoShFjIQllU4ShKwojCdPlSQBce1QhEcows7LohCUKcJoTsVAKFTNm/lcW+AB+qLCo7JxOc1hqGVntB7A0mewkjuWhCSZU406IQlClCUKrJojC8C2/0iq4vEvf7gzFogSQG+zDRxAFzrM6aL3+F5JtvYrKOOrBgDQX5hG4PAcQOF3OKmT2NcXJx7tiOMki5Fy8y6exehPwbKWFZUDW5mspmeJABM+axMS2AV2OHg0mtcLZWTPYOS8/qJPY9Pp1yUNk4io9ksNMAQJieeoMb/ACRsVVyljX1KTTUORgLT7ThuHtX0+St0aLabcrRw4bjbcvKumHTCo7GQ0w3DVfy/ZE5xZzjIvebaRCxxYnlk0jfJkWNHq4o1R+pm8+4dd5PtoT6dX46fH3HT/nVboztg4jC0qtT2XuacwIDZILgS0HcYBHatDEW9Dx9cVg006ZqmmrRi7UxVWjSc7M0iQCMjtCI+IxYqWx6YqsD3BtsrRIPugCJ5wfMK6GB0gxB4xwT0YY2ANzd2qrathb3uE/6M5m2cCIJyvbIk3ABFxHasvG7GqYeXUpp74BzUXf1N3brx3hdpgTLGm/uj5DwVqpRBEQL27vquRTaZbyeGZfRbarsRhw94yuDnMIPFhg3NzfjfjeVr5UPBYMU6YY0AAcOJMk+aPC+kxv7UfO5ac3XshCQCnCUK7IoG5tio0h7I7B8kWEPCD8tn9LfkErCiSSnCSLCixCYlTcEiFFl0QShShKE7FRQ2bhcnWeyBmq1HWMzJAmNxMepV2FGkLd7v8xU4ST2KluyMJQnhKE7JojC8z6YO/wBtqf3P8jV6dC8v6Xf9uq9rf8jVMuDTGtzHxEwTu/ZdlQZ7DYG5usxoFxuIYb9n0XaMb7I7G8PkuDqPB6fTrkcTE20/mnVeEdINpNrY2pVY2GudpYyQ3KTzkgnvXtm0WONJzWuDSWlskNMTInu1XiVfo7WZVc1rHvaxxAe2m+HAEgEW0Nlr0WlOTYdVeyRcd0lZ7IGGYYABc4uLnEACZ3LseiPSSQAC40iQxzHkudScfdLTvaTaPsvPHYCpSH5jHtnTM0tnjEjmFudDR+ZWH/lg94eI+ZXVlxwcHRzQnJSPW2snhYxoeE8NU7aZnw+e9DfZ9uX15pNd/Lw4xr2rxz0zo9nf7tt92vgr4PNZ2zT+W20W+u7eVdbp61XG+SZItBKEqeg7EDH7SpUG5q1RlNt7vcGi2sTr3L6PG/sX4PDmvuf5DwlC882l/Gigx7hRouqtaYLy4NBAIGYCCYI0ldHsHp9hMV7j8jgGyypDXS8hoAvc5jFuW4qyao6DKh0Pdb2D5KdSs1rS5zg1oElxIAA4kmwC836W/wAWaeHpVqFFr/xLCaYcQMgOUfmAzcCbDiBuQt2NLY9ISXzX/wBYO0f/ABdf/F+ySvQwPp95hMU5cmJXNZo0MnVHa+2aWFpGrXeGMBAkzcnQWBuV5L0i/jIazA2jSdTuC4ueCHAfpIAEjvVK2TR0PS/+KzcHUdQpU89Rt3OcfZGa4sLkQ4GZGhXNYf8AjdXaw56bHOkQdAAPenjN+xcH0srf7W8gEAto2mYHUUoEm5WVSDnaNJ7ATfuWkYbJlNbs946Mfxao1m1PxTm0DninqWlpIEF3ETeQLXWl096X/hsPlw9Vn4h2S0hxbTfP5mW83AAsdZ0XjvRPH1cI9zvw/WZmFrTUb7rjo4ZtY3jfpIQ9snE4mr1tXLMBsl1JhLWiBIbE2S2sWk18Z04xlKm2n+Jc5zSXyCS9rs12vc4e0LEwJF9YsruB2k+u0Vqzsz3iXOgSTMaCBoEWn0OwpqgMaXgXdNRxGUDUweMLYx/RxlOhT6r8r2oAmZZBnUmIMeK55dRHZezrj08t2qMnEVLcOfq66mltdkC5MRoHaLl6mwLnMQ5sC5dJmb27F1f4kEWd+kN9zdx9/Vc2eUXVHVghJXY1XarC0xPgY14Lmqu3agdmiQeOaO666HE4wlj40IJ93gP6lytWrDVOFJ3sVl8GP0z2o6tTphwjI98CDvDePYqXQy1St/6J/wAzVt1dhOxTYYWhzTJLp0iNwKLsTodVo1Huc+mQ6mWADNMlwPw6WXX3IRhpObtyk9R1X9sNcZDXbv0jTmVIbQaP0u3D3RGvBDdWLNJgtDTAFgndjyZMkyWmwabtiPkvP2O7c6LY+0GupiTBkjK6x14LXZcW8lxNTbYFN0UznMQ4hu4mZE8LdyhhNtB73mkH02tLRlLoI9kSfZN5MrDsybbCUo7K9zE6V/xCxeE2jVax+ZlMhrabmjq4dSY68Q4mTN9Fwm0ttuxFc1cVUfVJBPs6TuaGuIDB2bl6L0i2Ph6rqrqoZ1z2+89xF8kU3GDuEeC4XDbFOQMDMO85izO57gZIkOkOHs31i0L2Onyx0Jekjzc2BqV+znXVp0sOSY1y4yTc7yb8JO9dA7+H+L1a2m8fyVaZ+oVbE9Csc3XDVD/SA7/KSuhZcb/kv2Y9rJ/SyjiukOIfQFF1VzqTSSGk2lwg3NzoLck23geu7adE+NCkp1sFUpEdYyowje9rmxrHvBPt2OsaRf8AJw5/+PSH0WkZJvYhxaMuCknzJLQk9w6WfxM/D4mo2k8PpVKWVpaScr7DO2/MxoDA5lDwX8Zyab+sojPl/LyzJfe9SYAGlh9beXmpJJOpuTvk3JKi7E8FxX8FGjtXbuKxLnGtXc4OdJYCcvAANFgIMWWf+CbqQTyUMx3lN+IO7RGqQ1RaqVnOdmdGYgAmBPsgNAmJsAB3JPe/j5/uls3CPq1AymJe7yG8k7gOK6FvQau6wqU+32vss265NIxcjnAIFyO9dbsPoKypSDq5eHPghjYGVnF0gmTwQej3RBzazn4gS2m72GzIqOsQ7+kW11NtxXVbT2iKTYaZqO8uaznL0awgvKH2ZgsLhJp0S4yZqEwXEgWbNrC9uJU8Xjy+oXGw0a21mjT7rIw5gSPR8FMVp7fLwXO4Nu2ztjJR4RdeZN7DtCkK7dB9PNVH143evBVqbpcT+yWgruGriHMDCHODcwIk8Y5LIfg2EBrqrY4x+y0MNgxVOUnQbjxV93Rlh+Id6qMlDlkTTm9jGwAZRqWfmDmxABs6RraFsU8WI9fdCxGwgwFwmAOO+6o0MQRvSnU90ODcNmX6mKGsSN+ikcS2Pd8gqVTE21Pgp0a4jXyWejY11qwFbFsaQy7S+cu+4ElVaTzRqGo67MpDg0XIF5A3lZXSNjzjcK5ocQ0mXAGAJbMrYxW0qlFnXUwHupe2GSRmy3IkX0ldMY1p+Tnm07+BVTQxLKVasI9oUbuLTmLjlaY3zOvFYG2NltovdSvMgtJ0LToR61BVHpBWqPdTqOY/8x7ajmtJ9lzrm5Gu7NqF0+18F+IqU2Zw0ta72tXG49m27f4rWWNbNP2YaubRy4wjd5y90ob6BF2P7YlpWviOh7y15Y+XNvkIuY4GdYXP03ubv+qlL5JdP+Jcp7RrM0q1B2PdHhMIFfGuqn8zJUPFzGF3L2ozeai58jd6+qp1SZ08FUY+TOTaWzD/AIan8Df+b/7JKvmd8J80lp93sy1MdzTxnvU8kcz2obK0CwvxTGvG66CriFfStrdRo4ZznBrAXOcYAGpKCx5JADZcTAAmSToBzXoXR3YAwzczr13i8aMHwg/M/RJvSVGKlwXOjvR/8NTygg1XD8x40H8reQ8z3K7tDFmmAxsknyG/19lLE4rqqczc6cZWW25LibnkfJcrlq5OyMNPAUDl68FUez2rC6tuqDcE7KO9JMtipYd0e6D2pVARub4KZpxvPiVRrOOaxnvSW4PYNTwuYnQd8KZ2U0mDEcioUX2RQ8C90WwpUG2NgBRqF7TciCInQyts40+gsSg9o0gczMozqttVMlbtlRdLYt4vE5mEEmDbT91mOwTI1v2STCVTEE2gKVA2v8ymk0ibTZA4WBr5FDYyD+yvGOR8fuqtWqRuHrtTTbBpEjRb3qlXbBkeStdeeSDXqE7kRHJbEC1ZWOplj21G6tv2jeFp0nOmx8v2TYqgS3Xy1WkZaWZyVou0cTma2q3eLrkelGxerq9Y0xTqmRGjX7x2HUd/BaWwsXke6i7Q3b9vXJaWLwralN1J/uu37wdzhzBW/DOerVM4VlNrRd31Qqxvr4KGLwrqb3Mf7zTB+hHI696ruv8AdUkZOfig+ccSmVSEleknX8HZ7B6IBzOtxEhpHsMBgun9ROoHAb/nvYDoBh6huwgf1v08Vs4bBmoZPgeCubQx3UsyskvIty1v9gvOyZmtlyeli6ePLWxmYXoZhcNVNSkfbiAKjs2Q7y3eCZ5q7QotaSXEHvmeQ4rKpybkmeY5KTqgG/1dZapvZuzoUMa4QGuTUeSZAkwIsP3U2m0ZkJ9STbuuk117fNWTsFIk6qQYOI80mdh8U1R9o+qSY2kRewcfmqnV30nsVlrba+cJ2gDT5qtVEaLB0z/KUqh4Ir62UIVJ97T2xKab5E4rgPQECLeH3RiOQ8Akwti7vkjCqzj8vus3NlrGvZTq0+XknptEajnZGxOPY1pMkwOQQtoVm4cNDcOIquHthzgc7yy8kmdSY4cIWsVKUbM3pUqJdWOPkVTxLqYgVAHsccuUgw4nQOuIFrqx1wG4eKobTIcwzaJNuw/dLHL7lY5w+1nQ7Z2fh6TaQoMDGlp9lk5bO3cLmI7Fj1Q07vmi4TE0+qpta6Q1rgSZ94u1vGoAPeinKdw8/uibqTocIXFWZecCYt37kiZH+qu1GtjT14qrh3QdwG8lClYtFGLjsHUzh7GmWmbLUr48hgJBzRedAr1cyNQVmYq4MlbwyXszCeOnYVmFo4loe5jXPAiTwHo+aEejNCoxzMgY8j2XifZO4kbxxCzdmYk0asE2d6/ddLWpiA9q1mq4MY09mjjP+gmK+Fn/ALgSXZ/jElOuYdqH/M6LE4xtFmozHQcxEnsErBOZ5l1zMzx15c1F9TrHEuNyb20G4IzcM2Lu8l5yjW75PVbT2XAzzbcPXYq7gSe7fJUyz4SfD9kP9Wl58T4LRGbZJlPxta6OGtbvA8U9PNNhfu+yT6hm4+W7uS5HwOKoic3kVWNSTp3qFZ4Ij15BBbTAPbG9OkK2zRbTJtA8FI043eAVNo5qbe1Kvkq/gnVfPDvCjSgb+7RN1LzcCRxt9VOnhahGluNk2qRKdsIKreXruTl7eXruQjhXjXTjACd+CIvdRRaaBYlrdRexMdl1i7G6X4jGEUqtOmKMF4ID8wcwhogkxv4LTdI3GPXJB2ZhA0C+YhgAe2SMpc5xbBAuDHfI3LojKoNMxcU5JplsYRDq4MTA7fUq0xp9BOWLFNmrSoFUzOguyh1/aa0NJkz7QFiQSbxpA3KIMG57oR2kDUxygojaov6+qGxJFZzxw8iqtQDcL8f2WjVrC9p4epVWq+0gCZ8PNOLFIFTkiPogV6RUuscDM68CivcY1GnEfdWtmZyVowcdhTE3kLU2FtHMzKdRx9bvkVCrJGqyOtNKqHDQ+R3Ltg9SpnHNaXaOs6jkks3+22/D5pKe2w7qNJrhwMpn4kc/EfUKT9J9c1WJndK4UrPQboh182jfy+yK2pNjpbhCiHE6/PzR2UjOngdU2JDtqE/qHl9lB5jfPh9kQ0Dw8yg1WmLjzKSQ2wZ9WH2RKRvqL9ir4SqKgJG4mNUSmITfoF7LQfzHgEi7n8vshtbyUgDax80kgbDsdun14I7TG8eu5V6dtQT42RRHA/8AMkwiHBnh5fZTJtu9f3VWDo3Hxck+ueB8XKWikCrifh7x+yTaMCGgAeuAUKr5N5He76qdOePzVPglPciaR5eu5CqA8PXgi43EdWxzy6wGl78AquDxnWtu4DldFOrKveiNdsacONh5KGbmO6PsnxMj9RjvjzTUIi58Z8FdbGd7jsJOp7rfZLq54eP0hTzDj802ZvEeJQOyu4Xj18lJtU39qPXISlVgfq+agx44+JKujOxVXEid+/15rNxtAOHEd60arhx8j9VUqvBm+5bQbRhNGN1LuJ8/uktDOzl670l062YaDfL53HwTtbyPgVnhp+NT9r4vL91xdtnb3EaIfGrfJTZVjcszM/4/XikXO+Py/dLtMfdRqPqiP9VXc6bGYPEeSpjSC4mN958lB1Gf1O8ULExPKi/0ZoAsPelTbGkj+79lWwNQ0hDHEdsFC6kfEfH91Kwy1yb4Zcs8dEUvBpi5397SPqo1XgTJsNwDvIBZ/Vc0mhw0eVfaM+6azIOj7dhUgR8Xk77rHqPIF3anh+6bI/4z/hH3S7LK7yNxw/n8nfdLJ/OPP7rEaag/X5BOXv31D4BLsv2HeRqGpE7/ABQy865iO4rOh3xu9d6YsPxH13qliYu6gm2ZNIyZgiJ7RpwRMBhZoTvERv3hUq2GzCC53G31RGPc1uQPOXhA+cSnLE3FJexRypSbfoLXe4i5OvNBk8/A+uKi5pO8+f3Qvwxmczrq1BkOaLMnn5ps/q6ruoH4nKH4U/EU1ATmiyX8vmhuIjh3H7oJwnM+KgcDzP8AiKpRI1E3O5+X7qrXdrc9wVj8EP5v8RUTgG8/E/dWiWZ/WdqSvf2e3h/zO+6Sq0TuaHW80hW9Qqwcd/lKfxKiitRY64p+t9WVSeSRJjcig1FsVD6hP1ipZzwUpKKDUXOtTdaqoPanlFBqLPXJdYq2nHyS7z9EUFlg1U/WqqXpg7kig1Fo1khW9eiq3cO9ODyToNRaFVRdUVYvSzBFC1FnOm6xVusUS/l8kUFlnrU/WqoaoUsw4+aKDUWc6brFWzBNnRQai0aqYVFVzc0xKdC1FsuUS8KsHqJqIoNRZ6xOq2bmUk6FqDs1QcToe76J0kkUxBQd6806SBE6e5WBr4/NJJIYqn2Q/wBXrmkkgAjUj68EkkAROiifXkkkgRKn9lJ+qSSYEDqe5NW1HckkkANmvcmdr3FOkmIQ9eISZ9PokkgQjv8AXBMdEkk0DIncmYkkmHkJuHah19fXNJJAFhJJJMR//9k="/>
          <p:cNvSpPr>
            <a:spLocks noChangeAspect="1" noChangeArrowheads="1"/>
          </p:cNvSpPr>
          <p:nvPr/>
        </p:nvSpPr>
        <p:spPr bwMode="auto">
          <a:xfrm>
            <a:off x="673100" y="-500063"/>
            <a:ext cx="1990725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1103313"/>
            <a:ext cx="3978275" cy="409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74" name="Rectangle 3"/>
          <p:cNvSpPr>
            <a:spLocks noChangeArrowheads="1"/>
          </p:cNvSpPr>
          <p:nvPr/>
        </p:nvSpPr>
        <p:spPr bwMode="auto">
          <a:xfrm>
            <a:off x="2987675" y="4800600"/>
            <a:ext cx="24225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1800" b="1">
              <a:latin typeface="Arial" charset="0"/>
            </a:endParaRPr>
          </a:p>
          <a:p>
            <a:endParaRPr lang="en-US" altLang="en-US" sz="1800" b="1">
              <a:latin typeface="Arial" charset="0"/>
            </a:endParaRPr>
          </a:p>
          <a:p>
            <a:endParaRPr lang="en-US" altLang="en-US" sz="1800" b="1">
              <a:latin typeface="Arial" charset="0"/>
            </a:endParaRPr>
          </a:p>
          <a:p>
            <a:r>
              <a:rPr lang="en-US" altLang="en-US" sz="1800" b="1">
                <a:latin typeface="Arial" charset="0"/>
              </a:rPr>
              <a:t>           A. </a:t>
            </a:r>
            <a:r>
              <a:rPr lang="en-US" altLang="en-US" sz="2000" b="1">
                <a:latin typeface="Arial" charset="0"/>
              </a:rPr>
              <a:t>108 Steps</a:t>
            </a:r>
            <a:endParaRPr lang="en-US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DD5C-4301-4025-A7C6-2ADCB479571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1954CF1-D347-4DF4-B549-469A6BDEFD79}" type="slidenum">
              <a:rPr lang="en-US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6082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609600"/>
            <a:ext cx="7772400" cy="914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sz="3200" b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Informational Interviewing </a:t>
            </a:r>
            <a:br>
              <a:rPr sz="3200" b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3200" b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6 Easy Steps</a:t>
            </a:r>
          </a:p>
        </p:txBody>
      </p:sp>
      <p:sp>
        <p:nvSpPr>
          <p:cNvPr id="16389" name="Rectangle 3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7239000" cy="4191000"/>
          </a:xfrm>
        </p:spPr>
        <p:txBody>
          <a:bodyPr/>
          <a:lstStyle/>
          <a:p>
            <a:pPr marL="495300" indent="-495300" eaLnBrk="1" hangingPunct="1"/>
            <a:endParaRPr lang="en-US" altLang="en-US" sz="1400" smtClean="0"/>
          </a:p>
          <a:p>
            <a:pPr marL="495300" indent="-495300" eaLnBrk="1" hangingPunct="1"/>
            <a:endParaRPr lang="en-US" altLang="en-US" sz="1400" b="1" smtClean="0">
              <a:latin typeface="Comic Sans MS" pitchFamily="66" charset="0"/>
            </a:endParaRPr>
          </a:p>
          <a:p>
            <a:pPr marL="914400" lvl="1" indent="-457200" algn="l" eaLnBrk="1" hangingPunct="1">
              <a:lnSpc>
                <a:spcPct val="130000"/>
              </a:lnSpc>
              <a:buFont typeface="Wingdings 2" pitchFamily="18" charset="2"/>
              <a:buAutoNum type="arabicPeriod"/>
            </a:pPr>
            <a:r>
              <a:rPr lang="en-US" altLang="en-US" sz="2600" b="1" smtClean="0">
                <a:latin typeface="Arial" charset="0"/>
                <a:cs typeface="Arial" charset="0"/>
              </a:rPr>
              <a:t>Build Contact List</a:t>
            </a:r>
          </a:p>
          <a:p>
            <a:pPr marL="914400" lvl="1" indent="-457200" algn="l" eaLnBrk="1" hangingPunct="1">
              <a:lnSpc>
                <a:spcPct val="130000"/>
              </a:lnSpc>
              <a:buFont typeface="Wingdings 2" pitchFamily="18" charset="2"/>
              <a:buAutoNum type="arabicPeriod"/>
            </a:pPr>
            <a:r>
              <a:rPr lang="en-US" altLang="en-US" sz="2600" b="1" smtClean="0">
                <a:latin typeface="Arial" charset="0"/>
                <a:cs typeface="Arial" charset="0"/>
              </a:rPr>
              <a:t>Prioritize Contacts </a:t>
            </a:r>
          </a:p>
          <a:p>
            <a:pPr marL="914400" lvl="1" indent="-457200" algn="l" eaLnBrk="1" hangingPunct="1">
              <a:lnSpc>
                <a:spcPct val="130000"/>
              </a:lnSpc>
              <a:buFont typeface="Wingdings 2" pitchFamily="18" charset="2"/>
              <a:buAutoNum type="arabicPeriod"/>
            </a:pPr>
            <a:r>
              <a:rPr lang="en-US" altLang="en-US" sz="2600" b="1" smtClean="0">
                <a:latin typeface="Arial" charset="0"/>
                <a:cs typeface="Arial" charset="0"/>
              </a:rPr>
              <a:t>Request Meetings</a:t>
            </a:r>
          </a:p>
          <a:p>
            <a:pPr marL="914400" lvl="1" indent="-457200" algn="l" eaLnBrk="1" hangingPunct="1">
              <a:lnSpc>
                <a:spcPct val="130000"/>
              </a:lnSpc>
              <a:buFont typeface="Wingdings 2" pitchFamily="18" charset="2"/>
              <a:buAutoNum type="arabicPeriod"/>
            </a:pPr>
            <a:r>
              <a:rPr lang="en-US" altLang="en-US" sz="2600" b="1" smtClean="0">
                <a:latin typeface="Arial" charset="0"/>
                <a:cs typeface="Arial" charset="0"/>
              </a:rPr>
              <a:t>Prepare for Meeting </a:t>
            </a:r>
          </a:p>
          <a:p>
            <a:pPr marL="914400" lvl="1" indent="-457200" algn="l" eaLnBrk="1" hangingPunct="1">
              <a:lnSpc>
                <a:spcPct val="130000"/>
              </a:lnSpc>
              <a:buFont typeface="Wingdings 2" pitchFamily="18" charset="2"/>
              <a:buAutoNum type="arabicPeriod"/>
            </a:pPr>
            <a:r>
              <a:rPr lang="en-US" altLang="en-US" sz="2600" b="1" smtClean="0">
                <a:latin typeface="Arial" charset="0"/>
                <a:cs typeface="Arial" charset="0"/>
              </a:rPr>
              <a:t>Conduct  Meeting</a:t>
            </a:r>
          </a:p>
          <a:p>
            <a:pPr marL="914400" lvl="1" indent="-457200" algn="l" eaLnBrk="1" hangingPunct="1">
              <a:lnSpc>
                <a:spcPct val="130000"/>
              </a:lnSpc>
              <a:buFont typeface="Wingdings 2" pitchFamily="18" charset="2"/>
              <a:buAutoNum type="arabicPeriod"/>
            </a:pPr>
            <a:r>
              <a:rPr lang="en-US" altLang="en-US" sz="2600" b="1" smtClean="0">
                <a:latin typeface="Arial" charset="0"/>
                <a:cs typeface="Arial" charset="0"/>
              </a:rPr>
              <a:t>Follow-up</a:t>
            </a:r>
          </a:p>
          <a:p>
            <a:pPr marL="495300" indent="-495300" algn="l" eaLnBrk="1" hangingPunct="1"/>
            <a:endParaRPr lang="en-US" altLang="en-US" sz="2800" b="1" smtClean="0">
              <a:latin typeface="Comic Sans MS" pitchFamily="66" charset="0"/>
            </a:endParaRPr>
          </a:p>
          <a:p>
            <a:pPr marL="495300" indent="-495300" algn="l" eaLnBrk="1" hangingPunct="1">
              <a:buFont typeface="Wingdings 2" pitchFamily="18" charset="2"/>
              <a:buChar char=""/>
            </a:pPr>
            <a:endParaRPr lang="en-US" altLang="en-US" sz="3200" b="1" smtClean="0"/>
          </a:p>
          <a:p>
            <a:pPr marL="495300" indent="-495300" algn="l" eaLnBrk="1" hangingPunct="1"/>
            <a:endParaRPr lang="en-US" altLang="en-US" sz="3200" b="1" smtClean="0">
              <a:latin typeface="Comic Sans MS" pitchFamily="66" charset="0"/>
            </a:endParaRPr>
          </a:p>
        </p:txBody>
      </p:sp>
      <p:sp>
        <p:nvSpPr>
          <p:cNvPr id="16390" name="AutoShape 7" descr="9k="/>
          <p:cNvSpPr>
            <a:spLocks noChangeAspect="1" noChangeArrowheads="1"/>
          </p:cNvSpPr>
          <p:nvPr/>
        </p:nvSpPr>
        <p:spPr bwMode="auto">
          <a:xfrm>
            <a:off x="39688" y="0"/>
            <a:ext cx="1733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391" name="AutoShape 9" descr="9k="/>
          <p:cNvSpPr>
            <a:spLocks noChangeAspect="1" noChangeArrowheads="1"/>
          </p:cNvSpPr>
          <p:nvPr/>
        </p:nvSpPr>
        <p:spPr bwMode="auto">
          <a:xfrm>
            <a:off x="39688" y="0"/>
            <a:ext cx="1733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392" name="AutoShape 11" descr="9k="/>
          <p:cNvSpPr>
            <a:spLocks noChangeAspect="1" noChangeArrowheads="1"/>
          </p:cNvSpPr>
          <p:nvPr/>
        </p:nvSpPr>
        <p:spPr bwMode="auto">
          <a:xfrm>
            <a:off x="39688" y="0"/>
            <a:ext cx="1733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393" name="AutoShape 13" descr="9k="/>
          <p:cNvSpPr>
            <a:spLocks noChangeAspect="1" noChangeArrowheads="1"/>
          </p:cNvSpPr>
          <p:nvPr/>
        </p:nvSpPr>
        <p:spPr bwMode="auto">
          <a:xfrm>
            <a:off x="3705225" y="2776538"/>
            <a:ext cx="1733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394" name="AutoShape 15" descr="9k="/>
          <p:cNvSpPr>
            <a:spLocks noChangeAspect="1" noChangeArrowheads="1"/>
          </p:cNvSpPr>
          <p:nvPr/>
        </p:nvSpPr>
        <p:spPr bwMode="auto">
          <a:xfrm>
            <a:off x="39688" y="0"/>
            <a:ext cx="1733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639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962400"/>
            <a:ext cx="14732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F559B-0E3D-48AC-95F8-DBB715C293D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1295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sz="28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Step 1: Build Your Contact List</a:t>
            </a:r>
            <a:r>
              <a:rPr sz="20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sz="20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sz="20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Contact Categories</a:t>
            </a:r>
            <a:br>
              <a:rPr sz="20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sz="200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b="1" smtClean="0">
                <a:latin typeface="Comic Sans MS" pitchFamily="66" charset="0"/>
              </a:rPr>
              <a:t> </a:t>
            </a:r>
          </a:p>
          <a:p>
            <a:pPr marL="742950" lvl="1" indent="-285750"/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57200" y="1597025"/>
            <a:ext cx="731520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>
              <a:lnSpc>
                <a:spcPct val="135000"/>
              </a:lnSpc>
              <a:buFontTx/>
              <a:buAutoNum type="arabicPeriod"/>
              <a:tabLst>
                <a:tab pos="685800" algn="l"/>
              </a:tabLst>
            </a:pPr>
            <a:r>
              <a:rPr lang="en-US" altLang="en-US" sz="2000" b="1" i="1">
                <a:latin typeface="Comic Sans MS" pitchFamily="66" charset="0"/>
              </a:rPr>
              <a:t> </a:t>
            </a:r>
            <a:r>
              <a:rPr lang="en-US" altLang="en-US" sz="2000" b="1" i="1">
                <a:latin typeface="Arial" charset="0"/>
              </a:rPr>
              <a:t>Profession:  </a:t>
            </a:r>
            <a:r>
              <a:rPr lang="en-US" altLang="en-US" sz="2000">
                <a:latin typeface="Arial" charset="0"/>
              </a:rPr>
              <a:t>Accounting, IT, Marketing, HR, Engineering, Sales, Supply Chain, etc.</a:t>
            </a:r>
          </a:p>
          <a:p>
            <a:pPr marL="266700" indent="-266700">
              <a:lnSpc>
                <a:spcPct val="135000"/>
              </a:lnSpc>
              <a:tabLst>
                <a:tab pos="685800" algn="l"/>
              </a:tabLst>
            </a:pPr>
            <a:endParaRPr lang="en-US" altLang="en-US" sz="1600">
              <a:latin typeface="Arial" charset="0"/>
            </a:endParaRPr>
          </a:p>
          <a:p>
            <a:pPr marL="266700" indent="-266700">
              <a:lnSpc>
                <a:spcPct val="135000"/>
              </a:lnSpc>
              <a:tabLst>
                <a:tab pos="685800" algn="l"/>
              </a:tabLst>
            </a:pPr>
            <a:r>
              <a:rPr lang="en-US" altLang="en-US" sz="2000" b="1" i="1">
                <a:latin typeface="Arial" charset="0"/>
              </a:rPr>
              <a:t>2. Industry</a:t>
            </a:r>
            <a:r>
              <a:rPr lang="en-US" altLang="en-US" sz="2000" i="1">
                <a:latin typeface="Arial" charset="0"/>
              </a:rPr>
              <a:t>: </a:t>
            </a:r>
            <a:r>
              <a:rPr lang="en-US" altLang="en-US" sz="2000">
                <a:latin typeface="Arial" charset="0"/>
              </a:rPr>
              <a:t>health care, metals, energy, banking, insurance </a:t>
            </a:r>
          </a:p>
          <a:p>
            <a:pPr marL="266700" indent="-266700">
              <a:lnSpc>
                <a:spcPct val="135000"/>
              </a:lnSpc>
              <a:tabLst>
                <a:tab pos="685800" algn="l"/>
              </a:tabLst>
            </a:pPr>
            <a:r>
              <a:rPr lang="en-US" altLang="en-US" sz="2000">
                <a:latin typeface="Arial" charset="0"/>
              </a:rPr>
              <a:t>    education, retail, consulting etc.</a:t>
            </a:r>
          </a:p>
          <a:p>
            <a:pPr marL="266700" indent="-266700">
              <a:lnSpc>
                <a:spcPct val="135000"/>
              </a:lnSpc>
              <a:tabLst>
                <a:tab pos="685800" algn="l"/>
              </a:tabLst>
            </a:pPr>
            <a:endParaRPr lang="en-US" altLang="en-US" sz="1600">
              <a:latin typeface="Arial" charset="0"/>
            </a:endParaRPr>
          </a:p>
          <a:p>
            <a:pPr marL="266700" indent="-266700">
              <a:lnSpc>
                <a:spcPct val="135000"/>
              </a:lnSpc>
              <a:tabLst>
                <a:tab pos="685800" algn="l"/>
              </a:tabLst>
            </a:pPr>
            <a:r>
              <a:rPr lang="en-US" altLang="en-US" sz="2000" b="1" i="1">
                <a:latin typeface="Arial" charset="0"/>
              </a:rPr>
              <a:t>3. Personal</a:t>
            </a:r>
            <a:r>
              <a:rPr lang="en-US" altLang="en-US" sz="2000" i="1">
                <a:latin typeface="Arial" charset="0"/>
              </a:rPr>
              <a:t>: E</a:t>
            </a:r>
            <a:r>
              <a:rPr lang="en-US" altLang="en-US" sz="2000">
                <a:latin typeface="Arial" charset="0"/>
              </a:rPr>
              <a:t>veryone else in your life that you respect and who respects you… family, friends, friends of friends, barbers, church members, etc.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085975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4CBAA-8921-4880-8DA7-34D51FF5E6E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5943600" cy="609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sz="28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Step </a:t>
            </a:r>
            <a:r>
              <a:rPr sz="2800" b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sz="28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:  Prioritize Your List</a:t>
            </a:r>
            <a:endParaRPr sz="200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b="1" smtClean="0">
                <a:latin typeface="Comic Sans MS" pitchFamily="66" charset="0"/>
              </a:rPr>
              <a:t> </a:t>
            </a:r>
          </a:p>
          <a:p>
            <a:pPr marL="742950" lvl="1" indent="-285750"/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57200" y="1212850"/>
            <a:ext cx="8305800" cy="544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r>
              <a:rPr lang="en-US" altLang="en-US" sz="2000" b="1">
                <a:latin typeface="Comic Sans MS" pitchFamily="66" charset="0"/>
              </a:rPr>
              <a:t>Start with people you know – build your confidence</a:t>
            </a:r>
            <a:endParaRPr lang="en-US" altLang="en-US" sz="2000">
              <a:latin typeface="Arial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r>
              <a:rPr lang="en-US" altLang="en-US" sz="2000" b="1">
                <a:latin typeface="Arial" charset="0"/>
              </a:rPr>
              <a:t>Start where non- critical company / job  on the table</a:t>
            </a:r>
            <a:endParaRPr lang="en-US" altLang="en-US" sz="1600">
              <a:latin typeface="Arial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r>
              <a:rPr lang="en-US" altLang="en-US" sz="2000" b="1">
                <a:latin typeface="Arial" charset="0"/>
              </a:rPr>
              <a:t>Start where people have expressed an interest in helping you   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r>
              <a:rPr lang="en-US" altLang="en-US" sz="2000" b="1">
                <a:latin typeface="Arial" charset="0"/>
              </a:rPr>
              <a:t>Higher priority where people have fed you leads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r>
              <a:rPr lang="en-US" altLang="en-US" sz="2000" b="1">
                <a:latin typeface="Arial" charset="0"/>
              </a:rPr>
              <a:t>Higher priority where they are in industries you prefer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endParaRPr lang="en-US" altLang="en-US" sz="2000" b="1">
              <a:latin typeface="Arial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endParaRPr lang="en-US" altLang="en-US" sz="2000" b="1">
              <a:latin typeface="Arial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tabLst>
                <a:tab pos="685800" algn="l"/>
              </a:tabLst>
            </a:pPr>
            <a:endParaRPr lang="en-US" altLang="en-US" sz="2000" b="1">
              <a:latin typeface="Arial" charset="0"/>
            </a:endParaRPr>
          </a:p>
          <a:p>
            <a:pPr>
              <a:lnSpc>
                <a:spcPct val="135000"/>
              </a:lnSpc>
              <a:buFont typeface="Wingdings 2" pitchFamily="18" charset="2"/>
              <a:buNone/>
              <a:tabLst>
                <a:tab pos="685800" algn="l"/>
              </a:tabLst>
            </a:pPr>
            <a:endParaRPr lang="en-US" altLang="en-US" sz="2000" b="1">
              <a:latin typeface="Arial" charset="0"/>
            </a:endParaRPr>
          </a:p>
          <a:p>
            <a:pPr>
              <a:lnSpc>
                <a:spcPct val="135000"/>
              </a:lnSpc>
              <a:buFont typeface="Wingdings 2" pitchFamily="18" charset="2"/>
              <a:buNone/>
              <a:tabLst>
                <a:tab pos="685800" algn="l"/>
              </a:tabLst>
            </a:pPr>
            <a:endParaRPr lang="en-US" altLang="en-US" sz="2000" b="1">
              <a:latin typeface="Arial" charset="0"/>
            </a:endParaRPr>
          </a:p>
          <a:p>
            <a:pPr>
              <a:lnSpc>
                <a:spcPct val="135000"/>
              </a:lnSpc>
              <a:buFont typeface="Wingdings 2" pitchFamily="18" charset="2"/>
              <a:buNone/>
              <a:tabLst>
                <a:tab pos="685800" algn="l"/>
              </a:tabLst>
            </a:pPr>
            <a:endParaRPr lang="en-US" altLang="en-US" sz="2000" b="1">
              <a:latin typeface="Arial" charset="0"/>
            </a:endParaRPr>
          </a:p>
          <a:p>
            <a:pPr>
              <a:lnSpc>
                <a:spcPct val="135000"/>
              </a:lnSpc>
              <a:buFont typeface="Wingdings 2" pitchFamily="18" charset="2"/>
              <a:buNone/>
              <a:tabLst>
                <a:tab pos="685800" algn="l"/>
              </a:tabLst>
            </a:pPr>
            <a:endParaRPr lang="en-US" altLang="en-US" sz="2000">
              <a:latin typeface="Arial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22713"/>
            <a:ext cx="2667000" cy="20208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467600" cy="2743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A.  People You Know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Hi, (Joe). I’m calling to ask for a little advice . . . I’m back in the job market and looking to build my network.  Could I have maybe 15-20 minutes to help gather info about job market that will help me move forward with my job search?</a:t>
            </a:r>
          </a:p>
          <a:p>
            <a:pPr algn="ctr">
              <a:lnSpc>
                <a:spcPct val="90000"/>
              </a:lnSpc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B2AEB-8116-41ED-9088-85F535364B7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09600" y="762000"/>
            <a:ext cx="5867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en-US" sz="2800" b="1">
                <a:latin typeface="Comic Sans MS" pitchFamily="66" charset="0"/>
              </a:rPr>
              <a:t> Step 3: </a:t>
            </a:r>
            <a:r>
              <a:rPr lang="en-US" altLang="en-US" sz="3200" b="1">
                <a:latin typeface="Arial" charset="0"/>
              </a:rPr>
              <a:t>Asking for Meeting </a:t>
            </a:r>
          </a:p>
          <a:p>
            <a:pPr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en-US" sz="2800">
                <a:latin typeface="Arial" charset="0"/>
              </a:rPr>
              <a:t>      </a:t>
            </a:r>
            <a:r>
              <a:rPr lang="en-US" altLang="en-US" sz="1800">
                <a:latin typeface="Arial" charset="0"/>
              </a:rPr>
              <a:t>(</a:t>
            </a:r>
            <a:r>
              <a:rPr lang="en-US" altLang="en-US" sz="1800" i="1">
                <a:latin typeface="Arial" charset="0"/>
              </a:rPr>
              <a:t>sample script)</a:t>
            </a:r>
            <a:endParaRPr lang="en-US" altLang="en-US" sz="1800" b="1" i="1">
              <a:latin typeface="Arial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295400" cy="1803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People You Don’t Know 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Use a warm referral.  Someone in common as a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bridge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open door.</a:t>
            </a:r>
          </a:p>
          <a:p>
            <a:pPr marL="457200" indent="-457200">
              <a:lnSpc>
                <a:spcPct val="90000"/>
              </a:lnSpc>
              <a:buFont typeface="Wingdings 2" pitchFamily="18" charset="2"/>
              <a:buAutoNum type="alphaUcPeriod" startAt="2"/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Hello (Betty), my name is  _______, our mutual friend Steve Smith, recommended I talk with you as someone who might be willing to share some of your insights and experience with me on my job search. </a:t>
            </a:r>
          </a:p>
          <a:p>
            <a:pPr>
              <a:lnSpc>
                <a:spcPct val="90000"/>
              </a:lnSpc>
              <a:defRPr/>
            </a:pPr>
            <a:endParaRPr lang="en-US" sz="9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Hi (Betty), I understand Steve Smith emailed that I would be in reaching out to you.  I’m in the job market and looking to expand my network and seeking advise from people like you in the  ______ industry.</a:t>
            </a:r>
          </a:p>
          <a:p>
            <a:pPr>
              <a:lnSpc>
                <a:spcPct val="90000"/>
              </a:lnSpc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3622C-87BE-42F3-9433-BC3E608BC1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81000" y="533400"/>
            <a:ext cx="4495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en-US" sz="2800">
                <a:latin typeface="Comic Sans MS" pitchFamily="66" charset="0"/>
              </a:rPr>
              <a:t> </a:t>
            </a:r>
            <a:r>
              <a:rPr lang="en-US" altLang="en-US" sz="2800" b="1">
                <a:latin typeface="Arial" charset="0"/>
              </a:rPr>
              <a:t>Asking for the Meeting</a:t>
            </a:r>
          </a:p>
          <a:p>
            <a:pPr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en-US" sz="1800" i="1">
                <a:latin typeface="Arial" charset="0"/>
              </a:rPr>
              <a:t>(sample scripts)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4041"/>
            <a:ext cx="1811338" cy="118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22-20CC-4334-BC31-66C624599BA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3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Step 4 - A:  Preparation </a:t>
            </a:r>
            <a:br>
              <a:rPr sz="3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29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Research Contact</a:t>
            </a:r>
            <a:r>
              <a:rPr sz="27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sz="27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endParaRPr sz="27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Find out person’s background, profession,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company, industry, professional associations etc.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would you do the above?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3609975" cy="126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D8B7D-8408-4A96-860D-0F179B46CA4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1447800" y="152400"/>
            <a:ext cx="4953000" cy="1600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3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sz="3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3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Step 4 - B:  Preparation </a:t>
            </a:r>
            <a:br>
              <a:rPr sz="36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sz="29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Setting the Agenda</a:t>
            </a:r>
          </a:p>
        </p:txBody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647700" y="1447800"/>
            <a:ext cx="8229600" cy="4678363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09600" y="2395538"/>
            <a:ext cx="8077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6700" indent="-2667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tabLst>
                <a:tab pos="685800" algn="l"/>
              </a:tabLst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US" altLang="en-US" sz="2400" dirty="0" smtClean="0">
                <a:latin typeface="Arial" charset="0"/>
              </a:rPr>
              <a:t>  </a:t>
            </a:r>
            <a:r>
              <a:rPr lang="en-US" altLang="en-US" sz="2200" b="1" dirty="0" smtClean="0">
                <a:latin typeface="Arial" charset="0"/>
              </a:rPr>
              <a:t>State purpose of meeting</a:t>
            </a:r>
          </a:p>
          <a:p>
            <a:pPr eaLnBrk="1" hangingPunct="1">
              <a:lnSpc>
                <a:spcPct val="165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US" altLang="en-US" sz="2200" b="1" dirty="0" smtClean="0">
                <a:latin typeface="Arial" charset="0"/>
              </a:rPr>
              <a:t>  Establish a common interest or reference</a:t>
            </a:r>
          </a:p>
          <a:p>
            <a:pPr eaLnBrk="1" hangingPunct="1">
              <a:lnSpc>
                <a:spcPct val="165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US" altLang="en-US" sz="2200" b="1" dirty="0" smtClean="0">
                <a:latin typeface="Arial" charset="0"/>
              </a:rPr>
              <a:t>  Exchange info  . . .  </a:t>
            </a:r>
            <a:r>
              <a:rPr lang="en-US" altLang="en-US" sz="2200" b="1" u="sng" dirty="0" smtClean="0">
                <a:latin typeface="Arial" charset="0"/>
              </a:rPr>
              <a:t>Get more names</a:t>
            </a:r>
            <a:r>
              <a:rPr lang="en-US" altLang="en-US" sz="2200" b="1" dirty="0" smtClean="0">
                <a:latin typeface="Arial" charset="0"/>
              </a:rPr>
              <a:t>, resume feedback,      </a:t>
            </a:r>
          </a:p>
          <a:p>
            <a:pPr marL="0" indent="0" eaLnBrk="1" hangingPunct="1">
              <a:lnSpc>
                <a:spcPct val="165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en-US" altLang="en-US" sz="2200" b="1" dirty="0" smtClean="0">
                <a:latin typeface="Arial" charset="0"/>
              </a:rPr>
              <a:t>     Practice elevator speech etc.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b="1" dirty="0" smtClean="0">
                <a:latin typeface="Arial" charset="0"/>
              </a:rPr>
              <a:t>4.  Follow-ups …. Is it ok if I stay in contact?  How best?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b="1" dirty="0" smtClean="0">
                <a:latin typeface="Arial" charset="0"/>
              </a:rPr>
              <a:t>5.  Summarize and close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1160"/>
            <a:ext cx="1541676" cy="2065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2F5CF-8BCA-4869-A5AE-719CDC94CDB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1143000" y="352425"/>
            <a:ext cx="3429000" cy="124777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28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Percentage Jobs thru Networking?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800600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65 - 85 % of jobs found through networking . . .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Harvard Business School </a:t>
            </a: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70 - 80% jobs that people hold been obtained through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networking  . . .  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</a:t>
            </a: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80% of today's jobs landed through networking . . .   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Recruiting Blogs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70% of jobs found through networking . . .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U.S.  Bureau of Labor Statistics</a:t>
            </a:r>
          </a:p>
          <a:p>
            <a:pPr>
              <a:defRPr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508000"/>
            <a:ext cx="2177143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29413" y="2287588"/>
            <a:ext cx="206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Corporal Newkirk, RAF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EC1F3-360E-4CEB-A9E9-CA97B7C5A64C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066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sz="36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Step 5: Conduct Meeting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810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n-US" altLang="en-US" sz="2800" smtClean="0">
              <a:latin typeface="Arial" charset="0"/>
              <a:cs typeface="Arial" charset="0"/>
            </a:endParaRPr>
          </a:p>
          <a:p>
            <a:pPr marL="0" indent="0"/>
            <a:r>
              <a:rPr lang="en-US" altLang="en-US" sz="2400" smtClean="0">
                <a:latin typeface="Arial" charset="0"/>
                <a:cs typeface="Arial" charset="0"/>
              </a:rPr>
              <a:t>  Follow your planned agenda</a:t>
            </a:r>
          </a:p>
          <a:p>
            <a:pPr marL="0" indent="0"/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/>
            <a:r>
              <a:rPr lang="en-US" altLang="en-US" sz="2400" smtClean="0">
                <a:latin typeface="Arial" charset="0"/>
                <a:cs typeface="Arial" charset="0"/>
              </a:rPr>
              <a:t>   Ask 3-4 prepared questions</a:t>
            </a:r>
          </a:p>
          <a:p>
            <a:pPr marL="0" indent="0"/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/>
            <a:r>
              <a:rPr lang="en-US" altLang="en-US" sz="2400" smtClean="0">
                <a:latin typeface="Arial" charset="0"/>
                <a:cs typeface="Arial" charset="0"/>
              </a:rPr>
              <a:t>  Stick to the amount of time you asked for</a:t>
            </a:r>
          </a:p>
          <a:p>
            <a:pPr marL="0" indent="0"/>
            <a:endParaRPr lang="en-US" altLang="en-US" sz="2400" smtClean="0">
              <a:latin typeface="Arial" charset="0"/>
              <a:cs typeface="Arial" charset="0"/>
            </a:endParaRPr>
          </a:p>
          <a:p>
            <a:pPr marL="0" indent="0"/>
            <a:r>
              <a:rPr lang="en-US" altLang="en-US" sz="2400" smtClean="0">
                <a:latin typeface="Arial" charset="0"/>
                <a:cs typeface="Arial" charset="0"/>
              </a:rPr>
              <a:t>  Do </a:t>
            </a:r>
            <a:r>
              <a:rPr lang="en-US" altLang="en-US" sz="2400" u="sng" smtClean="0">
                <a:latin typeface="Arial" charset="0"/>
                <a:cs typeface="Arial" charset="0"/>
              </a:rPr>
              <a:t>NOT</a:t>
            </a:r>
            <a:r>
              <a:rPr lang="en-US" altLang="en-US" sz="2400" smtClean="0">
                <a:latin typeface="Arial" charset="0"/>
                <a:cs typeface="Arial" charset="0"/>
              </a:rPr>
              <a:t> ask for a job!!!    Really!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199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54DBA-CC73-4DAE-834C-49A0A7A8971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295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38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sz="38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sz="38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Step 6: Follow – Up  Meetings</a:t>
            </a:r>
            <a:br>
              <a:rPr sz="380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sz="380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229600" cy="4678363"/>
          </a:xfrm>
        </p:spPr>
        <p:txBody>
          <a:bodyPr/>
          <a:lstStyle/>
          <a:p>
            <a:pPr marL="0" indent="0" algn="ctr">
              <a:lnSpc>
                <a:spcPct val="165000"/>
              </a:lnSpc>
              <a:buFont typeface="Wingdings 2" pitchFamily="18" charset="2"/>
              <a:buNone/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AIR - - Advise Information Referrals   </a:t>
            </a:r>
          </a:p>
          <a:p>
            <a:pPr>
              <a:lnSpc>
                <a:spcPct val="165000"/>
              </a:lnSpc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New information gathered since last met</a:t>
            </a:r>
          </a:p>
          <a:p>
            <a:pPr>
              <a:lnSpc>
                <a:spcPct val="165000"/>
              </a:lnSpc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Revisions to: resume / marketing strategy / elevator speech </a:t>
            </a:r>
          </a:p>
          <a:p>
            <a:pPr>
              <a:lnSpc>
                <a:spcPct val="165000"/>
              </a:lnSpc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Any more contacts</a:t>
            </a:r>
          </a:p>
          <a:p>
            <a:pPr>
              <a:lnSpc>
                <a:spcPct val="165000"/>
              </a:lnSpc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How you can help your contact</a:t>
            </a:r>
          </a:p>
          <a:p>
            <a:pPr>
              <a:lnSpc>
                <a:spcPct val="165000"/>
              </a:lnSpc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Provide feedback on your progress</a:t>
            </a:r>
          </a:p>
        </p:txBody>
      </p:sp>
      <p:pic>
        <p:nvPicPr>
          <p:cNvPr id="22533" name="Picture 7" descr="ANd9GcQYJB8vttVOkzOiXfWTf7H3DBPZu_RbQvu8X2iEzmrRNG2ZrdBG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87004"/>
            <a:ext cx="2066925" cy="231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3E7A9-D143-4699-83F9-18E97C1A836B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E463FD-FF1D-41BE-BDB7-E0D7C19B7E7C}" type="slidenum">
              <a:rPr lang="en-US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762000" y="533400"/>
            <a:ext cx="7772400" cy="1066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Proactive Means</a:t>
            </a:r>
            <a:br>
              <a:rPr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Making Things Happen!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1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mic Sans MS" pitchFamily="66" charset="0"/>
              </a:rPr>
              <a:t>  Faith Sheaffer-Polen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en-US" sz="3100" dirty="0" smtClean="0">
              <a:effectLst>
                <a:outerShdw blurRad="38100" dist="38100" dir="2700000" algn="tl">
                  <a:srgbClr val="444D26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mic Sans MS" pitchFamily="66" charset="0"/>
              </a:rPr>
              <a:t>  Paul DiFranco</a:t>
            </a:r>
            <a:r>
              <a:rPr lang="en-US" sz="3100" dirty="0" smtClean="0">
                <a:latin typeface="Comic Sans MS" pitchFamily="66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100" dirty="0" smtClean="0">
                <a:latin typeface="Comic Sans MS" pitchFamily="66" charset="0"/>
              </a:rPr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dirty="0" smtClean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05000"/>
            <a:ext cx="5486400" cy="35512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4B77E-5B4A-4A32-87A4-9B5E98E98E7E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94752BC-9A10-4D67-83A2-D14A6817812B}" type="slidenum">
              <a:rPr lang="en-US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638175" y="304800"/>
            <a:ext cx="77724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sz="4800"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Comfort Zone</a:t>
            </a:r>
            <a:endParaRPr b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1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mic Sans MS" pitchFamily="66" charset="0"/>
              </a:rPr>
              <a:t>  </a:t>
            </a:r>
            <a:r>
              <a:rPr lang="en-US" sz="3100" dirty="0" smtClean="0">
                <a:latin typeface="Comic Sans MS" pitchFamily="66" charset="0"/>
              </a:rPr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dirty="0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828800"/>
            <a:ext cx="4368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914400" y="4724400"/>
            <a:ext cx="70866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Staying in comfort zone too long - - we get stuck!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193C0-7A7B-46FC-B688-A0D311ACACC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72D36D5-DA77-4918-9EE8-314B65D405A7}" type="slidenum">
              <a:rPr lang="en-US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457200"/>
            <a:ext cx="7772400" cy="914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sz="4800"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Panic Zone</a:t>
            </a:r>
            <a:endParaRPr b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990600" y="1804988"/>
            <a:ext cx="6400800" cy="1763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1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100" dirty="0" smtClean="0">
                <a:latin typeface="Comic Sans MS" pitchFamily="66" charset="0"/>
              </a:rPr>
              <a:t>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1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dirty="0" smtClean="0"/>
          </a:p>
        </p:txBody>
      </p:sp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99" y="2133600"/>
            <a:ext cx="2430463" cy="25079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685800" y="4191000"/>
            <a:ext cx="7724775" cy="1554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To rapid of change can lead to excessive stress, anxiety, and reverting!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4" y="2209800"/>
            <a:ext cx="1190625" cy="140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533400" y="35814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 i="1">
                <a:latin typeface="Bodoni MT Condensed" pitchFamily="18" charset="0"/>
              </a:rPr>
              <a:t>Dr. Livingstone I presume?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68722-432B-4834-8917-A0B7BD6AD60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5981ED0-B16F-4D77-9909-23593A87466A}" type="slidenum">
              <a:rPr lang="en-US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655638" y="228600"/>
            <a:ext cx="7772400" cy="1371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sz="4800"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Stretch Zone</a:t>
            </a:r>
            <a:br>
              <a:rPr sz="4800"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sz="2700" b="1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254125" y="1905000"/>
            <a:ext cx="6400800" cy="332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100" b="1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100" b="1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en-US" sz="11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66800" y="5181600"/>
            <a:ext cx="6781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00200" y="3275013"/>
            <a:ext cx="601980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Change Happens  Best Here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E936-2C79-4461-A659-76B86C4E4FBA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C2EDE05-6887-4068-9507-534DF2BB7202}" type="slidenum">
              <a:rPr lang="en-US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457200"/>
            <a:ext cx="7772400" cy="838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sz="4800"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Informational</a:t>
            </a:r>
            <a:r>
              <a:rPr b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Interviewing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subTitle" idx="1"/>
          </p:nvPr>
        </p:nvSpPr>
        <p:spPr>
          <a:xfrm>
            <a:off x="1600200" y="1141413"/>
            <a:ext cx="6400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1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"/>
              <a:defRPr/>
            </a:pPr>
            <a:endParaRPr lang="en-US" sz="1600" dirty="0" smtClean="0">
              <a:effectLst>
                <a:outerShdw blurRad="38100" dist="38100" dir="2700000" algn="tl">
                  <a:srgbClr val="444D26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Arial" pitchFamily="34" charset="0"/>
                <a:cs typeface="Arial" pitchFamily="34" charset="0"/>
              </a:rPr>
              <a:t>Paul DiFranco, SPHR</a:t>
            </a: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81" y="2438400"/>
            <a:ext cx="3040063" cy="276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703" name="Rectangle 2"/>
          <p:cNvSpPr>
            <a:spLocks noChangeArrowheads="1"/>
          </p:cNvSpPr>
          <p:nvPr/>
        </p:nvSpPr>
        <p:spPr bwMode="auto">
          <a:xfrm>
            <a:off x="3962400" y="3275013"/>
            <a:ext cx="925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endParaRPr lang="en-US" altLang="en-US" b="1">
              <a:latin typeface="Arial" charset="0"/>
            </a:endParaRPr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2590800" y="56007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altLang="en-US" sz="2400">
                <a:solidFill>
                  <a:schemeClr val="bg1"/>
                </a:solidFill>
                <a:latin typeface="Arial" charset="0"/>
              </a:rPr>
              <a:t>      HR Pro Solutions MMXIII</a:t>
            </a:r>
            <a:r>
              <a:rPr lang="en-US" altLang="en-US" sz="24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19155-2B6C-47F3-9DAE-A7F7272D3A4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0775"/>
            <a:ext cx="8229600" cy="3400425"/>
          </a:xfrm>
        </p:spPr>
        <p:txBody>
          <a:bodyPr/>
          <a:lstStyle/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Reactive -- Responding to: postings, ads, etc.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 Vs. -</a:t>
            </a:r>
          </a:p>
          <a:p>
            <a:pPr marL="457200" indent="-457200" algn="ctr">
              <a:buFont typeface="Wingdings 2" pitchFamily="18" charset="2"/>
              <a:buAutoNum type="alphaUcPeriod"/>
              <a:defRPr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Proactive --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N-e-t-w-o-r-k-i-n-g</a:t>
            </a:r>
          </a:p>
          <a:p>
            <a:pPr marL="457200" indent="-457200">
              <a:buFont typeface="Wingdings 2" pitchFamily="18" charset="2"/>
              <a:buAutoNum type="alphaUcPeriod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1487"/>
            <a:ext cx="2276475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609600"/>
          </a:xfrm>
        </p:spPr>
        <p:txBody>
          <a:bodyPr/>
          <a:lstStyle/>
          <a:p>
            <a:pPr algn="ctr">
              <a:defRPr/>
            </a:pPr>
            <a:r>
              <a:rPr smtClean="0"/>
              <a:t>Tap into . . 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81600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latin typeface="+mj-lt"/>
              </a:rPr>
              <a:t>Most openings are not posted</a:t>
            </a:r>
            <a:r>
              <a:rPr lang="en-US" sz="2400" dirty="0" smtClean="0">
                <a:latin typeface="+mj-lt"/>
              </a:rPr>
              <a:t>!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4A6E2-AD44-49E8-875E-AFF9865DD2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638800" cy="3368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Applying for openings in Sunday News ads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Searching for job listings on LinkedIn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Sorting through and applying for jobs on: Career Board, Monster, CareerBuilder, Indeed, Simply Hired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Networking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57200" y="380999"/>
            <a:ext cx="7010400" cy="123496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Where would you invest  70%  of    your job search time?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D65D3-7349-4CCC-A031-AF89C33F6C4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85800"/>
            <a:ext cx="1317625" cy="1860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32" y="2962275"/>
            <a:ext cx="670868" cy="651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7239000" y="1976438"/>
            <a:ext cx="5791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 i="1"/>
              <a:t>     </a:t>
            </a:r>
            <a:r>
              <a:rPr lang="en-US" altLang="en-US" sz="2000" i="1"/>
              <a:t>J.B. Bryant</a:t>
            </a:r>
          </a:p>
          <a:p>
            <a:r>
              <a:rPr lang="en-US" altLang="en-US" sz="2000" i="1"/>
              <a:t>      </a:t>
            </a:r>
            <a:r>
              <a:rPr lang="en-US" altLang="en-US" i="1"/>
              <a:t>circa 1966 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875213"/>
            <a:ext cx="1295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BD5C3-5FF5-4C9D-9E90-C58664F38E6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113"/>
            <a:ext cx="8229600" cy="1066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36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 Main Ingredients of Job Networking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295400"/>
            <a:ext cx="9829800" cy="4800600"/>
          </a:xfrm>
        </p:spPr>
        <p:txBody>
          <a:bodyPr/>
          <a:lstStyle/>
          <a:p>
            <a:pPr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731838" lvl="2" indent="0"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Talking with People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i.e., Word of Mouth </a:t>
            </a:r>
          </a:p>
          <a:p>
            <a:pPr marL="1246188" lvl="2" indent="-514350">
              <a:buFont typeface="Wingdings 2" pitchFamily="18" charset="2"/>
              <a:buAutoNum type="arabicPeriod"/>
              <a:defRPr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31838" lvl="2" indent="0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Building Relationships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i.e., more than once!    </a:t>
            </a:r>
          </a:p>
          <a:p>
            <a:pPr marL="731838" lvl="2" indent="0">
              <a:buFont typeface="Wingdings 2" pitchFamily="18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6713" lvl="1" indent="0">
              <a:buFont typeface="Wingdings 2" pitchFamily="18" charset="2"/>
              <a:buNone/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3581400"/>
            <a:ext cx="2085975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66326-8D09-4745-94F6-B78A668CD1F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685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3200" b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Where to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5334000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Job Fairs</a:t>
            </a:r>
          </a:p>
          <a:p>
            <a:pPr>
              <a:defRPr/>
            </a:pPr>
            <a:endParaRPr lang="en-US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Trade and Professional  Associations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Networking Events</a:t>
            </a: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Friends, Family, Social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Gatherings / Organizations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Volunteer Jobs</a:t>
            </a: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Barbershops, little league games, garage sales, golf etc. etc. etc.</a:t>
            </a:r>
          </a:p>
          <a:p>
            <a:pPr>
              <a:defRPr/>
            </a:pP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Informational Interviews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143000"/>
            <a:ext cx="247015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1" y="5700212"/>
            <a:ext cx="490538" cy="476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BFC7A-5B08-45A9-BC82-E94A7E7F9B2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95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sz="3600" b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Informational Interviews</a:t>
            </a:r>
            <a:br>
              <a:rPr sz="3600" b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sz="2800" b="1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00050" y="1828800"/>
            <a:ext cx="8229600" cy="44196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Meeting where Job Seeker asks for </a:t>
            </a:r>
            <a:r>
              <a:rPr lang="en-US" altLang="en-US" b="1" smtClean="0">
                <a:solidFill>
                  <a:schemeClr val="bg1"/>
                </a:solidFill>
                <a:latin typeface="Arial" charset="0"/>
                <a:cs typeface="Arial" charset="0"/>
              </a:rPr>
              <a:t>AIR</a:t>
            </a:r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 i.e.., Advice, Information, Referrals.</a:t>
            </a:r>
          </a:p>
          <a:p>
            <a:endParaRPr lang="en-US" alt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Coined by Richard Nelson Bolles … </a:t>
            </a:r>
            <a:r>
              <a:rPr lang="en-US" altLang="en-US" i="1" smtClean="0">
                <a:solidFill>
                  <a:schemeClr val="bg1"/>
                </a:solidFill>
                <a:latin typeface="Arial" charset="0"/>
                <a:cs typeface="Arial" charset="0"/>
              </a:rPr>
              <a:t>What Color is Your Parachute? </a:t>
            </a:r>
          </a:p>
          <a:p>
            <a:endParaRPr lang="en-US" alt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alt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May or may not be a specific job opening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47469"/>
            <a:ext cx="952611" cy="87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A7474-BBCC-458E-AC09-85016948BF4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1066800" y="1371600"/>
            <a:ext cx="7848600" cy="5257800"/>
          </a:xfrm>
        </p:spPr>
        <p:txBody>
          <a:bodyPr/>
          <a:lstStyle/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Learn relevant information first hand </a:t>
            </a:r>
          </a:p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Discover alternate career paths</a:t>
            </a:r>
          </a:p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Improve communication skills / confidence</a:t>
            </a:r>
          </a:p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Learn organizational culture</a:t>
            </a:r>
          </a:p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Gain self knowledge </a:t>
            </a:r>
          </a:p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Build your network - -</a:t>
            </a:r>
            <a:r>
              <a:rPr lang="en-US" altLang="en-US" sz="2000" i="1" u="sng" smtClean="0">
                <a:solidFill>
                  <a:srgbClr val="F9FDCB"/>
                </a:solidFill>
                <a:latin typeface="Arial" charset="0"/>
                <a:cs typeface="Arial" charset="0"/>
              </a:rPr>
              <a:t>Who else should I talk with</a:t>
            </a:r>
            <a:r>
              <a:rPr lang="en-US" altLang="en-US" sz="2000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Offer useful information </a:t>
            </a:r>
          </a:p>
          <a:p>
            <a:pPr>
              <a:lnSpc>
                <a:spcPct val="145000"/>
              </a:lnSpc>
            </a:pPr>
            <a:r>
              <a:rPr lang="en-US" altLang="en-US" sz="2200" smtClean="0">
                <a:latin typeface="Arial" charset="0"/>
                <a:cs typeface="Arial" charset="0"/>
              </a:rPr>
              <a:t>Get valuable info -  resume, industry, job market</a:t>
            </a:r>
          </a:p>
          <a:p>
            <a:pPr>
              <a:lnSpc>
                <a:spcPct val="130000"/>
              </a:lnSpc>
              <a:buFont typeface="Wingdings 2" pitchFamily="18" charset="2"/>
              <a:buNone/>
            </a:pPr>
            <a:endParaRPr lang="en-US" altLang="en-US" sz="2200" smtClean="0"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en-US" altLang="en-US" sz="2000" smtClean="0">
              <a:latin typeface="Comic Sans MS" pitchFamily="66" charset="0"/>
            </a:endParaRPr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457200" y="152400"/>
            <a:ext cx="8229600" cy="10668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altLang="en-US" sz="3400">
                <a:solidFill>
                  <a:srgbClr val="F9F9F9"/>
                </a:solidFill>
                <a:latin typeface="Arial" charset="0"/>
              </a:rPr>
              <a:t>How You Benefit? </a:t>
            </a:r>
          </a:p>
          <a:p>
            <a:pPr algn="ctr" eaLnBrk="0" hangingPunct="0"/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Informational Interviewing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1219200"/>
            <a:ext cx="2102069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5791</TotalTime>
  <Words>1000</Words>
  <Application>Microsoft Office PowerPoint</Application>
  <PresentationFormat>On-screen Show (4:3)</PresentationFormat>
  <Paragraphs>279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Bodoni MT Condensed</vt:lpstr>
      <vt:lpstr>Calibri</vt:lpstr>
      <vt:lpstr>Comic Sans MS</vt:lpstr>
      <vt:lpstr>Constantia</vt:lpstr>
      <vt:lpstr>Wingdings 2</vt:lpstr>
      <vt:lpstr>Paper</vt:lpstr>
      <vt:lpstr>Informational Interviewing</vt:lpstr>
      <vt:lpstr>Percentage Jobs thru Networking?</vt:lpstr>
      <vt:lpstr>PowerPoint Presentation</vt:lpstr>
      <vt:lpstr>Tap into . . .</vt:lpstr>
      <vt:lpstr>Where would you invest  70%  of    your job search time?</vt:lpstr>
      <vt:lpstr>2 Main Ingredients of Job Networking  </vt:lpstr>
      <vt:lpstr>       Where to Network?</vt:lpstr>
      <vt:lpstr>Informational Interviews </vt:lpstr>
      <vt:lpstr>PowerPoint Presentation</vt:lpstr>
      <vt:lpstr>PowerPoint Presentation</vt:lpstr>
      <vt:lpstr>            How Do You Get to TOP of  McKinley Monument?</vt:lpstr>
      <vt:lpstr>One Step at a Time!</vt:lpstr>
      <vt:lpstr>Informational Interviewing   6 Easy Steps</vt:lpstr>
      <vt:lpstr>Step 1: Build Your Contact List   Contact Categories </vt:lpstr>
      <vt:lpstr>Step 2:  Prioritize Your List</vt:lpstr>
      <vt:lpstr>PowerPoint Presentation</vt:lpstr>
      <vt:lpstr>PowerPoint Presentation</vt:lpstr>
      <vt:lpstr>Step 4 - A:  Preparation  Research Contact </vt:lpstr>
      <vt:lpstr> Step 4 - B:  Preparation  Setting the Agenda</vt:lpstr>
      <vt:lpstr>Step 5: Conduct Meeting</vt:lpstr>
      <vt:lpstr> Step 6: Follow – Up  Meetings </vt:lpstr>
      <vt:lpstr>Proactive Means Making Things Happen!</vt:lpstr>
      <vt:lpstr>Comfort Zone</vt:lpstr>
      <vt:lpstr>Panic Zone</vt:lpstr>
      <vt:lpstr>Stretch Zone </vt:lpstr>
      <vt:lpstr>Informational Interviewing</vt:lpstr>
    </vt:vector>
  </TitlesOfParts>
  <Company>The University of Akron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Important to Become engaged in the CBA</dc:title>
  <dc:creator>whauser</dc:creator>
  <cp:lastModifiedBy>JMS</cp:lastModifiedBy>
  <cp:revision>229</cp:revision>
  <cp:lastPrinted>2013-05-14T11:58:58Z</cp:lastPrinted>
  <dcterms:created xsi:type="dcterms:W3CDTF">2011-08-17T13:22:52Z</dcterms:created>
  <dcterms:modified xsi:type="dcterms:W3CDTF">2014-02-04T05:48:27Z</dcterms:modified>
</cp:coreProperties>
</file>