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21"/>
  </p:notesMasterIdLst>
  <p:handoutMasterIdLst>
    <p:handoutMasterId r:id="rId22"/>
  </p:handoutMasterIdLst>
  <p:sldIdLst>
    <p:sldId id="368" r:id="rId2"/>
    <p:sldId id="398" r:id="rId3"/>
    <p:sldId id="396" r:id="rId4"/>
    <p:sldId id="381" r:id="rId5"/>
    <p:sldId id="260" r:id="rId6"/>
    <p:sldId id="390" r:id="rId7"/>
    <p:sldId id="391" r:id="rId8"/>
    <p:sldId id="392" r:id="rId9"/>
    <p:sldId id="377" r:id="rId10"/>
    <p:sldId id="389" r:id="rId11"/>
    <p:sldId id="384" r:id="rId12"/>
    <p:sldId id="351" r:id="rId13"/>
    <p:sldId id="393" r:id="rId14"/>
    <p:sldId id="394" r:id="rId15"/>
    <p:sldId id="397" r:id="rId16"/>
    <p:sldId id="388" r:id="rId17"/>
    <p:sldId id="401" r:id="rId18"/>
    <p:sldId id="400" r:id="rId19"/>
    <p:sldId id="385" r:id="rId2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91" autoAdjust="0"/>
  </p:normalViewPr>
  <p:slideViewPr>
    <p:cSldViewPr>
      <p:cViewPr varScale="1">
        <p:scale>
          <a:sx n="104" d="100"/>
          <a:sy n="104" d="100"/>
        </p:scale>
        <p:origin x="183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5BB922DE-F66B-463B-8C2C-4FD5DDBE7477}" type="datetimeFigureOut">
              <a:rPr lang="en-US" smtClean="0"/>
              <a:t>5/19/2022</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2CCD435F-CF53-4736-B42C-076A14727A17}" type="slidenum">
              <a:rPr lang="en-US" smtClean="0"/>
              <a:t>‹#›</a:t>
            </a:fld>
            <a:endParaRPr lang="en-US"/>
          </a:p>
        </p:txBody>
      </p:sp>
    </p:spTree>
    <p:extLst>
      <p:ext uri="{BB962C8B-B14F-4D97-AF65-F5344CB8AC3E}">
        <p14:creationId xmlns:p14="http://schemas.microsoft.com/office/powerpoint/2010/main" val="169862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ECAA45E1-AFE9-4151-9AFD-7C4DFAE1AAD3}" type="datetimeFigureOut">
              <a:rPr lang="en-US" smtClean="0"/>
              <a:t>5/19/2022</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8784216D-3D4B-4C40-8EC4-0768D21E8B55}" type="slidenum">
              <a:rPr lang="en-US" smtClean="0"/>
              <a:t>‹#›</a:t>
            </a:fld>
            <a:endParaRPr lang="en-US"/>
          </a:p>
        </p:txBody>
      </p:sp>
    </p:spTree>
    <p:extLst>
      <p:ext uri="{BB962C8B-B14F-4D97-AF65-F5344CB8AC3E}">
        <p14:creationId xmlns:p14="http://schemas.microsoft.com/office/powerpoint/2010/main" val="197763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2705101" y="-2430278"/>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Arial" panose="020B0604020202020204" pitchFamily="34" charset="0"/>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p>
            <a:fld id="{1D1A194C-B280-4C3E-97C9-A03FB7340FF1}" type="datetime1">
              <a:rPr lang="en-US" smtClean="0"/>
              <a:t>5/19/2022</a:t>
            </a:fld>
            <a:endParaRPr lang="en-US"/>
          </a:p>
        </p:txBody>
      </p:sp>
      <p:sp>
        <p:nvSpPr>
          <p:cNvPr id="17" name="Footer Placeholder 16"/>
          <p:cNvSpPr>
            <a:spLocks noGrp="1"/>
          </p:cNvSpPr>
          <p:nvPr>
            <p:ph type="ftr" sz="quarter" idx="11"/>
          </p:nvPr>
        </p:nvSpPr>
        <p:spPr/>
        <p:txBody>
          <a:bodyPr/>
          <a:lstStyle/>
          <a:p>
            <a:r>
              <a:rPr lang="en-US"/>
              <a:t>Tim Lybarger, EncoreNEO.org </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0335D4-6A32-4A2F-BFD8-8D2F21012709}" type="slidenum">
              <a:rPr lang="en-US" smtClean="0"/>
              <a:t>‹#›</a:t>
            </a:fld>
            <a:endParaRPr lang="en-US"/>
          </a:p>
        </p:txBody>
      </p:sp>
      <p:pic>
        <p:nvPicPr>
          <p:cNvPr id="2" name="Picture 3">
            <a:extLst>
              <a:ext uri="{FF2B5EF4-FFF2-40B4-BE49-F238E27FC236}">
                <a16:creationId xmlns:a16="http://schemas.microsoft.com/office/drawing/2014/main" id="{49EFBBD3-7A5D-44B5-8310-B5E205CFA28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8380" y="380999"/>
            <a:ext cx="1928104" cy="144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a:extLst>
              <a:ext uri="{FF2B5EF4-FFF2-40B4-BE49-F238E27FC236}">
                <a16:creationId xmlns:a16="http://schemas.microsoft.com/office/drawing/2014/main" id="{7E433A64-57B0-D391-8498-241D3B259576}"/>
              </a:ext>
            </a:extLst>
          </p:cNvPr>
          <p:cNvSpPr txBox="1"/>
          <p:nvPr userDrawn="1"/>
        </p:nvSpPr>
        <p:spPr>
          <a:xfrm>
            <a:off x="205087" y="307325"/>
            <a:ext cx="5988924" cy="1323439"/>
          </a:xfrm>
          <a:prstGeom prst="rect">
            <a:avLst/>
          </a:prstGeom>
          <a:noFill/>
        </p:spPr>
        <p:txBody>
          <a:bodyPr wrap="square">
            <a:spAutoFit/>
          </a:bodyPr>
          <a:lstStyle/>
          <a:p>
            <a:r>
              <a:rPr lang="en-US" sz="4000" dirty="0"/>
              <a:t>North Canton Executive Networking Group</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3AE552-2ED5-4D41-BA73-3AE327C731B8}" type="datetime1">
              <a:rPr lang="en-US" smtClean="0"/>
              <a:t>5/19/2022</a:t>
            </a:fld>
            <a:endParaRPr lang="en-US"/>
          </a:p>
        </p:txBody>
      </p:sp>
      <p:sp>
        <p:nvSpPr>
          <p:cNvPr id="5" name="Footer Placeholder 4"/>
          <p:cNvSpPr>
            <a:spLocks noGrp="1"/>
          </p:cNvSpPr>
          <p:nvPr>
            <p:ph type="ftr" sz="quarter" idx="11"/>
          </p:nvPr>
        </p:nvSpPr>
        <p:spPr/>
        <p:txBody>
          <a:bodyPr/>
          <a:lstStyle/>
          <a:p>
            <a:r>
              <a:rPr lang="en-US"/>
              <a:t>Tim Lybarger, EncoreNEO.org </a:t>
            </a:r>
          </a:p>
        </p:txBody>
      </p:sp>
      <p:sp>
        <p:nvSpPr>
          <p:cNvPr id="6" name="Slide Number Placeholder 5"/>
          <p:cNvSpPr>
            <a:spLocks noGrp="1"/>
          </p:cNvSpPr>
          <p:nvPr>
            <p:ph type="sldNum" sz="quarter" idx="12"/>
          </p:nvPr>
        </p:nvSpPr>
        <p:spPr/>
        <p:txBody>
          <a:bodyPr/>
          <a:lstStyle/>
          <a:p>
            <a:fld id="{440335D4-6A32-4A2F-BFD8-8D2F210127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40335D4-6A32-4A2F-BFD8-8D2F2101270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5E75D4-20EE-4245-B560-A14719E3D178}" type="datetime1">
              <a:rPr lang="en-US" smtClean="0"/>
              <a:t>5/19/2022</a:t>
            </a:fld>
            <a:endParaRPr lang="en-US"/>
          </a:p>
        </p:txBody>
      </p:sp>
      <p:sp>
        <p:nvSpPr>
          <p:cNvPr id="5" name="Footer Placeholder 4"/>
          <p:cNvSpPr>
            <a:spLocks noGrp="1"/>
          </p:cNvSpPr>
          <p:nvPr>
            <p:ph type="ftr" sz="quarter" idx="11"/>
          </p:nvPr>
        </p:nvSpPr>
        <p:spPr/>
        <p:txBody>
          <a:bodyPr/>
          <a:lstStyle/>
          <a:p>
            <a:r>
              <a:rPr lang="en-US"/>
              <a:t>Tim Lybarger, EncoreNEO.org </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890AB52F-3089-49F4-B8D4-A52F681D1AD4}" type="datetime1">
              <a:rPr lang="en-US" smtClean="0"/>
              <a:t>5/19/2022</a:t>
            </a:fld>
            <a:endParaRPr lang="en-US" dirty="0"/>
          </a:p>
        </p:txBody>
      </p:sp>
      <p:sp>
        <p:nvSpPr>
          <p:cNvPr id="5" name="Footer Placeholder 4"/>
          <p:cNvSpPr>
            <a:spLocks noGrp="1"/>
          </p:cNvSpPr>
          <p:nvPr>
            <p:ph type="ftr" sz="quarter" idx="11"/>
          </p:nvPr>
        </p:nvSpPr>
        <p:spPr/>
        <p:txBody>
          <a:bodyPr/>
          <a:lstStyle/>
          <a:p>
            <a:r>
              <a:rPr lang="en-US"/>
              <a:t>Tim Lybarger, EncoreNEO.org </a:t>
            </a:r>
          </a:p>
        </p:txBody>
      </p:sp>
      <p:sp>
        <p:nvSpPr>
          <p:cNvPr id="6" name="Slide Number Placeholder 5"/>
          <p:cNvSpPr>
            <a:spLocks noGrp="1"/>
          </p:cNvSpPr>
          <p:nvPr>
            <p:ph type="sldNum" sz="quarter" idx="12"/>
          </p:nvPr>
        </p:nvSpPr>
        <p:spPr>
          <a:xfrm>
            <a:off x="4361688" y="1026372"/>
            <a:ext cx="457200" cy="441325"/>
          </a:xfrm>
        </p:spPr>
        <p:txBody>
          <a:bodyPr/>
          <a:lstStyle/>
          <a:p>
            <a:fld id="{440335D4-6A32-4A2F-BFD8-8D2F2101270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latin typeface="Arial" panose="020B0604020202020204" pitchFamily="34" charset="0"/>
                <a:cs typeface="Arial" panose="020B060402020202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a:t>Tim Lybarger, EncoreNEO.org </a:t>
            </a:r>
            <a:endParaRPr lang="en-US" dirty="0"/>
          </a:p>
        </p:txBody>
      </p:sp>
      <p:sp>
        <p:nvSpPr>
          <p:cNvPr id="4" name="Date Placeholder 3"/>
          <p:cNvSpPr>
            <a:spLocks noGrp="1"/>
          </p:cNvSpPr>
          <p:nvPr>
            <p:ph type="dt" sz="half" idx="10"/>
          </p:nvPr>
        </p:nvSpPr>
        <p:spPr/>
        <p:txBody>
          <a:bodyPr/>
          <a:lstStyle/>
          <a:p>
            <a:fld id="{23577BE2-7F20-49B2-8E8C-FA77EF7F4168}" type="datetime1">
              <a:rPr lang="en-US" smtClean="0"/>
              <a:t>5/19/2022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0335D4-6A32-4A2F-BFD8-8D2F2101270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latin typeface="Arial" panose="020B0604020202020204" pitchFamily="34" charset="0"/>
                <a:cs typeface="Arial" panose="020B0604020202020204" pitchFamily="34" charset="0"/>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lvl1pPr>
              <a:defRPr>
                <a:latin typeface="Arial" panose="020B0604020202020204" pitchFamily="34" charset="0"/>
                <a:cs typeface="Arial" panose="020B0604020202020204" pitchFamily="34" charset="0"/>
              </a:defRPr>
            </a:lvl1pPr>
          </a:lstStyle>
          <a:p>
            <a:r>
              <a:rPr kumimoji="0" lang="en-US" dirty="0"/>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5D008A6E-7A47-4D22-A163-F48F3758E3B9}" type="datetime1">
              <a:rPr lang="en-US" smtClean="0"/>
              <a:t>5/19/2022</a:t>
            </a:fld>
            <a:endParaRPr lang="en-US"/>
          </a:p>
        </p:txBody>
      </p:sp>
      <p:sp>
        <p:nvSpPr>
          <p:cNvPr id="6" name="Footer Placeholder 5"/>
          <p:cNvSpPr>
            <a:spLocks noGrp="1"/>
          </p:cNvSpPr>
          <p:nvPr>
            <p:ph type="ftr" sz="quarter" idx="11"/>
          </p:nvPr>
        </p:nvSpPr>
        <p:spPr/>
        <p:txBody>
          <a:bodyPr/>
          <a:lstStyle/>
          <a:p>
            <a:r>
              <a:rPr lang="en-US"/>
              <a:t>Tim Lybarger, EncoreNEO.org </a:t>
            </a:r>
          </a:p>
        </p:txBody>
      </p:sp>
      <p:sp>
        <p:nvSpPr>
          <p:cNvPr id="7" name="Slide Number Placeholder 6"/>
          <p:cNvSpPr>
            <a:spLocks noGrp="1"/>
          </p:cNvSpPr>
          <p:nvPr>
            <p:ph type="sldNum" sz="quarter" idx="12"/>
          </p:nvPr>
        </p:nvSpPr>
        <p:spPr/>
        <p:txBody>
          <a:bodyPr/>
          <a:lstStyle/>
          <a:p>
            <a:fld id="{440335D4-6A32-4A2F-BFD8-8D2F2101270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panose="020B0604020202020204" pitchFamily="34" charset="0"/>
                <a:cs typeface="Arial" panose="020B060402020202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panose="020B0604020202020204" pitchFamily="34" charset="0"/>
                <a:cs typeface="Arial" panose="020B060402020202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7" name="Date Placeholder 6"/>
          <p:cNvSpPr>
            <a:spLocks noGrp="1"/>
          </p:cNvSpPr>
          <p:nvPr>
            <p:ph type="dt" sz="half" idx="10"/>
          </p:nvPr>
        </p:nvSpPr>
        <p:spPr/>
        <p:txBody>
          <a:bodyPr/>
          <a:lstStyle/>
          <a:p>
            <a:fld id="{10AAFEE4-935D-493A-A5D3-27BDBBC6479C}" type="datetime1">
              <a:rPr lang="en-US" smtClean="0"/>
              <a:t>5/19/2022</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a:t>Tim Lybarger, EncoreNEO.org </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40335D4-6A32-4A2F-BFD8-8D2F21012709}" type="slidenum">
              <a:rPr lang="en-US" smtClean="0"/>
              <a:t>‹#›</a:t>
            </a:fld>
            <a:endParaRPr lang="en-US"/>
          </a:p>
        </p:txBody>
      </p:sp>
      <p:sp>
        <p:nvSpPr>
          <p:cNvPr id="23" name="Title 22"/>
          <p:cNvSpPr>
            <a:spLocks noGrp="1"/>
          </p:cNvSpPr>
          <p:nvPr>
            <p:ph type="title"/>
          </p:nvPr>
        </p:nvSpPr>
        <p:spPr/>
        <p:txBody>
          <a:bodyPr rtlCol="0" anchor="b" anchorCtr="0"/>
          <a:lstStyle>
            <a:lvl1pPr>
              <a:defRPr>
                <a:latin typeface="Arial" panose="020B0604020202020204" pitchFamily="34" charset="0"/>
                <a:cs typeface="Arial" panose="020B0604020202020204" pitchFamily="34" charset="0"/>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kumimoji="0" lang="en-US" dirty="0"/>
              <a:t>Click to edit Master title style</a:t>
            </a:r>
          </a:p>
        </p:txBody>
      </p:sp>
      <p:sp>
        <p:nvSpPr>
          <p:cNvPr id="3" name="Date Placeholder 2"/>
          <p:cNvSpPr>
            <a:spLocks noGrp="1"/>
          </p:cNvSpPr>
          <p:nvPr>
            <p:ph type="dt" sz="half" idx="10"/>
          </p:nvPr>
        </p:nvSpPr>
        <p:spPr/>
        <p:txBody>
          <a:bodyPr/>
          <a:lstStyle/>
          <a:p>
            <a:fld id="{9A543EC9-A438-46F5-B7F8-14CF4422FC2A}" type="datetime1">
              <a:rPr lang="en-US" smtClean="0"/>
              <a:t>5/19/2022</a:t>
            </a:fld>
            <a:endParaRPr lang="en-US"/>
          </a:p>
        </p:txBody>
      </p:sp>
      <p:sp>
        <p:nvSpPr>
          <p:cNvPr id="4" name="Footer Placeholder 3"/>
          <p:cNvSpPr>
            <a:spLocks noGrp="1"/>
          </p:cNvSpPr>
          <p:nvPr>
            <p:ph type="ftr" sz="quarter" idx="11"/>
          </p:nvPr>
        </p:nvSpPr>
        <p:spPr/>
        <p:txBody>
          <a:bodyPr/>
          <a:lstStyle/>
          <a:p>
            <a:r>
              <a:rPr lang="en-US"/>
              <a:t>Tim Lybarger, EncoreNEO.org </a:t>
            </a:r>
          </a:p>
        </p:txBody>
      </p:sp>
      <p:sp>
        <p:nvSpPr>
          <p:cNvPr id="5" name="Slide Number Placeholder 4"/>
          <p:cNvSpPr>
            <a:spLocks noGrp="1"/>
          </p:cNvSpPr>
          <p:nvPr>
            <p:ph type="sldNum" sz="quarter" idx="12"/>
          </p:nvPr>
        </p:nvSpPr>
        <p:spPr>
          <a:xfrm>
            <a:off x="4343400" y="1036020"/>
            <a:ext cx="457200" cy="441325"/>
          </a:xfrm>
        </p:spPr>
        <p:txBody>
          <a:bodyPr/>
          <a:lstStyle/>
          <a:p>
            <a:fld id="{440335D4-6A32-4A2F-BFD8-8D2F210127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789C51C-D24D-402C-AACA-99BBEAC3C46E}" type="datetime1">
              <a:rPr lang="en-US" smtClean="0"/>
              <a:t>5/19/2022</a:t>
            </a:fld>
            <a:endParaRPr lang="en-US"/>
          </a:p>
        </p:txBody>
      </p:sp>
      <p:sp>
        <p:nvSpPr>
          <p:cNvPr id="3" name="Footer Placeholder 2"/>
          <p:cNvSpPr>
            <a:spLocks noGrp="1"/>
          </p:cNvSpPr>
          <p:nvPr>
            <p:ph type="ftr" sz="quarter" idx="11"/>
          </p:nvPr>
        </p:nvSpPr>
        <p:spPr/>
        <p:txBody>
          <a:bodyPr/>
          <a:lstStyle/>
          <a:p>
            <a:r>
              <a:rPr lang="en-US"/>
              <a:t>Tim Lybarger, EncoreNEO.org </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40335D4-6A32-4A2F-BFD8-8D2F210127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40335D4-6A32-4A2F-BFD8-8D2F2101270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476ABE6-AFFF-4E04-A1FC-05C071290BD4}" type="datetime1">
              <a:rPr lang="en-US" smtClean="0"/>
              <a:t>5/19/2022</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a:t>Tim Lybarger, EncoreNEO.org </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40335D4-6A32-4A2F-BFD8-8D2F2101270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1D39E38-C1B0-4EDB-9E77-774D8E962E25}" type="datetime1">
              <a:rPr lang="en-US" smtClean="0"/>
              <a:t>5/19/2022</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a:t>Tim Lybarger, EncoreNEO.org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5F02D9-B33E-46D4-B8C5-6A822236EACF}" type="datetime1">
              <a:rPr lang="en-US" smtClean="0"/>
              <a:t>5/19/2022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a:t>Tim Lybarger, EncoreNEO.org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40335D4-6A32-4A2F-BFD8-8D2F2101270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590800"/>
            <a:ext cx="6400800" cy="3352800"/>
          </a:xfrm>
        </p:spPr>
        <p:txBody>
          <a:bodyPr>
            <a:normAutofit lnSpcReduction="10000"/>
          </a:bodyPr>
          <a:lstStyle/>
          <a:p>
            <a:r>
              <a:rPr kumimoji="0" lang="en-US" sz="5400" i="0" u="none" strike="noStrike" kern="1200" cap="none" spc="0" normalizeH="0" baseline="0" noProof="0" dirty="0">
                <a:ln>
                  <a:noFill/>
                </a:ln>
                <a:solidFill>
                  <a:srgbClr val="4F81BD"/>
                </a:solidFill>
                <a:effectLst/>
                <a:uLnTx/>
                <a:uFillTx/>
                <a:latin typeface="Arial" panose="020B0604020202020204" pitchFamily="34" charset="0"/>
                <a:ea typeface="+mj-ea"/>
                <a:cs typeface="Arial" panose="020B0604020202020204" pitchFamily="34" charset="0"/>
              </a:rPr>
              <a:t>How to Hire Your </a:t>
            </a:r>
          </a:p>
          <a:p>
            <a:r>
              <a:rPr kumimoji="0" lang="en-US" sz="5400" i="0" u="none" strike="noStrike" kern="1200" cap="none" spc="0" normalizeH="0" baseline="0" noProof="0" dirty="0">
                <a:ln>
                  <a:noFill/>
                </a:ln>
                <a:solidFill>
                  <a:srgbClr val="4F81BD"/>
                </a:solidFill>
                <a:effectLst/>
                <a:uLnTx/>
                <a:uFillTx/>
                <a:latin typeface="Arial" panose="020B0604020202020204" pitchFamily="34" charset="0"/>
                <a:ea typeface="+mj-ea"/>
                <a:cs typeface="Arial" panose="020B0604020202020204" pitchFamily="34" charset="0"/>
              </a:rPr>
              <a:t>Best Employer</a:t>
            </a:r>
            <a:endParaRPr lang="en-US" sz="5400" dirty="0"/>
          </a:p>
          <a:p>
            <a:endParaRPr lang="en-US" dirty="0"/>
          </a:p>
          <a:p>
            <a:r>
              <a:rPr lang="en-US" sz="2000" dirty="0"/>
              <a:t>Timothy G. </a:t>
            </a:r>
            <a:r>
              <a:rPr lang="en-US" sz="2000" dirty="0" err="1"/>
              <a:t>Lybarger</a:t>
            </a:r>
            <a:endParaRPr lang="en-US" sz="2000" dirty="0"/>
          </a:p>
          <a:p>
            <a:r>
              <a:rPr lang="en-US" sz="2000" dirty="0"/>
              <a:t>Executive director, encore neo</a:t>
            </a:r>
          </a:p>
          <a:p>
            <a:r>
              <a:rPr lang="en-US" sz="2000" dirty="0"/>
              <a:t>E</a:t>
            </a:r>
            <a:r>
              <a:rPr lang="en-US" sz="2000" cap="small" dirty="0"/>
              <a:t>ncore</a:t>
            </a:r>
            <a:r>
              <a:rPr lang="en-US" sz="2000" dirty="0"/>
              <a:t>NEO.org</a:t>
            </a:r>
          </a:p>
          <a:p>
            <a:r>
              <a:rPr lang="en-US" sz="2000" dirty="0"/>
              <a:t>May 17, 2022</a:t>
            </a:r>
          </a:p>
          <a:p>
            <a:endParaRPr lang="en-US" sz="2000" dirty="0"/>
          </a:p>
        </p:txBody>
      </p:sp>
    </p:spTree>
    <p:extLst>
      <p:ext uri="{BB962C8B-B14F-4D97-AF65-F5344CB8AC3E}">
        <p14:creationId xmlns:p14="http://schemas.microsoft.com/office/powerpoint/2010/main" val="3124996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5C42B99-F929-46C5-95E2-090B8D82C080}"/>
              </a:ext>
            </a:extLst>
          </p:cNvPr>
          <p:cNvSpPr>
            <a:spLocks noGrp="1"/>
          </p:cNvSpPr>
          <p:nvPr>
            <p:ph type="title"/>
          </p:nvPr>
        </p:nvSpPr>
        <p:spPr/>
        <p:txBody>
          <a:bodyPr>
            <a:normAutofit fontScale="90000"/>
          </a:bodyPr>
          <a:lstStyle/>
          <a:p>
            <a:r>
              <a:rPr lang="en-US" dirty="0"/>
              <a:t>Let’s flip the script to “Hire the Best Employer”</a:t>
            </a:r>
          </a:p>
        </p:txBody>
      </p:sp>
      <p:sp>
        <p:nvSpPr>
          <p:cNvPr id="6" name="Content Placeholder 5">
            <a:extLst>
              <a:ext uri="{FF2B5EF4-FFF2-40B4-BE49-F238E27FC236}">
                <a16:creationId xmlns:a16="http://schemas.microsoft.com/office/drawing/2014/main" id="{AEE38D23-367F-417F-96F0-B5DABDB6F158}"/>
              </a:ext>
            </a:extLst>
          </p:cNvPr>
          <p:cNvSpPr>
            <a:spLocks noGrp="1"/>
          </p:cNvSpPr>
          <p:nvPr>
            <p:ph sz="quarter" idx="1"/>
          </p:nvPr>
        </p:nvSpPr>
        <p:spPr/>
        <p:txBody>
          <a:bodyPr>
            <a:normAutofit fontScale="92500" lnSpcReduction="20000"/>
          </a:bodyPr>
          <a:lstStyle/>
          <a:p>
            <a:pPr marL="457200" indent="-457200">
              <a:buFont typeface="+mj-lt"/>
              <a:buAutoNum type="arabicPeriod"/>
            </a:pPr>
            <a:r>
              <a:rPr lang="en-US" sz="2400" dirty="0"/>
              <a:t>Determine who you want to work with and what problem you want to help them solve. (The fishing line – see corresponding files on NCENG website)</a:t>
            </a:r>
          </a:p>
          <a:p>
            <a:pPr marL="457200" indent="-457200">
              <a:buFont typeface="+mj-lt"/>
              <a:buAutoNum type="arabicPeriod"/>
            </a:pPr>
            <a:r>
              <a:rPr lang="en-US" sz="2400" dirty="0"/>
              <a:t>Build a Personal Business Model.</a:t>
            </a:r>
          </a:p>
          <a:p>
            <a:pPr lvl="2"/>
            <a:r>
              <a:rPr lang="en-US" sz="2200" dirty="0"/>
              <a:t>And maybe a personal website</a:t>
            </a:r>
          </a:p>
          <a:p>
            <a:pPr marL="457200" indent="-457200">
              <a:buFont typeface="+mj-lt"/>
              <a:buAutoNum type="arabicPeriod"/>
            </a:pPr>
            <a:r>
              <a:rPr lang="en-US" sz="2400" dirty="0"/>
              <a:t>Determine to be so good that you can’t be ignored.</a:t>
            </a:r>
          </a:p>
          <a:p>
            <a:pPr lvl="2"/>
            <a:r>
              <a:rPr lang="en-US" sz="2200" dirty="0"/>
              <a:t>Constant investment in building career capital</a:t>
            </a:r>
          </a:p>
          <a:p>
            <a:pPr marL="457200" indent="-457200">
              <a:buFont typeface="+mj-lt"/>
              <a:buAutoNum type="arabicPeriod"/>
            </a:pPr>
            <a:r>
              <a:rPr lang="en-US" sz="2400" dirty="0"/>
              <a:t>Build a Brain Trust (Mastermind Group).</a:t>
            </a:r>
          </a:p>
          <a:p>
            <a:pPr marL="457200" indent="-457200">
              <a:buFont typeface="+mj-lt"/>
              <a:buAutoNum type="arabicPeriod"/>
            </a:pPr>
            <a:r>
              <a:rPr lang="en-US" sz="2400" dirty="0"/>
              <a:t>Be brutal at eliminating all distractions.</a:t>
            </a:r>
          </a:p>
          <a:p>
            <a:pPr marL="457200" indent="-457200">
              <a:buFont typeface="+mj-lt"/>
              <a:buAutoNum type="arabicPeriod"/>
            </a:pPr>
            <a:r>
              <a:rPr lang="en-US" sz="2400" dirty="0"/>
              <a:t>Use only side-door strategies. (Relationships first)</a:t>
            </a:r>
          </a:p>
          <a:p>
            <a:pPr lvl="2"/>
            <a:r>
              <a:rPr lang="en-US" sz="2200" b="1" u="sng" dirty="0"/>
              <a:t>Never</a:t>
            </a:r>
            <a:r>
              <a:rPr lang="en-US" sz="2200" dirty="0"/>
              <a:t>, </a:t>
            </a:r>
            <a:r>
              <a:rPr lang="en-US" sz="2200" b="1" u="sng" dirty="0"/>
              <a:t>ever</a:t>
            </a:r>
            <a:r>
              <a:rPr lang="en-US" sz="2200" b="1" dirty="0"/>
              <a:t>, </a:t>
            </a:r>
            <a:r>
              <a:rPr lang="en-US" sz="2200" b="1" u="sng" dirty="0"/>
              <a:t>ever</a:t>
            </a:r>
            <a:r>
              <a:rPr lang="en-US" sz="2200" dirty="0"/>
              <a:t> lead with resumes and online applications.</a:t>
            </a:r>
          </a:p>
          <a:p>
            <a:pPr marL="457200" indent="-457200">
              <a:buFont typeface="+mj-lt"/>
              <a:buAutoNum type="arabicPeriod"/>
            </a:pPr>
            <a:r>
              <a:rPr lang="en-US" sz="2400" dirty="0"/>
              <a:t>Decrease my dependencies. Never be a position where you can’t just walk away.</a:t>
            </a:r>
          </a:p>
          <a:p>
            <a:pPr lvl="2"/>
            <a:r>
              <a:rPr lang="en-US" sz="2200" dirty="0"/>
              <a:t>Frugality (learn to live better on less)</a:t>
            </a:r>
          </a:p>
          <a:p>
            <a:endParaRPr lang="en-US" dirty="0"/>
          </a:p>
          <a:p>
            <a:endParaRPr lang="en-US" dirty="0"/>
          </a:p>
        </p:txBody>
      </p:sp>
      <p:sp>
        <p:nvSpPr>
          <p:cNvPr id="9" name="Date Placeholder 8">
            <a:extLst>
              <a:ext uri="{FF2B5EF4-FFF2-40B4-BE49-F238E27FC236}">
                <a16:creationId xmlns:a16="http://schemas.microsoft.com/office/drawing/2014/main" id="{85322D42-1F7E-4234-92F3-9618CC77229A}"/>
              </a:ext>
            </a:extLst>
          </p:cNvPr>
          <p:cNvSpPr>
            <a:spLocks noGrp="1"/>
          </p:cNvSpPr>
          <p:nvPr>
            <p:ph type="dt" sz="half" idx="10"/>
          </p:nvPr>
        </p:nvSpPr>
        <p:spPr/>
        <p:txBody>
          <a:bodyPr/>
          <a:lstStyle/>
          <a:p>
            <a:fld id="{FC7E0F95-E4AE-4CF4-B438-F2685FB1A90F}" type="datetime1">
              <a:rPr lang="en-US" smtClean="0"/>
              <a:t>5/19/2022</a:t>
            </a:fld>
            <a:endParaRPr lang="en-US" dirty="0"/>
          </a:p>
        </p:txBody>
      </p:sp>
      <p:sp>
        <p:nvSpPr>
          <p:cNvPr id="11" name="Footer Placeholder 10">
            <a:extLst>
              <a:ext uri="{FF2B5EF4-FFF2-40B4-BE49-F238E27FC236}">
                <a16:creationId xmlns:a16="http://schemas.microsoft.com/office/drawing/2014/main" id="{0A67E7D0-ED9D-45CC-A203-117923B4FD89}"/>
              </a:ext>
            </a:extLst>
          </p:cNvPr>
          <p:cNvSpPr>
            <a:spLocks noGrp="1"/>
          </p:cNvSpPr>
          <p:nvPr>
            <p:ph type="ftr" sz="quarter" idx="11"/>
          </p:nvPr>
        </p:nvSpPr>
        <p:spPr/>
        <p:txBody>
          <a:bodyPr/>
          <a:lstStyle/>
          <a:p>
            <a:r>
              <a:rPr lang="en-US"/>
              <a:t>Tim Lybarger, EncoreNEO.org </a:t>
            </a:r>
          </a:p>
        </p:txBody>
      </p:sp>
    </p:spTree>
    <p:extLst>
      <p:ext uri="{BB962C8B-B14F-4D97-AF65-F5344CB8AC3E}">
        <p14:creationId xmlns:p14="http://schemas.microsoft.com/office/powerpoint/2010/main" val="114315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8B33-CCE1-4BEB-9D54-65E21AE3373E}"/>
              </a:ext>
            </a:extLst>
          </p:cNvPr>
          <p:cNvSpPr>
            <a:spLocks noGrp="1"/>
          </p:cNvSpPr>
          <p:nvPr>
            <p:ph type="title" idx="4294967295"/>
          </p:nvPr>
        </p:nvSpPr>
        <p:spPr>
          <a:xfrm>
            <a:off x="0" y="228600"/>
            <a:ext cx="8534400" cy="758825"/>
          </a:xfrm>
        </p:spPr>
        <p:txBody>
          <a:bodyPr/>
          <a:lstStyle/>
          <a:p>
            <a:r>
              <a:rPr lang="en-US" dirty="0"/>
              <a:t>How?</a:t>
            </a:r>
          </a:p>
        </p:txBody>
      </p:sp>
      <p:pic>
        <p:nvPicPr>
          <p:cNvPr id="6" name="Picture 5" descr="Business Model You: Book Summary - The fun way to reinvent your career">
            <a:extLst>
              <a:ext uri="{FF2B5EF4-FFF2-40B4-BE49-F238E27FC236}">
                <a16:creationId xmlns:a16="http://schemas.microsoft.com/office/drawing/2014/main" id="{19D72997-950D-4A42-99C4-E7B570DD795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8050"/>
            <a:ext cx="8763000" cy="5980254"/>
          </a:xfrm>
          <a:prstGeom prst="rect">
            <a:avLst/>
          </a:prstGeom>
          <a:noFill/>
          <a:ln>
            <a:noFill/>
          </a:ln>
        </p:spPr>
      </p:pic>
      <p:sp>
        <p:nvSpPr>
          <p:cNvPr id="8" name="Date Placeholder 7">
            <a:extLst>
              <a:ext uri="{FF2B5EF4-FFF2-40B4-BE49-F238E27FC236}">
                <a16:creationId xmlns:a16="http://schemas.microsoft.com/office/drawing/2014/main" id="{49705531-CB16-40B2-883E-BA0EA0033F77}"/>
              </a:ext>
            </a:extLst>
          </p:cNvPr>
          <p:cNvSpPr>
            <a:spLocks noGrp="1"/>
          </p:cNvSpPr>
          <p:nvPr>
            <p:ph type="dt" sz="half" idx="10"/>
          </p:nvPr>
        </p:nvSpPr>
        <p:spPr/>
        <p:txBody>
          <a:bodyPr/>
          <a:lstStyle/>
          <a:p>
            <a:fld id="{A7823674-72C4-4B7D-A10F-E9B1F9B93D8B}" type="datetime1">
              <a:rPr lang="en-US" smtClean="0"/>
              <a:t>5/19/2022</a:t>
            </a:fld>
            <a:endParaRPr lang="en-US"/>
          </a:p>
        </p:txBody>
      </p:sp>
      <p:sp>
        <p:nvSpPr>
          <p:cNvPr id="9" name="Footer Placeholder 8">
            <a:extLst>
              <a:ext uri="{FF2B5EF4-FFF2-40B4-BE49-F238E27FC236}">
                <a16:creationId xmlns:a16="http://schemas.microsoft.com/office/drawing/2014/main" id="{168C8FBE-7574-4395-9614-25877B6D3EFA}"/>
              </a:ext>
            </a:extLst>
          </p:cNvPr>
          <p:cNvSpPr>
            <a:spLocks noGrp="1"/>
          </p:cNvSpPr>
          <p:nvPr>
            <p:ph type="ftr" sz="quarter" idx="11"/>
          </p:nvPr>
        </p:nvSpPr>
        <p:spPr/>
        <p:txBody>
          <a:bodyPr/>
          <a:lstStyle/>
          <a:p>
            <a:r>
              <a:rPr lang="en-US"/>
              <a:t>Tim Lybarger, EncoreNEO.org </a:t>
            </a:r>
          </a:p>
        </p:txBody>
      </p:sp>
    </p:spTree>
    <p:extLst>
      <p:ext uri="{BB962C8B-B14F-4D97-AF65-F5344CB8AC3E}">
        <p14:creationId xmlns:p14="http://schemas.microsoft.com/office/powerpoint/2010/main" val="1617663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What if we flipped the script?</a:t>
            </a: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90550" y="1752600"/>
            <a:ext cx="3143250"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205432" y="1659285"/>
            <a:ext cx="4343400" cy="3539430"/>
          </a:xfrm>
          <a:prstGeom prst="rect">
            <a:avLst/>
          </a:prstGeom>
          <a:noFill/>
        </p:spPr>
        <p:txBody>
          <a:bodyPr wrap="square" rtlCol="0">
            <a:spAutoFit/>
          </a:bodyPr>
          <a:lstStyle/>
          <a:p>
            <a:r>
              <a:rPr lang="en-US" sz="2800" dirty="0"/>
              <a:t>Environmental Assurance Engineer</a:t>
            </a:r>
          </a:p>
          <a:p>
            <a:endParaRPr lang="en-US" sz="2800" dirty="0"/>
          </a:p>
          <a:p>
            <a:r>
              <a:rPr lang="en-US" sz="2800" i="1" dirty="0"/>
              <a:t>“I help plant managers sleep better at night, knowing that their facilities are in compliance!”</a:t>
            </a:r>
          </a:p>
        </p:txBody>
      </p:sp>
      <p:sp>
        <p:nvSpPr>
          <p:cNvPr id="5" name="TextBox 4">
            <a:extLst>
              <a:ext uri="{FF2B5EF4-FFF2-40B4-BE49-F238E27FC236}">
                <a16:creationId xmlns:a16="http://schemas.microsoft.com/office/drawing/2014/main" id="{96E9F989-377B-4D33-91CD-D704EA12885E}"/>
              </a:ext>
            </a:extLst>
          </p:cNvPr>
          <p:cNvSpPr txBox="1"/>
          <p:nvPr/>
        </p:nvSpPr>
        <p:spPr>
          <a:xfrm>
            <a:off x="1219200" y="5029200"/>
            <a:ext cx="1624163" cy="584775"/>
          </a:xfrm>
          <a:prstGeom prst="rect">
            <a:avLst/>
          </a:prstGeom>
          <a:noFill/>
        </p:spPr>
        <p:txBody>
          <a:bodyPr wrap="none" rtlCol="0">
            <a:spAutoFit/>
          </a:bodyPr>
          <a:lstStyle/>
          <a:p>
            <a:r>
              <a:rPr lang="en-US" sz="3200" dirty="0"/>
              <a:t>Annette</a:t>
            </a:r>
          </a:p>
        </p:txBody>
      </p:sp>
      <p:sp>
        <p:nvSpPr>
          <p:cNvPr id="8" name="Date Placeholder 7">
            <a:extLst>
              <a:ext uri="{FF2B5EF4-FFF2-40B4-BE49-F238E27FC236}">
                <a16:creationId xmlns:a16="http://schemas.microsoft.com/office/drawing/2014/main" id="{083D16AF-4FAB-469F-8647-228B95761BA1}"/>
              </a:ext>
            </a:extLst>
          </p:cNvPr>
          <p:cNvSpPr>
            <a:spLocks noGrp="1"/>
          </p:cNvSpPr>
          <p:nvPr>
            <p:ph type="dt" sz="half" idx="10"/>
          </p:nvPr>
        </p:nvSpPr>
        <p:spPr/>
        <p:txBody>
          <a:bodyPr/>
          <a:lstStyle/>
          <a:p>
            <a:fld id="{41698476-0ACA-40EC-9833-CEC6ECB30A59}" type="datetime1">
              <a:rPr lang="en-US" smtClean="0"/>
              <a:t>5/19/2022</a:t>
            </a:fld>
            <a:endParaRPr lang="en-US" dirty="0"/>
          </a:p>
        </p:txBody>
      </p:sp>
      <p:sp>
        <p:nvSpPr>
          <p:cNvPr id="9" name="Footer Placeholder 8">
            <a:extLst>
              <a:ext uri="{FF2B5EF4-FFF2-40B4-BE49-F238E27FC236}">
                <a16:creationId xmlns:a16="http://schemas.microsoft.com/office/drawing/2014/main" id="{8F56206E-7BFE-4596-86B2-62A6BFE4E0F4}"/>
              </a:ext>
            </a:extLst>
          </p:cNvPr>
          <p:cNvSpPr>
            <a:spLocks noGrp="1"/>
          </p:cNvSpPr>
          <p:nvPr>
            <p:ph type="ftr" sz="quarter" idx="11"/>
          </p:nvPr>
        </p:nvSpPr>
        <p:spPr/>
        <p:txBody>
          <a:bodyPr/>
          <a:lstStyle/>
          <a:p>
            <a:r>
              <a:rPr lang="en-US"/>
              <a:t>Tim Lybarger, EncoreNEO.org </a:t>
            </a:r>
          </a:p>
        </p:txBody>
      </p:sp>
    </p:spTree>
    <p:extLst>
      <p:ext uri="{BB962C8B-B14F-4D97-AF65-F5344CB8AC3E}">
        <p14:creationId xmlns:p14="http://schemas.microsoft.com/office/powerpoint/2010/main" val="425937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20895A-298F-436C-9B84-326F23432EC2}"/>
              </a:ext>
            </a:extLst>
          </p:cNvPr>
          <p:cNvSpPr>
            <a:spLocks noGrp="1"/>
          </p:cNvSpPr>
          <p:nvPr>
            <p:ph type="dt" sz="half" idx="10"/>
          </p:nvPr>
        </p:nvSpPr>
        <p:spPr/>
        <p:txBody>
          <a:bodyPr/>
          <a:lstStyle/>
          <a:p>
            <a:fld id="{A789C51C-D24D-402C-AACA-99BBEAC3C46E}" type="datetime1">
              <a:rPr lang="en-US" smtClean="0"/>
              <a:t>5/19/2022</a:t>
            </a:fld>
            <a:endParaRPr lang="en-US"/>
          </a:p>
        </p:txBody>
      </p:sp>
      <p:sp>
        <p:nvSpPr>
          <p:cNvPr id="3" name="Footer Placeholder 2">
            <a:extLst>
              <a:ext uri="{FF2B5EF4-FFF2-40B4-BE49-F238E27FC236}">
                <a16:creationId xmlns:a16="http://schemas.microsoft.com/office/drawing/2014/main" id="{8B60E0AF-FC93-430E-BDAB-207506744F21}"/>
              </a:ext>
            </a:extLst>
          </p:cNvPr>
          <p:cNvSpPr>
            <a:spLocks noGrp="1"/>
          </p:cNvSpPr>
          <p:nvPr>
            <p:ph type="ftr" sz="quarter" idx="11"/>
          </p:nvPr>
        </p:nvSpPr>
        <p:spPr/>
        <p:txBody>
          <a:bodyPr/>
          <a:lstStyle/>
          <a:p>
            <a:r>
              <a:rPr lang="en-US"/>
              <a:t>Tim Lybarger, EncoreNEO.org </a:t>
            </a:r>
          </a:p>
        </p:txBody>
      </p:sp>
      <p:pic>
        <p:nvPicPr>
          <p:cNvPr id="5" name="Picture 4">
            <a:extLst>
              <a:ext uri="{FF2B5EF4-FFF2-40B4-BE49-F238E27FC236}">
                <a16:creationId xmlns:a16="http://schemas.microsoft.com/office/drawing/2014/main" id="{89BC8226-1A3F-48FA-8471-1827038D8155}"/>
              </a:ext>
            </a:extLst>
          </p:cNvPr>
          <p:cNvPicPr>
            <a:picLocks noChangeAspect="1"/>
          </p:cNvPicPr>
          <p:nvPr/>
        </p:nvPicPr>
        <p:blipFill>
          <a:blip r:embed="rId2"/>
          <a:stretch>
            <a:fillRect/>
          </a:stretch>
        </p:blipFill>
        <p:spPr>
          <a:xfrm>
            <a:off x="0" y="422879"/>
            <a:ext cx="9067800" cy="6063192"/>
          </a:xfrm>
          <a:prstGeom prst="rect">
            <a:avLst/>
          </a:prstGeom>
        </p:spPr>
      </p:pic>
    </p:spTree>
    <p:extLst>
      <p:ext uri="{BB962C8B-B14F-4D97-AF65-F5344CB8AC3E}">
        <p14:creationId xmlns:p14="http://schemas.microsoft.com/office/powerpoint/2010/main" val="287359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8B33-CCE1-4BEB-9D54-65E21AE3373E}"/>
              </a:ext>
            </a:extLst>
          </p:cNvPr>
          <p:cNvSpPr>
            <a:spLocks noGrp="1"/>
          </p:cNvSpPr>
          <p:nvPr>
            <p:ph type="title" idx="4294967295"/>
          </p:nvPr>
        </p:nvSpPr>
        <p:spPr>
          <a:xfrm>
            <a:off x="0" y="228600"/>
            <a:ext cx="8534400" cy="758825"/>
          </a:xfrm>
        </p:spPr>
        <p:txBody>
          <a:bodyPr/>
          <a:lstStyle/>
          <a:p>
            <a:r>
              <a:rPr lang="en-US" dirty="0"/>
              <a:t>How?</a:t>
            </a:r>
          </a:p>
        </p:txBody>
      </p:sp>
      <p:pic>
        <p:nvPicPr>
          <p:cNvPr id="6" name="Picture 5" descr="Business Model You: Book Summary - The fun way to reinvent your career">
            <a:extLst>
              <a:ext uri="{FF2B5EF4-FFF2-40B4-BE49-F238E27FC236}">
                <a16:creationId xmlns:a16="http://schemas.microsoft.com/office/drawing/2014/main" id="{19D72997-950D-4A42-99C4-E7B570DD795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8050"/>
            <a:ext cx="8763000" cy="5980254"/>
          </a:xfrm>
          <a:prstGeom prst="rect">
            <a:avLst/>
          </a:prstGeom>
          <a:noFill/>
          <a:ln>
            <a:noFill/>
          </a:ln>
        </p:spPr>
      </p:pic>
      <p:sp>
        <p:nvSpPr>
          <p:cNvPr id="8" name="Date Placeholder 7">
            <a:extLst>
              <a:ext uri="{FF2B5EF4-FFF2-40B4-BE49-F238E27FC236}">
                <a16:creationId xmlns:a16="http://schemas.microsoft.com/office/drawing/2014/main" id="{49705531-CB16-40B2-883E-BA0EA0033F77}"/>
              </a:ext>
            </a:extLst>
          </p:cNvPr>
          <p:cNvSpPr>
            <a:spLocks noGrp="1"/>
          </p:cNvSpPr>
          <p:nvPr>
            <p:ph type="dt" sz="half" idx="10"/>
          </p:nvPr>
        </p:nvSpPr>
        <p:spPr/>
        <p:txBody>
          <a:bodyPr/>
          <a:lstStyle/>
          <a:p>
            <a:fld id="{A7823674-72C4-4B7D-A10F-E9B1F9B93D8B}" type="datetime1">
              <a:rPr lang="en-US" smtClean="0"/>
              <a:t>5/19/2022</a:t>
            </a:fld>
            <a:endParaRPr lang="en-US"/>
          </a:p>
        </p:txBody>
      </p:sp>
      <p:sp>
        <p:nvSpPr>
          <p:cNvPr id="9" name="Footer Placeholder 8">
            <a:extLst>
              <a:ext uri="{FF2B5EF4-FFF2-40B4-BE49-F238E27FC236}">
                <a16:creationId xmlns:a16="http://schemas.microsoft.com/office/drawing/2014/main" id="{168C8FBE-7574-4395-9614-25877B6D3EFA}"/>
              </a:ext>
            </a:extLst>
          </p:cNvPr>
          <p:cNvSpPr>
            <a:spLocks noGrp="1"/>
          </p:cNvSpPr>
          <p:nvPr>
            <p:ph type="ftr" sz="quarter" idx="11"/>
          </p:nvPr>
        </p:nvSpPr>
        <p:spPr/>
        <p:txBody>
          <a:bodyPr/>
          <a:lstStyle/>
          <a:p>
            <a:r>
              <a:rPr lang="en-US"/>
              <a:t>Tim Lybarger, EncoreNEO.org </a:t>
            </a:r>
          </a:p>
        </p:txBody>
      </p:sp>
      <p:sp>
        <p:nvSpPr>
          <p:cNvPr id="3" name="TextBox 2">
            <a:extLst>
              <a:ext uri="{FF2B5EF4-FFF2-40B4-BE49-F238E27FC236}">
                <a16:creationId xmlns:a16="http://schemas.microsoft.com/office/drawing/2014/main" id="{56CD646A-4B13-41C3-B4F7-C10A5C72FF84}"/>
              </a:ext>
            </a:extLst>
          </p:cNvPr>
          <p:cNvSpPr txBox="1"/>
          <p:nvPr/>
        </p:nvSpPr>
        <p:spPr>
          <a:xfrm>
            <a:off x="1981200" y="3228536"/>
            <a:ext cx="1752600" cy="1600200"/>
          </a:xfrm>
          <a:prstGeom prst="rect">
            <a:avLst/>
          </a:prstGeom>
          <a:noFill/>
          <a:ln w="762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120469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079BB6-FB6F-4405-A211-C7249CE69C16}"/>
              </a:ext>
            </a:extLst>
          </p:cNvPr>
          <p:cNvSpPr>
            <a:spLocks noGrp="1"/>
          </p:cNvSpPr>
          <p:nvPr>
            <p:ph type="title"/>
          </p:nvPr>
        </p:nvSpPr>
        <p:spPr/>
        <p:txBody>
          <a:bodyPr>
            <a:normAutofit/>
          </a:bodyPr>
          <a:lstStyle/>
          <a:p>
            <a:r>
              <a:rPr lang="en-US" sz="4000" b="1" dirty="0"/>
              <a:t>Breakout Questions</a:t>
            </a:r>
          </a:p>
        </p:txBody>
      </p:sp>
      <p:sp>
        <p:nvSpPr>
          <p:cNvPr id="2" name="Date Placeholder 1">
            <a:extLst>
              <a:ext uri="{FF2B5EF4-FFF2-40B4-BE49-F238E27FC236}">
                <a16:creationId xmlns:a16="http://schemas.microsoft.com/office/drawing/2014/main" id="{C223E8E4-475C-437F-AF32-AC7A9A8E8866}"/>
              </a:ext>
            </a:extLst>
          </p:cNvPr>
          <p:cNvSpPr>
            <a:spLocks noGrp="1"/>
          </p:cNvSpPr>
          <p:nvPr>
            <p:ph type="dt" sz="half" idx="10"/>
          </p:nvPr>
        </p:nvSpPr>
        <p:spPr/>
        <p:txBody>
          <a:bodyPr/>
          <a:lstStyle/>
          <a:p>
            <a:fld id="{A789C51C-D24D-402C-AACA-99BBEAC3C46E}" type="datetime1">
              <a:rPr lang="en-US" smtClean="0"/>
              <a:t>5/19/2022</a:t>
            </a:fld>
            <a:endParaRPr lang="en-US"/>
          </a:p>
        </p:txBody>
      </p:sp>
      <p:sp>
        <p:nvSpPr>
          <p:cNvPr id="3" name="Footer Placeholder 2">
            <a:extLst>
              <a:ext uri="{FF2B5EF4-FFF2-40B4-BE49-F238E27FC236}">
                <a16:creationId xmlns:a16="http://schemas.microsoft.com/office/drawing/2014/main" id="{6509B023-FE59-4717-B7E8-9FB75B675336}"/>
              </a:ext>
            </a:extLst>
          </p:cNvPr>
          <p:cNvSpPr>
            <a:spLocks noGrp="1"/>
          </p:cNvSpPr>
          <p:nvPr>
            <p:ph type="ftr" sz="quarter" idx="11"/>
          </p:nvPr>
        </p:nvSpPr>
        <p:spPr/>
        <p:txBody>
          <a:bodyPr/>
          <a:lstStyle/>
          <a:p>
            <a:r>
              <a:rPr lang="en-US"/>
              <a:t>Tim Lybarger, EncoreNEO.org </a:t>
            </a:r>
          </a:p>
        </p:txBody>
      </p:sp>
      <p:sp>
        <p:nvSpPr>
          <p:cNvPr id="5" name="TextBox 4">
            <a:extLst>
              <a:ext uri="{FF2B5EF4-FFF2-40B4-BE49-F238E27FC236}">
                <a16:creationId xmlns:a16="http://schemas.microsoft.com/office/drawing/2014/main" id="{8894582A-D438-4F7F-896D-89086B98DEC6}"/>
              </a:ext>
            </a:extLst>
          </p:cNvPr>
          <p:cNvSpPr txBox="1"/>
          <p:nvPr/>
        </p:nvSpPr>
        <p:spPr>
          <a:xfrm>
            <a:off x="451307" y="1676400"/>
            <a:ext cx="8204809" cy="3356303"/>
          </a:xfrm>
          <a:prstGeom prst="rect">
            <a:avLst/>
          </a:prstGeom>
          <a:noFill/>
        </p:spPr>
        <p:txBody>
          <a:bodyPr wrap="square">
            <a:spAutoFit/>
          </a:bodyPr>
          <a:lstStyle/>
          <a:p>
            <a:pPr marL="800100" lvl="1" indent="-342900">
              <a:lnSpc>
                <a:spcPct val="107000"/>
              </a:lnSpc>
              <a:buFont typeface="Symbol" panose="05050102010706020507" pitchFamily="18" charset="2"/>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Whom do you want to work with?</a:t>
            </a:r>
          </a:p>
          <a:p>
            <a:pPr marL="800100" lvl="1" indent="-342900">
              <a:lnSpc>
                <a:spcPct val="107000"/>
              </a:lnSpc>
              <a:buFont typeface="Symbol" panose="05050102010706020507" pitchFamily="18" charset="2"/>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What problem do you want to help them solve?</a:t>
            </a:r>
          </a:p>
          <a:p>
            <a:pPr marL="800100" lvl="1" indent="-342900">
              <a:lnSpc>
                <a:spcPct val="107000"/>
              </a:lnSpc>
              <a:spcAft>
                <a:spcPts val="800"/>
              </a:spcAft>
              <a:buFont typeface="Symbol" panose="05050102010706020507" pitchFamily="18" charset="2"/>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What is your one greatest super power?</a:t>
            </a:r>
          </a:p>
        </p:txBody>
      </p:sp>
    </p:spTree>
    <p:extLst>
      <p:ext uri="{BB962C8B-B14F-4D97-AF65-F5344CB8AC3E}">
        <p14:creationId xmlns:p14="http://schemas.microsoft.com/office/powerpoint/2010/main" val="1288678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A81698-B782-450B-9FD7-0A8DB99877B3}"/>
              </a:ext>
            </a:extLst>
          </p:cNvPr>
          <p:cNvSpPr>
            <a:spLocks noGrp="1"/>
          </p:cNvSpPr>
          <p:nvPr>
            <p:ph type="title"/>
          </p:nvPr>
        </p:nvSpPr>
        <p:spPr/>
        <p:txBody>
          <a:bodyPr/>
          <a:lstStyle/>
          <a:p>
            <a:r>
              <a:rPr lang="en-US" dirty="0"/>
              <a:t>It is Time to Claim Our Freedom</a:t>
            </a:r>
          </a:p>
        </p:txBody>
      </p:sp>
      <p:pic>
        <p:nvPicPr>
          <p:cNvPr id="10" name="Content Placeholder 9">
            <a:extLst>
              <a:ext uri="{FF2B5EF4-FFF2-40B4-BE49-F238E27FC236}">
                <a16:creationId xmlns:a16="http://schemas.microsoft.com/office/drawing/2014/main" id="{2C480038-0C08-4811-87AC-BFD8A9C5BA6C}"/>
              </a:ext>
            </a:extLst>
          </p:cNvPr>
          <p:cNvPicPr>
            <a:picLocks noGrp="1" noChangeAspect="1"/>
          </p:cNvPicPr>
          <p:nvPr>
            <p:ph sz="half" idx="1"/>
          </p:nvPr>
        </p:nvPicPr>
        <p:blipFill>
          <a:blip r:embed="rId2"/>
          <a:stretch>
            <a:fillRect/>
          </a:stretch>
        </p:blipFill>
        <p:spPr>
          <a:xfrm>
            <a:off x="762000" y="1431800"/>
            <a:ext cx="3200400" cy="4463716"/>
          </a:xfrm>
          <a:prstGeom prst="rect">
            <a:avLst/>
          </a:prstGeom>
        </p:spPr>
      </p:pic>
      <p:sp>
        <p:nvSpPr>
          <p:cNvPr id="9" name="Content Placeholder 8">
            <a:extLst>
              <a:ext uri="{FF2B5EF4-FFF2-40B4-BE49-F238E27FC236}">
                <a16:creationId xmlns:a16="http://schemas.microsoft.com/office/drawing/2014/main" id="{F16F472C-FA67-4C7F-9931-A811EA9C576D}"/>
              </a:ext>
            </a:extLst>
          </p:cNvPr>
          <p:cNvSpPr>
            <a:spLocks noGrp="1"/>
          </p:cNvSpPr>
          <p:nvPr>
            <p:ph sz="half" idx="2"/>
          </p:nvPr>
        </p:nvSpPr>
        <p:spPr/>
        <p:txBody>
          <a:bodyPr/>
          <a:lstStyle/>
          <a:p>
            <a:pPr marL="0" indent="0">
              <a:buNone/>
            </a:pPr>
            <a:endParaRPr lang="en-US" dirty="0"/>
          </a:p>
          <a:p>
            <a:pPr marL="0" indent="0">
              <a:buNone/>
            </a:pPr>
            <a:endParaRPr lang="en-US" dirty="0"/>
          </a:p>
          <a:p>
            <a:pPr marL="0" indent="0">
              <a:buNone/>
            </a:pPr>
            <a:r>
              <a:rPr lang="en-US" dirty="0"/>
              <a:t>“We are sometimes truly going to see our life as positive, not negative, as made up of continuous willing, not of constraints and prohibition.”</a:t>
            </a:r>
          </a:p>
          <a:p>
            <a:pPr marL="0" indent="0">
              <a:buNone/>
            </a:pPr>
            <a:endParaRPr lang="en-US" dirty="0"/>
          </a:p>
          <a:p>
            <a:pPr marL="0" indent="0">
              <a:buNone/>
            </a:pPr>
            <a:r>
              <a:rPr lang="en-US" dirty="0"/>
              <a:t>	-- Mary Parker Follet</a:t>
            </a:r>
          </a:p>
          <a:p>
            <a:endParaRPr lang="en-US" dirty="0"/>
          </a:p>
        </p:txBody>
      </p:sp>
      <p:sp>
        <p:nvSpPr>
          <p:cNvPr id="11" name="TextBox 10">
            <a:extLst>
              <a:ext uri="{FF2B5EF4-FFF2-40B4-BE49-F238E27FC236}">
                <a16:creationId xmlns:a16="http://schemas.microsoft.com/office/drawing/2014/main" id="{CB3AC628-2D98-4DCF-BC6A-35ECC777C6AD}"/>
              </a:ext>
            </a:extLst>
          </p:cNvPr>
          <p:cNvSpPr txBox="1"/>
          <p:nvPr/>
        </p:nvSpPr>
        <p:spPr>
          <a:xfrm>
            <a:off x="1653926" y="6019800"/>
            <a:ext cx="1470274" cy="369332"/>
          </a:xfrm>
          <a:prstGeom prst="rect">
            <a:avLst/>
          </a:prstGeom>
          <a:noFill/>
        </p:spPr>
        <p:txBody>
          <a:bodyPr wrap="none" rtlCol="0">
            <a:spAutoFit/>
          </a:bodyPr>
          <a:lstStyle/>
          <a:p>
            <a:r>
              <a:rPr lang="en-US" dirty="0"/>
              <a:t>Twyla Tharp</a:t>
            </a:r>
          </a:p>
        </p:txBody>
      </p:sp>
      <p:sp>
        <p:nvSpPr>
          <p:cNvPr id="7" name="Date Placeholder 6">
            <a:extLst>
              <a:ext uri="{FF2B5EF4-FFF2-40B4-BE49-F238E27FC236}">
                <a16:creationId xmlns:a16="http://schemas.microsoft.com/office/drawing/2014/main" id="{4CCF8757-AF4F-433B-B7D5-05EA36583DE7}"/>
              </a:ext>
            </a:extLst>
          </p:cNvPr>
          <p:cNvSpPr>
            <a:spLocks noGrp="1"/>
          </p:cNvSpPr>
          <p:nvPr>
            <p:ph type="dt" sz="half" idx="10"/>
          </p:nvPr>
        </p:nvSpPr>
        <p:spPr/>
        <p:txBody>
          <a:bodyPr/>
          <a:lstStyle/>
          <a:p>
            <a:fld id="{31F30D3E-A888-48D0-9838-F4145B635AAA}" type="datetime1">
              <a:rPr lang="en-US" smtClean="0"/>
              <a:t>5/19/2022</a:t>
            </a:fld>
            <a:endParaRPr lang="en-US"/>
          </a:p>
        </p:txBody>
      </p:sp>
      <p:sp>
        <p:nvSpPr>
          <p:cNvPr id="8" name="Footer Placeholder 7">
            <a:extLst>
              <a:ext uri="{FF2B5EF4-FFF2-40B4-BE49-F238E27FC236}">
                <a16:creationId xmlns:a16="http://schemas.microsoft.com/office/drawing/2014/main" id="{A83B7F5D-2F78-4C5D-B471-D1725F567AB2}"/>
              </a:ext>
            </a:extLst>
          </p:cNvPr>
          <p:cNvSpPr>
            <a:spLocks noGrp="1"/>
          </p:cNvSpPr>
          <p:nvPr>
            <p:ph type="ftr" sz="quarter" idx="11"/>
          </p:nvPr>
        </p:nvSpPr>
        <p:spPr/>
        <p:txBody>
          <a:bodyPr/>
          <a:lstStyle/>
          <a:p>
            <a:r>
              <a:rPr lang="en-US"/>
              <a:t>Tim Lybarger, EncoreNEO.org </a:t>
            </a:r>
          </a:p>
        </p:txBody>
      </p:sp>
    </p:spTree>
    <p:extLst>
      <p:ext uri="{BB962C8B-B14F-4D97-AF65-F5344CB8AC3E}">
        <p14:creationId xmlns:p14="http://schemas.microsoft.com/office/powerpoint/2010/main" val="3049562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E92AC4B-C3E1-E23D-AB3A-213C75A6529A}"/>
              </a:ext>
            </a:extLst>
          </p:cNvPr>
          <p:cNvSpPr>
            <a:spLocks noGrp="1"/>
          </p:cNvSpPr>
          <p:nvPr>
            <p:ph type="body" idx="1"/>
          </p:nvPr>
        </p:nvSpPr>
        <p:spPr>
          <a:xfrm>
            <a:off x="722313" y="2667000"/>
            <a:ext cx="7888287" cy="3200401"/>
          </a:xfrm>
        </p:spPr>
        <p:txBody>
          <a:bodyPr>
            <a:normAutofit fontScale="92500" lnSpcReduction="20000"/>
          </a:bodyPr>
          <a:lstStyle/>
          <a:p>
            <a:r>
              <a:rPr lang="en-US" sz="2000" i="1" dirty="0"/>
              <a:t>We help Age-50+ individuals design and build new careers around the things </a:t>
            </a:r>
          </a:p>
          <a:p>
            <a:r>
              <a:rPr lang="en-US" sz="2000" i="1" dirty="0"/>
              <a:t>that inspire them.</a:t>
            </a:r>
          </a:p>
          <a:p>
            <a:r>
              <a:rPr lang="en-US" sz="2000" dirty="0"/>
              <a:t> </a:t>
            </a:r>
          </a:p>
          <a:p>
            <a:r>
              <a:rPr lang="en-US" sz="2000" dirty="0"/>
              <a:t>Tim Lybarger</a:t>
            </a:r>
          </a:p>
          <a:p>
            <a:endParaRPr lang="en-US" sz="800" dirty="0"/>
          </a:p>
          <a:p>
            <a:r>
              <a:rPr lang="en-US" sz="2000" dirty="0">
                <a:hlinkClick r:id="rId2"/>
              </a:rPr>
              <a:t>Encoreneo50@gmail.com</a:t>
            </a:r>
          </a:p>
          <a:p>
            <a:endParaRPr lang="en-US" sz="900" dirty="0">
              <a:hlinkClick r:id="rId2"/>
            </a:endParaRPr>
          </a:p>
          <a:p>
            <a:r>
              <a:rPr lang="en-US" sz="2000" dirty="0">
                <a:hlinkClick r:id="rId2"/>
              </a:rPr>
              <a:t>www.Encoreneo.org</a:t>
            </a:r>
            <a:r>
              <a:rPr lang="en-US" sz="2000" dirty="0"/>
              <a:t> </a:t>
            </a:r>
          </a:p>
          <a:p>
            <a:endParaRPr lang="en-US" sz="900" dirty="0"/>
          </a:p>
          <a:p>
            <a:r>
              <a:rPr lang="en-US" sz="2000" dirty="0">
                <a:hlinkClick r:id="rId2"/>
              </a:rPr>
              <a:t>May 12 Weekly Program Update</a:t>
            </a:r>
            <a:endParaRPr lang="en-US" sz="2000" dirty="0"/>
          </a:p>
          <a:p>
            <a:endParaRPr lang="en-US" sz="800" dirty="0"/>
          </a:p>
          <a:p>
            <a:r>
              <a:rPr lang="en-US" sz="2000" dirty="0">
                <a:hlinkClick r:id="rId2"/>
              </a:rPr>
              <a:t>Subscribe</a:t>
            </a:r>
            <a:endParaRPr lang="en-US" sz="2000" dirty="0"/>
          </a:p>
          <a:p>
            <a:pPr algn="l"/>
            <a:endParaRPr lang="en-US" dirty="0"/>
          </a:p>
        </p:txBody>
      </p:sp>
      <p:sp>
        <p:nvSpPr>
          <p:cNvPr id="4" name="Footer Placeholder 3">
            <a:extLst>
              <a:ext uri="{FF2B5EF4-FFF2-40B4-BE49-F238E27FC236}">
                <a16:creationId xmlns:a16="http://schemas.microsoft.com/office/drawing/2014/main" id="{0562F75C-50F1-452B-E66A-7CAE5A79AC73}"/>
              </a:ext>
            </a:extLst>
          </p:cNvPr>
          <p:cNvSpPr>
            <a:spLocks noGrp="1"/>
          </p:cNvSpPr>
          <p:nvPr>
            <p:ph type="ftr" sz="quarter" idx="11"/>
          </p:nvPr>
        </p:nvSpPr>
        <p:spPr/>
        <p:txBody>
          <a:bodyPr/>
          <a:lstStyle/>
          <a:p>
            <a:r>
              <a:rPr lang="en-US"/>
              <a:t>Tim Lybarger, EncoreNEO.org </a:t>
            </a:r>
          </a:p>
        </p:txBody>
      </p:sp>
      <p:sp>
        <p:nvSpPr>
          <p:cNvPr id="3" name="Date Placeholder 2">
            <a:extLst>
              <a:ext uri="{FF2B5EF4-FFF2-40B4-BE49-F238E27FC236}">
                <a16:creationId xmlns:a16="http://schemas.microsoft.com/office/drawing/2014/main" id="{27963D32-23B3-997B-E11A-DA0CEA4DF646}"/>
              </a:ext>
            </a:extLst>
          </p:cNvPr>
          <p:cNvSpPr>
            <a:spLocks noGrp="1"/>
          </p:cNvSpPr>
          <p:nvPr>
            <p:ph type="dt" sz="half" idx="10"/>
          </p:nvPr>
        </p:nvSpPr>
        <p:spPr/>
        <p:txBody>
          <a:bodyPr/>
          <a:lstStyle/>
          <a:p>
            <a:fld id="{890AB52F-3089-49F4-B8D4-A52F681D1AD4}" type="datetime1">
              <a:rPr lang="en-US" smtClean="0"/>
              <a:t>5/19/2022</a:t>
            </a:fld>
            <a:endParaRPr lang="en-US" dirty="0"/>
          </a:p>
        </p:txBody>
      </p:sp>
      <p:sp>
        <p:nvSpPr>
          <p:cNvPr id="2" name="Title 1">
            <a:extLst>
              <a:ext uri="{FF2B5EF4-FFF2-40B4-BE49-F238E27FC236}">
                <a16:creationId xmlns:a16="http://schemas.microsoft.com/office/drawing/2014/main" id="{8CE02927-5028-60DE-C926-9360041D2FFD}"/>
              </a:ext>
            </a:extLst>
          </p:cNvPr>
          <p:cNvSpPr>
            <a:spLocks noGrp="1"/>
          </p:cNvSpPr>
          <p:nvPr>
            <p:ph type="title"/>
          </p:nvPr>
        </p:nvSpPr>
        <p:spPr/>
        <p:txBody>
          <a:bodyPr>
            <a:noAutofit/>
          </a:bodyPr>
          <a:lstStyle/>
          <a:p>
            <a:br>
              <a:rPr lang="en-US" sz="4000" dirty="0"/>
            </a:br>
            <a:br>
              <a:rPr lang="en-US" sz="4000" dirty="0"/>
            </a:br>
            <a:br>
              <a:rPr lang="en-US" sz="4000" dirty="0"/>
            </a:br>
            <a:br>
              <a:rPr lang="en-US" sz="4000" dirty="0"/>
            </a:br>
            <a:r>
              <a:rPr lang="en-US" sz="4000" dirty="0"/>
              <a:t>Encore NEO:</a:t>
            </a:r>
            <a:br>
              <a:rPr lang="en-US" sz="4000" dirty="0"/>
            </a:br>
            <a:r>
              <a:rPr lang="en-US" sz="4000" dirty="0"/>
              <a:t> </a:t>
            </a:r>
            <a:r>
              <a:rPr lang="en-US" sz="4000" b="1" dirty="0"/>
              <a:t>N</a:t>
            </a:r>
            <a:r>
              <a:rPr lang="en-US" sz="4000" dirty="0"/>
              <a:t>ew </a:t>
            </a:r>
            <a:r>
              <a:rPr lang="en-US" sz="4000" b="1" dirty="0"/>
              <a:t>E</a:t>
            </a:r>
            <a:r>
              <a:rPr lang="en-US" sz="4000" dirty="0"/>
              <a:t>mployment </a:t>
            </a:r>
            <a:r>
              <a:rPr lang="en-US" sz="4000" b="1" dirty="0"/>
              <a:t>O</a:t>
            </a:r>
            <a:r>
              <a:rPr lang="en-US" sz="4000" dirty="0"/>
              <a:t>ptions</a:t>
            </a:r>
          </a:p>
        </p:txBody>
      </p:sp>
      <p:pic>
        <p:nvPicPr>
          <p:cNvPr id="6" name="Picture 5">
            <a:extLst>
              <a:ext uri="{FF2B5EF4-FFF2-40B4-BE49-F238E27FC236}">
                <a16:creationId xmlns:a16="http://schemas.microsoft.com/office/drawing/2014/main" id="{0CB777FF-F064-B57A-C591-793F20D0961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81392"/>
            <a:ext cx="1724666" cy="1290208"/>
          </a:xfrm>
          <a:prstGeom prst="rect">
            <a:avLst/>
          </a:prstGeom>
          <a:noFill/>
          <a:ln>
            <a:noFill/>
          </a:ln>
        </p:spPr>
      </p:pic>
    </p:spTree>
    <p:extLst>
      <p:ext uri="{BB962C8B-B14F-4D97-AF65-F5344CB8AC3E}">
        <p14:creationId xmlns:p14="http://schemas.microsoft.com/office/powerpoint/2010/main" val="738699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4689B3-D37B-3609-F8D9-B92EE7A91DCB}"/>
              </a:ext>
            </a:extLst>
          </p:cNvPr>
          <p:cNvSpPr>
            <a:spLocks noGrp="1"/>
          </p:cNvSpPr>
          <p:nvPr>
            <p:ph type="dt" sz="half" idx="10"/>
          </p:nvPr>
        </p:nvSpPr>
        <p:spPr/>
        <p:txBody>
          <a:bodyPr/>
          <a:lstStyle/>
          <a:p>
            <a:fld id="{A789C51C-D24D-402C-AACA-99BBEAC3C46E}" type="datetime1">
              <a:rPr lang="en-US" smtClean="0"/>
              <a:t>5/19/2022</a:t>
            </a:fld>
            <a:endParaRPr lang="en-US"/>
          </a:p>
        </p:txBody>
      </p:sp>
      <p:sp>
        <p:nvSpPr>
          <p:cNvPr id="3" name="Footer Placeholder 2">
            <a:extLst>
              <a:ext uri="{FF2B5EF4-FFF2-40B4-BE49-F238E27FC236}">
                <a16:creationId xmlns:a16="http://schemas.microsoft.com/office/drawing/2014/main" id="{86EDF342-8B1E-EE8C-443B-4BD0207398B6}"/>
              </a:ext>
            </a:extLst>
          </p:cNvPr>
          <p:cNvSpPr>
            <a:spLocks noGrp="1"/>
          </p:cNvSpPr>
          <p:nvPr>
            <p:ph type="ftr" sz="quarter" idx="11"/>
          </p:nvPr>
        </p:nvSpPr>
        <p:spPr/>
        <p:txBody>
          <a:bodyPr/>
          <a:lstStyle/>
          <a:p>
            <a:r>
              <a:rPr lang="en-US"/>
              <a:t>Tim Lybarger, EncoreNEO.org </a:t>
            </a:r>
          </a:p>
        </p:txBody>
      </p:sp>
      <p:sp>
        <p:nvSpPr>
          <p:cNvPr id="5" name="TextBox 4">
            <a:extLst>
              <a:ext uri="{FF2B5EF4-FFF2-40B4-BE49-F238E27FC236}">
                <a16:creationId xmlns:a16="http://schemas.microsoft.com/office/drawing/2014/main" id="{7FAD83EA-0DD5-333B-A81A-57C608545508}"/>
              </a:ext>
            </a:extLst>
          </p:cNvPr>
          <p:cNvSpPr txBox="1"/>
          <p:nvPr/>
        </p:nvSpPr>
        <p:spPr>
          <a:xfrm>
            <a:off x="306324" y="533400"/>
            <a:ext cx="8531352" cy="4770537"/>
          </a:xfrm>
          <a:prstGeom prst="rect">
            <a:avLst/>
          </a:prstGeom>
          <a:noFill/>
        </p:spPr>
        <p:txBody>
          <a:bodyPr wrap="square">
            <a:spAutoFit/>
          </a:bodyPr>
          <a:lstStyle/>
          <a:p>
            <a:endParaRPr lang="en-US" dirty="0"/>
          </a:p>
          <a:p>
            <a:pPr algn="ctr"/>
            <a:r>
              <a:rPr lang="en-US" sz="3200" b="1" dirty="0">
                <a:solidFill>
                  <a:srgbClr val="000000"/>
                </a:solidFill>
                <a:effectLst/>
              </a:rPr>
              <a:t>Staying Calm, Centered and Focused </a:t>
            </a:r>
            <a:endParaRPr lang="en-US" sz="3200" dirty="0">
              <a:effectLst/>
            </a:endParaRPr>
          </a:p>
          <a:p>
            <a:pPr algn="ctr"/>
            <a:r>
              <a:rPr lang="en-US" sz="3200" b="1" dirty="0">
                <a:solidFill>
                  <a:srgbClr val="000000"/>
                </a:solidFill>
                <a:effectLst/>
              </a:rPr>
              <a:t>During the Interview Process</a:t>
            </a:r>
            <a:endParaRPr lang="en-US" sz="3200" dirty="0">
              <a:effectLst/>
            </a:endParaRPr>
          </a:p>
          <a:p>
            <a:endParaRPr lang="en-US" sz="1600" dirty="0"/>
          </a:p>
          <a:p>
            <a:endParaRPr lang="en-US" sz="2800" dirty="0"/>
          </a:p>
          <a:p>
            <a:r>
              <a:rPr lang="en-US" dirty="0">
                <a:solidFill>
                  <a:srgbClr val="000000"/>
                </a:solidFill>
                <a:effectLst/>
              </a:rPr>
              <a:t>Does interviewing make you nervous? You may be mentally prepared, but are you emotionally prepared?</a:t>
            </a:r>
            <a:endParaRPr lang="en-US" dirty="0"/>
          </a:p>
          <a:p>
            <a:endParaRPr lang="en-US" sz="800" dirty="0"/>
          </a:p>
          <a:p>
            <a:r>
              <a:rPr lang="en-US" dirty="0">
                <a:solidFill>
                  <a:srgbClr val="000000"/>
                </a:solidFill>
                <a:effectLst/>
              </a:rPr>
              <a:t>Join us to look at the emotional side of interviewing. Find out how to center yourself so that you can be fully present and at your best when you show up.</a:t>
            </a:r>
            <a:endParaRPr lang="en-US" dirty="0"/>
          </a:p>
          <a:p>
            <a:endParaRPr lang="en-US" sz="800" dirty="0"/>
          </a:p>
          <a:p>
            <a:r>
              <a:rPr lang="en-US" dirty="0">
                <a:solidFill>
                  <a:srgbClr val="000000"/>
                </a:solidFill>
                <a:effectLst/>
              </a:rPr>
              <a:t>This free event will be led by Maria Barrett, Certified Energy Psychology Practitioner. Maria’s experience includes theater, IT troubleshooting, 30 years of Tai Chi and, of course, lots of interviewing.</a:t>
            </a:r>
            <a:endParaRPr lang="en-US" dirty="0"/>
          </a:p>
          <a:p>
            <a:endParaRPr lang="en-US" sz="800" dirty="0"/>
          </a:p>
          <a:p>
            <a:r>
              <a:rPr lang="en-US" sz="2800" b="1" i="0" u="sng" dirty="0">
                <a:solidFill>
                  <a:srgbClr val="FF0000"/>
                </a:solidFill>
                <a:effectLst/>
                <a:hlinkClick r:id="rId2">
                  <a:extLst>
                    <a:ext uri="{A12FA001-AC4F-418D-AE19-62706E023703}">
                      <ahyp:hlinkClr xmlns:ahyp="http://schemas.microsoft.com/office/drawing/2018/hyperlinkcolor" val="tx"/>
                    </a:ext>
                  </a:extLst>
                </a:hlinkClick>
              </a:rPr>
              <a:t>REGISTER HERE</a:t>
            </a:r>
            <a:endParaRPr lang="en-US" sz="2800" dirty="0">
              <a:solidFill>
                <a:srgbClr val="FF0000"/>
              </a:solidFill>
            </a:endParaRPr>
          </a:p>
        </p:txBody>
      </p:sp>
    </p:spTree>
    <p:extLst>
      <p:ext uri="{BB962C8B-B14F-4D97-AF65-F5344CB8AC3E}">
        <p14:creationId xmlns:p14="http://schemas.microsoft.com/office/powerpoint/2010/main" val="126211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F99A-68B1-4E23-A5F1-1D24DE3D6D60}"/>
              </a:ext>
            </a:extLst>
          </p:cNvPr>
          <p:cNvSpPr>
            <a:spLocks noGrp="1"/>
          </p:cNvSpPr>
          <p:nvPr>
            <p:ph type="title"/>
          </p:nvPr>
        </p:nvSpPr>
        <p:spPr/>
        <p:txBody>
          <a:bodyPr>
            <a:normAutofit/>
          </a:bodyPr>
          <a:lstStyle/>
          <a:p>
            <a:r>
              <a:rPr lang="en-US" dirty="0"/>
              <a:t>Recommended Resources:</a:t>
            </a:r>
          </a:p>
        </p:txBody>
      </p:sp>
      <p:sp>
        <p:nvSpPr>
          <p:cNvPr id="8" name="Date Placeholder 7">
            <a:extLst>
              <a:ext uri="{FF2B5EF4-FFF2-40B4-BE49-F238E27FC236}">
                <a16:creationId xmlns:a16="http://schemas.microsoft.com/office/drawing/2014/main" id="{2527E495-A708-47DE-9644-84BCCBB7784E}"/>
              </a:ext>
            </a:extLst>
          </p:cNvPr>
          <p:cNvSpPr>
            <a:spLocks noGrp="1"/>
          </p:cNvSpPr>
          <p:nvPr>
            <p:ph type="dt" sz="half" idx="10"/>
          </p:nvPr>
        </p:nvSpPr>
        <p:spPr/>
        <p:txBody>
          <a:bodyPr/>
          <a:lstStyle/>
          <a:p>
            <a:fld id="{7D93A35D-03FC-41FA-9F92-9EF96592B98B}" type="datetime1">
              <a:rPr lang="en-US" smtClean="0"/>
              <a:t>5/19/2022</a:t>
            </a:fld>
            <a:endParaRPr lang="en-US"/>
          </a:p>
        </p:txBody>
      </p:sp>
      <p:sp>
        <p:nvSpPr>
          <p:cNvPr id="9" name="Footer Placeholder 8">
            <a:extLst>
              <a:ext uri="{FF2B5EF4-FFF2-40B4-BE49-F238E27FC236}">
                <a16:creationId xmlns:a16="http://schemas.microsoft.com/office/drawing/2014/main" id="{EF8ABF7D-BAB2-4C15-BEAC-F5BC081D220B}"/>
              </a:ext>
            </a:extLst>
          </p:cNvPr>
          <p:cNvSpPr>
            <a:spLocks noGrp="1"/>
          </p:cNvSpPr>
          <p:nvPr>
            <p:ph type="ftr" sz="quarter" idx="11"/>
          </p:nvPr>
        </p:nvSpPr>
        <p:spPr/>
        <p:txBody>
          <a:bodyPr/>
          <a:lstStyle/>
          <a:p>
            <a:r>
              <a:rPr lang="en-US"/>
              <a:t>Tim Lybarger, EncoreNEO.org </a:t>
            </a:r>
          </a:p>
        </p:txBody>
      </p:sp>
      <p:sp>
        <p:nvSpPr>
          <p:cNvPr id="10" name="TextBox 9">
            <a:extLst>
              <a:ext uri="{FF2B5EF4-FFF2-40B4-BE49-F238E27FC236}">
                <a16:creationId xmlns:a16="http://schemas.microsoft.com/office/drawing/2014/main" id="{B553B85B-7830-450B-9F16-B3BA090C189A}"/>
              </a:ext>
            </a:extLst>
          </p:cNvPr>
          <p:cNvSpPr txBox="1"/>
          <p:nvPr/>
        </p:nvSpPr>
        <p:spPr>
          <a:xfrm>
            <a:off x="301752" y="1543883"/>
            <a:ext cx="8534400" cy="4247317"/>
          </a:xfrm>
          <a:prstGeom prst="rect">
            <a:avLst/>
          </a:prstGeom>
          <a:noFill/>
        </p:spPr>
        <p:txBody>
          <a:bodyPr wrap="square">
            <a:spAutoFit/>
          </a:bodyPr>
          <a:lstStyle/>
          <a:p>
            <a:r>
              <a:rPr lang="en-US" dirty="0"/>
              <a:t>Clark, Tim. </a:t>
            </a:r>
            <a:r>
              <a:rPr lang="en-US" b="1" dirty="0">
                <a:hlinkClick r:id="rId2"/>
              </a:rPr>
              <a:t>Business Model You</a:t>
            </a:r>
            <a:r>
              <a:rPr lang="en-US" dirty="0"/>
              <a:t>; A One-Page Method for Reinventing Your Career. John Wiley and Sons, 2012.</a:t>
            </a:r>
          </a:p>
          <a:p>
            <a:endParaRPr lang="en-US" dirty="0"/>
          </a:p>
          <a:p>
            <a:r>
              <a:rPr lang="en-US" dirty="0"/>
              <a:t>Newport, Cal. </a:t>
            </a:r>
            <a:r>
              <a:rPr lang="en-US" b="1" dirty="0">
                <a:hlinkClick r:id="rId2"/>
              </a:rPr>
              <a:t>So Good They Can’t Ignore You</a:t>
            </a:r>
            <a:r>
              <a:rPr lang="en-US" dirty="0"/>
              <a:t>: Why Skills Trump Passion in the Quest for Work You Love. Grand Central Publishing, Hachette Book Group, 2012.</a:t>
            </a:r>
          </a:p>
          <a:p>
            <a:endParaRPr lang="en-US" dirty="0"/>
          </a:p>
          <a:p>
            <a:r>
              <a:rPr lang="en-US" dirty="0"/>
              <a:t>Newport, Cal. </a:t>
            </a:r>
            <a:r>
              <a:rPr lang="en-US" b="1" dirty="0">
                <a:hlinkClick r:id="rId2"/>
              </a:rPr>
              <a:t>Deep Work</a:t>
            </a:r>
            <a:r>
              <a:rPr lang="en-US" dirty="0"/>
              <a:t>: Rules for Focused Success in a Distracted World. Grand Central Publishing, Hachette Book Group, 2016.</a:t>
            </a:r>
          </a:p>
          <a:p>
            <a:endParaRPr lang="en-US" dirty="0"/>
          </a:p>
          <a:p>
            <a:r>
              <a:rPr lang="en-US" dirty="0"/>
              <a:t>Newport, Cal. </a:t>
            </a:r>
            <a:r>
              <a:rPr lang="en-US" b="1" dirty="0">
                <a:hlinkClick r:id="rId2"/>
              </a:rPr>
              <a:t>A World Without Email</a:t>
            </a:r>
            <a:r>
              <a:rPr lang="en-US" dirty="0"/>
              <a:t>: Reimagining Work In An Age Of Communication Overload . Penguin Random House LLC, 2021.</a:t>
            </a:r>
          </a:p>
          <a:p>
            <a:endParaRPr lang="en-US" dirty="0"/>
          </a:p>
          <a:p>
            <a:r>
              <a:rPr lang="en-US" dirty="0"/>
              <a:t>McKeown, Greg. </a:t>
            </a:r>
            <a:r>
              <a:rPr lang="en-US" b="1" dirty="0">
                <a:hlinkClick r:id="rId2"/>
              </a:rPr>
              <a:t>Essentialism</a:t>
            </a:r>
            <a:r>
              <a:rPr lang="en-US" dirty="0"/>
              <a:t>: The Disciplined Pursuit of Less. Currency, Crown Publishing Group, 2014.</a:t>
            </a:r>
          </a:p>
        </p:txBody>
      </p:sp>
    </p:spTree>
    <p:extLst>
      <p:ext uri="{BB962C8B-B14F-4D97-AF65-F5344CB8AC3E}">
        <p14:creationId xmlns:p14="http://schemas.microsoft.com/office/powerpoint/2010/main" val="51760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55FA3-3A79-45F6-1DED-1C01EADE12D7}"/>
              </a:ext>
            </a:extLst>
          </p:cNvPr>
          <p:cNvSpPr>
            <a:spLocks noGrp="1"/>
          </p:cNvSpPr>
          <p:nvPr>
            <p:ph type="title"/>
          </p:nvPr>
        </p:nvSpPr>
        <p:spPr/>
        <p:txBody>
          <a:bodyPr/>
          <a:lstStyle/>
          <a:p>
            <a:r>
              <a:rPr lang="en-US" dirty="0"/>
              <a:t>Goals for Today</a:t>
            </a:r>
          </a:p>
        </p:txBody>
      </p:sp>
      <p:sp>
        <p:nvSpPr>
          <p:cNvPr id="3" name="Date Placeholder 2">
            <a:extLst>
              <a:ext uri="{FF2B5EF4-FFF2-40B4-BE49-F238E27FC236}">
                <a16:creationId xmlns:a16="http://schemas.microsoft.com/office/drawing/2014/main" id="{51637F2A-3911-2D44-3740-74404E79C94A}"/>
              </a:ext>
            </a:extLst>
          </p:cNvPr>
          <p:cNvSpPr>
            <a:spLocks noGrp="1"/>
          </p:cNvSpPr>
          <p:nvPr>
            <p:ph type="dt" sz="half" idx="10"/>
          </p:nvPr>
        </p:nvSpPr>
        <p:spPr/>
        <p:txBody>
          <a:bodyPr/>
          <a:lstStyle/>
          <a:p>
            <a:fld id="{9A543EC9-A438-46F5-B7F8-14CF4422FC2A}" type="datetime1">
              <a:rPr lang="en-US" smtClean="0"/>
              <a:t>5/19/2022</a:t>
            </a:fld>
            <a:endParaRPr lang="en-US"/>
          </a:p>
        </p:txBody>
      </p:sp>
      <p:sp>
        <p:nvSpPr>
          <p:cNvPr id="4" name="Footer Placeholder 3">
            <a:extLst>
              <a:ext uri="{FF2B5EF4-FFF2-40B4-BE49-F238E27FC236}">
                <a16:creationId xmlns:a16="http://schemas.microsoft.com/office/drawing/2014/main" id="{637B37E8-1878-BA62-5164-8A8C91E58982}"/>
              </a:ext>
            </a:extLst>
          </p:cNvPr>
          <p:cNvSpPr>
            <a:spLocks noGrp="1"/>
          </p:cNvSpPr>
          <p:nvPr>
            <p:ph type="ftr" sz="quarter" idx="11"/>
          </p:nvPr>
        </p:nvSpPr>
        <p:spPr/>
        <p:txBody>
          <a:bodyPr/>
          <a:lstStyle/>
          <a:p>
            <a:r>
              <a:rPr lang="en-US"/>
              <a:t>Tim Lybarger, EncoreNEO.org </a:t>
            </a:r>
          </a:p>
        </p:txBody>
      </p:sp>
      <p:sp>
        <p:nvSpPr>
          <p:cNvPr id="5" name="Content Placeholder 4">
            <a:extLst>
              <a:ext uri="{FF2B5EF4-FFF2-40B4-BE49-F238E27FC236}">
                <a16:creationId xmlns:a16="http://schemas.microsoft.com/office/drawing/2014/main" id="{35677DD7-F0DF-2E6B-D1E0-1933A97BDC0C}"/>
              </a:ext>
            </a:extLst>
          </p:cNvPr>
          <p:cNvSpPr>
            <a:spLocks noGrp="1"/>
          </p:cNvSpPr>
          <p:nvPr>
            <p:ph sz="quarter" idx="1"/>
          </p:nvPr>
        </p:nvSpPr>
        <p:spPr/>
        <p:txBody>
          <a:bodyPr>
            <a:normAutofit/>
          </a:bodyPr>
          <a:lstStyle/>
          <a:p>
            <a:r>
              <a:rPr lang="en-US" dirty="0"/>
              <a:t>Introduce you to a new perspective. (</a:t>
            </a:r>
            <a:r>
              <a:rPr lang="en-US" i="1" dirty="0">
                <a:solidFill>
                  <a:srgbClr val="FF0000"/>
                </a:solidFill>
              </a:rPr>
              <a:t>Warning: Reality check ahead</a:t>
            </a:r>
            <a:r>
              <a:rPr lang="en-US" dirty="0"/>
              <a:t>)</a:t>
            </a:r>
          </a:p>
          <a:p>
            <a:pPr marL="0" indent="0">
              <a:buNone/>
            </a:pPr>
            <a:endParaRPr lang="en-US" sz="800" dirty="0"/>
          </a:p>
          <a:p>
            <a:r>
              <a:rPr lang="en-US" dirty="0"/>
              <a:t>Have you answered three essential questions:</a:t>
            </a:r>
          </a:p>
          <a:p>
            <a:pPr marL="0" indent="0">
              <a:buNone/>
            </a:pPr>
            <a:endParaRPr lang="en-US" sz="800" dirty="0"/>
          </a:p>
          <a:p>
            <a:pPr marL="731520" lvl="1" indent="-457200">
              <a:buFont typeface="+mj-lt"/>
              <a:buAutoNum type="arabicPeriod"/>
            </a:pPr>
            <a:r>
              <a:rPr lang="en-US" sz="2800" dirty="0"/>
              <a:t>Who do you want to work with?</a:t>
            </a:r>
          </a:p>
          <a:p>
            <a:pPr marL="731520" lvl="1" indent="-457200">
              <a:buFont typeface="+mj-lt"/>
              <a:buAutoNum type="arabicPeriod"/>
            </a:pPr>
            <a:endParaRPr lang="en-US" sz="2800" dirty="0"/>
          </a:p>
          <a:p>
            <a:pPr marL="731520" lvl="1" indent="-457200">
              <a:buFont typeface="+mj-lt"/>
              <a:buAutoNum type="arabicPeriod"/>
            </a:pPr>
            <a:r>
              <a:rPr lang="en-US" sz="2800" dirty="0"/>
              <a:t>What problem do you want to help them solve?</a:t>
            </a:r>
          </a:p>
          <a:p>
            <a:pPr marL="731520" lvl="1" indent="-457200">
              <a:buFont typeface="+mj-lt"/>
              <a:buAutoNum type="arabicPeriod"/>
            </a:pPr>
            <a:endParaRPr lang="en-US" sz="2800" dirty="0"/>
          </a:p>
          <a:p>
            <a:pPr marL="731520" lvl="1" indent="-457200">
              <a:buFont typeface="+mj-lt"/>
              <a:buAutoNum type="arabicPeriod"/>
            </a:pPr>
            <a:r>
              <a:rPr lang="en-US" sz="2800" dirty="0"/>
              <a:t>What is your one best super power? </a:t>
            </a:r>
          </a:p>
        </p:txBody>
      </p:sp>
    </p:spTree>
    <p:extLst>
      <p:ext uri="{BB962C8B-B14F-4D97-AF65-F5344CB8AC3E}">
        <p14:creationId xmlns:p14="http://schemas.microsoft.com/office/powerpoint/2010/main" val="105937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0EDB62-B638-0D37-4693-B111C29E6544}"/>
              </a:ext>
            </a:extLst>
          </p:cNvPr>
          <p:cNvSpPr>
            <a:spLocks noGrp="1"/>
          </p:cNvSpPr>
          <p:nvPr>
            <p:ph type="title"/>
          </p:nvPr>
        </p:nvSpPr>
        <p:spPr/>
        <p:txBody>
          <a:bodyPr/>
          <a:lstStyle/>
          <a:p>
            <a:pPr algn="l"/>
            <a:r>
              <a:rPr lang="en-US" dirty="0"/>
              <a:t>Tim Lybarger</a:t>
            </a:r>
          </a:p>
        </p:txBody>
      </p:sp>
      <p:sp>
        <p:nvSpPr>
          <p:cNvPr id="2" name="Date Placeholder 1">
            <a:extLst>
              <a:ext uri="{FF2B5EF4-FFF2-40B4-BE49-F238E27FC236}">
                <a16:creationId xmlns:a16="http://schemas.microsoft.com/office/drawing/2014/main" id="{D7D2A163-FC2E-47F3-B0BA-8B921F13403D}"/>
              </a:ext>
            </a:extLst>
          </p:cNvPr>
          <p:cNvSpPr>
            <a:spLocks noGrp="1"/>
          </p:cNvSpPr>
          <p:nvPr>
            <p:ph type="dt" sz="half" idx="10"/>
          </p:nvPr>
        </p:nvSpPr>
        <p:spPr/>
        <p:txBody>
          <a:bodyPr/>
          <a:lstStyle/>
          <a:p>
            <a:fld id="{A789C51C-D24D-402C-AACA-99BBEAC3C46E}" type="datetime1">
              <a:rPr lang="en-US" smtClean="0"/>
              <a:t>5/19/2022</a:t>
            </a:fld>
            <a:endParaRPr lang="en-US"/>
          </a:p>
        </p:txBody>
      </p:sp>
      <p:sp>
        <p:nvSpPr>
          <p:cNvPr id="3" name="Footer Placeholder 2">
            <a:extLst>
              <a:ext uri="{FF2B5EF4-FFF2-40B4-BE49-F238E27FC236}">
                <a16:creationId xmlns:a16="http://schemas.microsoft.com/office/drawing/2014/main" id="{0F6057F7-CF25-4B9D-A780-F75536C570A2}"/>
              </a:ext>
            </a:extLst>
          </p:cNvPr>
          <p:cNvSpPr>
            <a:spLocks noGrp="1"/>
          </p:cNvSpPr>
          <p:nvPr>
            <p:ph type="ftr" sz="quarter" idx="11"/>
          </p:nvPr>
        </p:nvSpPr>
        <p:spPr/>
        <p:txBody>
          <a:bodyPr/>
          <a:lstStyle/>
          <a:p>
            <a:r>
              <a:rPr lang="en-US"/>
              <a:t>Tim Lybarger, EncoreNEO.org </a:t>
            </a:r>
          </a:p>
        </p:txBody>
      </p:sp>
      <p:sp>
        <p:nvSpPr>
          <p:cNvPr id="6" name="Content Placeholder 5">
            <a:extLst>
              <a:ext uri="{FF2B5EF4-FFF2-40B4-BE49-F238E27FC236}">
                <a16:creationId xmlns:a16="http://schemas.microsoft.com/office/drawing/2014/main" id="{59EA492B-31E8-C437-EBF4-4BBDCCF5037A}"/>
              </a:ext>
            </a:extLst>
          </p:cNvPr>
          <p:cNvSpPr>
            <a:spLocks noGrp="1"/>
          </p:cNvSpPr>
          <p:nvPr>
            <p:ph sz="quarter" idx="1"/>
          </p:nvPr>
        </p:nvSpPr>
        <p:spPr/>
        <p:txBody>
          <a:bodyPr>
            <a:normAutofit/>
          </a:bodyPr>
          <a:lstStyle/>
          <a:p>
            <a:r>
              <a:rPr lang="en-US" dirty="0"/>
              <a:t>Founder &amp; Executive Director, Encore NEO (2014)</a:t>
            </a:r>
          </a:p>
          <a:p>
            <a:r>
              <a:rPr lang="en-US" dirty="0"/>
              <a:t>Hospitality</a:t>
            </a:r>
          </a:p>
          <a:p>
            <a:r>
              <a:rPr lang="en-US" dirty="0"/>
              <a:t>Machining</a:t>
            </a:r>
          </a:p>
          <a:p>
            <a:r>
              <a:rPr lang="en-US" dirty="0"/>
              <a:t>Real Estate</a:t>
            </a:r>
          </a:p>
          <a:p>
            <a:r>
              <a:rPr lang="en-US" dirty="0"/>
              <a:t>Aviation</a:t>
            </a:r>
          </a:p>
          <a:p>
            <a:r>
              <a:rPr lang="en-US" dirty="0"/>
              <a:t>Construction</a:t>
            </a:r>
          </a:p>
          <a:p>
            <a:r>
              <a:rPr lang="en-US" dirty="0"/>
              <a:t>Electric Utility</a:t>
            </a:r>
          </a:p>
          <a:p>
            <a:r>
              <a:rPr lang="en-US" dirty="0"/>
              <a:t>Consumer Packaged Goods</a:t>
            </a:r>
          </a:p>
          <a:p>
            <a:r>
              <a:rPr lang="en-US" dirty="0"/>
              <a:t>Independent Consulting</a:t>
            </a:r>
          </a:p>
          <a:p>
            <a:endParaRPr lang="en-US" dirty="0"/>
          </a:p>
        </p:txBody>
      </p:sp>
    </p:spTree>
    <p:extLst>
      <p:ext uri="{BB962C8B-B14F-4D97-AF65-F5344CB8AC3E}">
        <p14:creationId xmlns:p14="http://schemas.microsoft.com/office/powerpoint/2010/main" val="348122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F99A-68B1-4E23-A5F1-1D24DE3D6D60}"/>
              </a:ext>
            </a:extLst>
          </p:cNvPr>
          <p:cNvSpPr>
            <a:spLocks noGrp="1"/>
          </p:cNvSpPr>
          <p:nvPr>
            <p:ph type="title"/>
          </p:nvPr>
        </p:nvSpPr>
        <p:spPr/>
        <p:txBody>
          <a:bodyPr/>
          <a:lstStyle/>
          <a:p>
            <a:r>
              <a:rPr lang="en-US" dirty="0"/>
              <a:t>What’s the Root of the Problem?</a:t>
            </a:r>
          </a:p>
        </p:txBody>
      </p:sp>
      <p:sp>
        <p:nvSpPr>
          <p:cNvPr id="7" name="Content Placeholder 6">
            <a:extLst>
              <a:ext uri="{FF2B5EF4-FFF2-40B4-BE49-F238E27FC236}">
                <a16:creationId xmlns:a16="http://schemas.microsoft.com/office/drawing/2014/main" id="{1086B6EE-9E56-405C-8BB1-5DBF17F56071}"/>
              </a:ext>
            </a:extLst>
          </p:cNvPr>
          <p:cNvSpPr>
            <a:spLocks noGrp="1"/>
          </p:cNvSpPr>
          <p:nvPr>
            <p:ph sz="half" idx="1"/>
          </p:nvPr>
        </p:nvSpPr>
        <p:spPr/>
        <p:txBody>
          <a:bodyPr/>
          <a:lstStyle/>
          <a:p>
            <a:pPr marL="0" indent="0">
              <a:buNone/>
            </a:pPr>
            <a:endParaRPr lang="en-US" dirty="0"/>
          </a:p>
        </p:txBody>
      </p:sp>
      <p:sp>
        <p:nvSpPr>
          <p:cNvPr id="9" name="Content Placeholder 8">
            <a:extLst>
              <a:ext uri="{FF2B5EF4-FFF2-40B4-BE49-F238E27FC236}">
                <a16:creationId xmlns:a16="http://schemas.microsoft.com/office/drawing/2014/main" id="{970B8717-CC3A-4F21-95EE-6B8F5E93AF0E}"/>
              </a:ext>
            </a:extLst>
          </p:cNvPr>
          <p:cNvSpPr>
            <a:spLocks noGrp="1"/>
          </p:cNvSpPr>
          <p:nvPr>
            <p:ph sz="half" idx="2"/>
          </p:nvPr>
        </p:nvSpPr>
        <p:spPr/>
        <p:txBody>
          <a:bodyPr/>
          <a:lstStyle/>
          <a:p>
            <a:pPr marL="0" indent="0">
              <a:buNone/>
            </a:pPr>
            <a:endParaRPr lang="en-US" sz="3200" dirty="0"/>
          </a:p>
          <a:p>
            <a:pPr marL="0" indent="0">
              <a:buNone/>
            </a:pPr>
            <a:r>
              <a:rPr lang="en-US" sz="3200" dirty="0"/>
              <a:t>“For every thousand hacking at the leaves of evil, there is one striking at the root.” </a:t>
            </a:r>
          </a:p>
          <a:p>
            <a:pPr marL="0" indent="0" algn="r">
              <a:buNone/>
            </a:pPr>
            <a:r>
              <a:rPr lang="en-US" sz="3200" dirty="0"/>
              <a:t>-- Thoreau</a:t>
            </a:r>
          </a:p>
          <a:p>
            <a:pPr marL="0" indent="0">
              <a:buNone/>
            </a:pPr>
            <a:endParaRPr lang="en-US" dirty="0"/>
          </a:p>
        </p:txBody>
      </p:sp>
      <p:pic>
        <p:nvPicPr>
          <p:cNvPr id="6" name="Picture 5">
            <a:extLst>
              <a:ext uri="{FF2B5EF4-FFF2-40B4-BE49-F238E27FC236}">
                <a16:creationId xmlns:a16="http://schemas.microsoft.com/office/drawing/2014/main" id="{A0476CF4-66BC-4DC6-A73D-FE17BA9FF360}"/>
              </a:ext>
            </a:extLst>
          </p:cNvPr>
          <p:cNvPicPr>
            <a:picLocks noChangeAspect="1"/>
          </p:cNvPicPr>
          <p:nvPr/>
        </p:nvPicPr>
        <p:blipFill>
          <a:blip r:embed="rId2"/>
          <a:stretch>
            <a:fillRect/>
          </a:stretch>
        </p:blipFill>
        <p:spPr>
          <a:xfrm>
            <a:off x="533400" y="1371599"/>
            <a:ext cx="3505200" cy="4679623"/>
          </a:xfrm>
          <a:prstGeom prst="rect">
            <a:avLst/>
          </a:prstGeom>
        </p:spPr>
      </p:pic>
      <p:sp>
        <p:nvSpPr>
          <p:cNvPr id="10" name="Date Placeholder 9">
            <a:extLst>
              <a:ext uri="{FF2B5EF4-FFF2-40B4-BE49-F238E27FC236}">
                <a16:creationId xmlns:a16="http://schemas.microsoft.com/office/drawing/2014/main" id="{943794BA-11AD-48E4-9345-E91F8B2ED174}"/>
              </a:ext>
            </a:extLst>
          </p:cNvPr>
          <p:cNvSpPr>
            <a:spLocks noGrp="1"/>
          </p:cNvSpPr>
          <p:nvPr>
            <p:ph type="dt" sz="half" idx="10"/>
          </p:nvPr>
        </p:nvSpPr>
        <p:spPr/>
        <p:txBody>
          <a:bodyPr/>
          <a:lstStyle/>
          <a:p>
            <a:fld id="{DBCFE224-3648-4047-BC31-51B29FACC05E}" type="datetime1">
              <a:rPr lang="en-US" smtClean="0"/>
              <a:t>5/19/2022</a:t>
            </a:fld>
            <a:endParaRPr lang="en-US"/>
          </a:p>
        </p:txBody>
      </p:sp>
      <p:sp>
        <p:nvSpPr>
          <p:cNvPr id="11" name="Footer Placeholder 10">
            <a:extLst>
              <a:ext uri="{FF2B5EF4-FFF2-40B4-BE49-F238E27FC236}">
                <a16:creationId xmlns:a16="http://schemas.microsoft.com/office/drawing/2014/main" id="{0BE47C32-9DE9-4786-B7E4-466259F09F03}"/>
              </a:ext>
            </a:extLst>
          </p:cNvPr>
          <p:cNvSpPr>
            <a:spLocks noGrp="1"/>
          </p:cNvSpPr>
          <p:nvPr>
            <p:ph type="ftr" sz="quarter" idx="11"/>
          </p:nvPr>
        </p:nvSpPr>
        <p:spPr/>
        <p:txBody>
          <a:bodyPr/>
          <a:lstStyle/>
          <a:p>
            <a:r>
              <a:rPr lang="en-US"/>
              <a:t>Tim Lybarger, EncoreNEO.org </a:t>
            </a:r>
          </a:p>
        </p:txBody>
      </p:sp>
    </p:spTree>
    <p:extLst>
      <p:ext uri="{BB962C8B-B14F-4D97-AF65-F5344CB8AC3E}">
        <p14:creationId xmlns:p14="http://schemas.microsoft.com/office/powerpoint/2010/main" val="93427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Industrial Society</a:t>
            </a:r>
          </a:p>
        </p:txBody>
      </p:sp>
      <p:sp>
        <p:nvSpPr>
          <p:cNvPr id="12" name="Date Placeholder 11">
            <a:extLst>
              <a:ext uri="{FF2B5EF4-FFF2-40B4-BE49-F238E27FC236}">
                <a16:creationId xmlns:a16="http://schemas.microsoft.com/office/drawing/2014/main" id="{4A1A0393-B362-414A-ADB1-36DB5EEBBD26}"/>
              </a:ext>
            </a:extLst>
          </p:cNvPr>
          <p:cNvSpPr>
            <a:spLocks noGrp="1"/>
          </p:cNvSpPr>
          <p:nvPr>
            <p:ph type="dt" sz="half" idx="10"/>
          </p:nvPr>
        </p:nvSpPr>
        <p:spPr/>
        <p:txBody>
          <a:bodyPr/>
          <a:lstStyle/>
          <a:p>
            <a:fld id="{171344CF-B6EE-4664-ACEB-45C33C311A48}" type="datetime1">
              <a:rPr lang="en-US" smtClean="0"/>
              <a:t>5/19/2022</a:t>
            </a:fld>
            <a:endParaRPr lang="en-US" dirty="0"/>
          </a:p>
        </p:txBody>
      </p:sp>
      <p:sp>
        <p:nvSpPr>
          <p:cNvPr id="13" name="Footer Placeholder 12">
            <a:extLst>
              <a:ext uri="{FF2B5EF4-FFF2-40B4-BE49-F238E27FC236}">
                <a16:creationId xmlns:a16="http://schemas.microsoft.com/office/drawing/2014/main" id="{B9365007-DEF4-433D-83B1-FB3A0F08A16F}"/>
              </a:ext>
            </a:extLst>
          </p:cNvPr>
          <p:cNvSpPr>
            <a:spLocks noGrp="1"/>
          </p:cNvSpPr>
          <p:nvPr>
            <p:ph type="ftr" sz="quarter" idx="11"/>
          </p:nvPr>
        </p:nvSpPr>
        <p:spPr/>
        <p:txBody>
          <a:bodyPr/>
          <a:lstStyle/>
          <a:p>
            <a:r>
              <a:rPr lang="en-US"/>
              <a:t>Tim Lybarger, EncoreNEO.org </a:t>
            </a:r>
          </a:p>
        </p:txBody>
      </p:sp>
      <p:sp>
        <p:nvSpPr>
          <p:cNvPr id="3" name="Content Placeholder 2">
            <a:extLst>
              <a:ext uri="{FF2B5EF4-FFF2-40B4-BE49-F238E27FC236}">
                <a16:creationId xmlns:a16="http://schemas.microsoft.com/office/drawing/2014/main" id="{B94466B6-9136-4D0A-B779-94A7EB0B8CCA}"/>
              </a:ext>
            </a:extLst>
          </p:cNvPr>
          <p:cNvSpPr>
            <a:spLocks noGrp="1"/>
          </p:cNvSpPr>
          <p:nvPr>
            <p:ph sz="half" idx="2"/>
          </p:nvPr>
        </p:nvSpPr>
        <p:spPr/>
        <p:txBody>
          <a:bodyPr/>
          <a:lstStyle/>
          <a:p>
            <a:pPr marL="0" indent="0">
              <a:buNone/>
            </a:pPr>
            <a:endParaRPr lang="en-US" sz="1200" dirty="0">
              <a:solidFill>
                <a:srgbClr val="4D5156"/>
              </a:solidFill>
              <a:latin typeface="Roboto" panose="02000000000000000000" pitchFamily="2" charset="0"/>
            </a:endParaRPr>
          </a:p>
          <a:p>
            <a:pPr marL="0" indent="0">
              <a:buNone/>
            </a:pPr>
            <a:r>
              <a:rPr lang="en-US" dirty="0">
                <a:solidFill>
                  <a:srgbClr val="4D5156"/>
                </a:solidFill>
                <a:latin typeface="Roboto" panose="02000000000000000000" pitchFamily="2" charset="0"/>
              </a:rPr>
              <a:t>A society driven by the use of technology and machinery to enable mass production, supporting a large population with a high capacity for division of labor.  </a:t>
            </a:r>
            <a:endParaRPr lang="en-US" dirty="0"/>
          </a:p>
          <a:p>
            <a:endParaRPr lang="en-US" dirty="0"/>
          </a:p>
        </p:txBody>
      </p:sp>
      <p:pic>
        <p:nvPicPr>
          <p:cNvPr id="1026" name="Picture 2" descr="The Making of Industrial Society">
            <a:extLst>
              <a:ext uri="{FF2B5EF4-FFF2-40B4-BE49-F238E27FC236}">
                <a16:creationId xmlns:a16="http://schemas.microsoft.com/office/drawing/2014/main" id="{BA5673C2-D56B-435D-A2CD-81FC9688673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74668" y="1835942"/>
            <a:ext cx="4221132" cy="273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56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154F-3E6B-4D3C-89B8-F0C40E5A63EC}"/>
              </a:ext>
            </a:extLst>
          </p:cNvPr>
          <p:cNvSpPr>
            <a:spLocks noGrp="1"/>
          </p:cNvSpPr>
          <p:nvPr>
            <p:ph type="title"/>
          </p:nvPr>
        </p:nvSpPr>
        <p:spPr/>
        <p:txBody>
          <a:bodyPr/>
          <a:lstStyle/>
          <a:p>
            <a:r>
              <a:rPr lang="en-US" dirty="0"/>
              <a:t>An imbalance of power and loss of control</a:t>
            </a:r>
          </a:p>
        </p:txBody>
      </p:sp>
      <p:sp>
        <p:nvSpPr>
          <p:cNvPr id="3" name="Date Placeholder 2">
            <a:extLst>
              <a:ext uri="{FF2B5EF4-FFF2-40B4-BE49-F238E27FC236}">
                <a16:creationId xmlns:a16="http://schemas.microsoft.com/office/drawing/2014/main" id="{A5B442F3-BA9A-4928-9D7C-8962A6EDD9DD}"/>
              </a:ext>
            </a:extLst>
          </p:cNvPr>
          <p:cNvSpPr>
            <a:spLocks noGrp="1"/>
          </p:cNvSpPr>
          <p:nvPr>
            <p:ph type="dt" sz="half" idx="10"/>
          </p:nvPr>
        </p:nvSpPr>
        <p:spPr/>
        <p:txBody>
          <a:bodyPr/>
          <a:lstStyle/>
          <a:p>
            <a:fld id="{890AB52F-3089-49F4-B8D4-A52F681D1AD4}" type="datetime1">
              <a:rPr lang="en-US" smtClean="0"/>
              <a:t>5/19/2022</a:t>
            </a:fld>
            <a:endParaRPr lang="en-US" dirty="0"/>
          </a:p>
        </p:txBody>
      </p:sp>
      <p:sp>
        <p:nvSpPr>
          <p:cNvPr id="4" name="Footer Placeholder 3">
            <a:extLst>
              <a:ext uri="{FF2B5EF4-FFF2-40B4-BE49-F238E27FC236}">
                <a16:creationId xmlns:a16="http://schemas.microsoft.com/office/drawing/2014/main" id="{33AB611B-8AE5-45D3-910B-F4A62662B426}"/>
              </a:ext>
            </a:extLst>
          </p:cNvPr>
          <p:cNvSpPr>
            <a:spLocks noGrp="1"/>
          </p:cNvSpPr>
          <p:nvPr>
            <p:ph type="ftr" sz="quarter" idx="11"/>
          </p:nvPr>
        </p:nvSpPr>
        <p:spPr/>
        <p:txBody>
          <a:bodyPr/>
          <a:lstStyle/>
          <a:p>
            <a:r>
              <a:rPr lang="en-US"/>
              <a:t>Tim Lybarger, EncoreNEO.org </a:t>
            </a:r>
          </a:p>
        </p:txBody>
      </p:sp>
      <p:sp>
        <p:nvSpPr>
          <p:cNvPr id="6" name="Content Placeholder 5">
            <a:extLst>
              <a:ext uri="{FF2B5EF4-FFF2-40B4-BE49-F238E27FC236}">
                <a16:creationId xmlns:a16="http://schemas.microsoft.com/office/drawing/2014/main" id="{3E6C1CAA-CBFD-43C1-8B72-E029A68AC538}"/>
              </a:ext>
            </a:extLst>
          </p:cNvPr>
          <p:cNvSpPr txBox="1">
            <a:spLocks noGrp="1"/>
          </p:cNvSpPr>
          <p:nvPr>
            <p:ph sz="quarter" idx="1"/>
          </p:nvPr>
        </p:nvSpPr>
        <p:spPr>
          <a:xfrm>
            <a:off x="301625" y="1527175"/>
            <a:ext cx="8504238" cy="4708981"/>
          </a:xfrm>
          <a:prstGeom prst="rect">
            <a:avLst/>
          </a:prstGeom>
          <a:noFill/>
        </p:spPr>
        <p:txBody>
          <a:bodyPr wrap="square" rtlCol="0">
            <a:spAutoFit/>
          </a:bodyPr>
          <a:lstStyle/>
          <a:p>
            <a:r>
              <a:rPr lang="en-US" sz="3600" dirty="0"/>
              <a:t>Most jobs exist in private autocracies, dictating:</a:t>
            </a:r>
          </a:p>
          <a:p>
            <a:pPr marL="0" indent="0">
              <a:buNone/>
            </a:pPr>
            <a:endParaRPr lang="en-US" sz="1400" dirty="0"/>
          </a:p>
          <a:p>
            <a:pPr lvl="2"/>
            <a:r>
              <a:rPr lang="en-US" sz="3400" dirty="0"/>
              <a:t>Where to be and at what time.</a:t>
            </a:r>
          </a:p>
          <a:p>
            <a:pPr lvl="2"/>
            <a:r>
              <a:rPr lang="en-US" sz="3400" dirty="0"/>
              <a:t>What to do.</a:t>
            </a:r>
          </a:p>
          <a:p>
            <a:pPr lvl="2"/>
            <a:r>
              <a:rPr lang="en-US" sz="3400" dirty="0"/>
              <a:t>What to say.</a:t>
            </a:r>
          </a:p>
          <a:p>
            <a:pPr lvl="2"/>
            <a:r>
              <a:rPr lang="en-US" sz="3400" dirty="0"/>
              <a:t>What to wear.</a:t>
            </a:r>
          </a:p>
          <a:p>
            <a:endParaRPr lang="en-US" sz="3200" dirty="0"/>
          </a:p>
        </p:txBody>
      </p:sp>
    </p:spTree>
    <p:extLst>
      <p:ext uri="{BB962C8B-B14F-4D97-AF65-F5344CB8AC3E}">
        <p14:creationId xmlns:p14="http://schemas.microsoft.com/office/powerpoint/2010/main" val="247302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6975-7B88-4078-83CC-BE97EB0D4143}"/>
              </a:ext>
            </a:extLst>
          </p:cNvPr>
          <p:cNvSpPr>
            <a:spLocks noGrp="1"/>
          </p:cNvSpPr>
          <p:nvPr>
            <p:ph type="title"/>
          </p:nvPr>
        </p:nvSpPr>
        <p:spPr/>
        <p:txBody>
          <a:bodyPr>
            <a:noAutofit/>
          </a:bodyPr>
          <a:lstStyle/>
          <a:p>
            <a:r>
              <a:rPr lang="en-US" sz="4400" dirty="0"/>
              <a:t>Here’s the deal…</a:t>
            </a:r>
          </a:p>
        </p:txBody>
      </p:sp>
      <p:sp>
        <p:nvSpPr>
          <p:cNvPr id="3" name="Date Placeholder 2">
            <a:extLst>
              <a:ext uri="{FF2B5EF4-FFF2-40B4-BE49-F238E27FC236}">
                <a16:creationId xmlns:a16="http://schemas.microsoft.com/office/drawing/2014/main" id="{35F9EEA3-F996-4E49-A26F-EDBF9D486496}"/>
              </a:ext>
            </a:extLst>
          </p:cNvPr>
          <p:cNvSpPr>
            <a:spLocks noGrp="1"/>
          </p:cNvSpPr>
          <p:nvPr>
            <p:ph type="dt" sz="half" idx="10"/>
          </p:nvPr>
        </p:nvSpPr>
        <p:spPr/>
        <p:txBody>
          <a:bodyPr/>
          <a:lstStyle/>
          <a:p>
            <a:fld id="{890AB52F-3089-49F4-B8D4-A52F681D1AD4}" type="datetime1">
              <a:rPr lang="en-US" smtClean="0"/>
              <a:t>5/19/2022</a:t>
            </a:fld>
            <a:endParaRPr lang="en-US" dirty="0"/>
          </a:p>
        </p:txBody>
      </p:sp>
      <p:sp>
        <p:nvSpPr>
          <p:cNvPr id="4" name="Footer Placeholder 3">
            <a:extLst>
              <a:ext uri="{FF2B5EF4-FFF2-40B4-BE49-F238E27FC236}">
                <a16:creationId xmlns:a16="http://schemas.microsoft.com/office/drawing/2014/main" id="{D76DA70B-F753-44C3-804F-073AA2E1B120}"/>
              </a:ext>
            </a:extLst>
          </p:cNvPr>
          <p:cNvSpPr>
            <a:spLocks noGrp="1"/>
          </p:cNvSpPr>
          <p:nvPr>
            <p:ph type="ftr" sz="quarter" idx="11"/>
          </p:nvPr>
        </p:nvSpPr>
        <p:spPr/>
        <p:txBody>
          <a:bodyPr/>
          <a:lstStyle/>
          <a:p>
            <a:r>
              <a:rPr lang="en-US"/>
              <a:t>Tim Lybarger, EncoreNEO.org </a:t>
            </a:r>
          </a:p>
        </p:txBody>
      </p:sp>
      <p:sp>
        <p:nvSpPr>
          <p:cNvPr id="5" name="Content Placeholder 4">
            <a:extLst>
              <a:ext uri="{FF2B5EF4-FFF2-40B4-BE49-F238E27FC236}">
                <a16:creationId xmlns:a16="http://schemas.microsoft.com/office/drawing/2014/main" id="{2D6852D0-352B-462D-9AF3-1ECB874E2508}"/>
              </a:ext>
            </a:extLst>
          </p:cNvPr>
          <p:cNvSpPr>
            <a:spLocks noGrp="1"/>
          </p:cNvSpPr>
          <p:nvPr>
            <p:ph sz="quarter" idx="1"/>
          </p:nvPr>
        </p:nvSpPr>
        <p:spPr/>
        <p:txBody>
          <a:bodyPr>
            <a:normAutofit/>
          </a:bodyPr>
          <a:lstStyle/>
          <a:p>
            <a:pPr marL="0" indent="0" algn="ctr">
              <a:buNone/>
            </a:pPr>
            <a:endParaRPr lang="en-US" sz="3600" dirty="0"/>
          </a:p>
          <a:p>
            <a:pPr marL="0" indent="0" algn="ctr">
              <a:buNone/>
            </a:pPr>
            <a:r>
              <a:rPr lang="en-US" sz="3600" dirty="0"/>
              <a:t>“Fit in, and do the job we hired you for  (until we decide to change it), then go away when we are done with you.</a:t>
            </a:r>
          </a:p>
          <a:p>
            <a:pPr marL="0" indent="0" algn="ctr">
              <a:buNone/>
            </a:pPr>
            <a:endParaRPr lang="en-US" sz="800" dirty="0"/>
          </a:p>
          <a:p>
            <a:pPr marL="0" indent="0" algn="ctr">
              <a:buNone/>
            </a:pPr>
            <a:r>
              <a:rPr lang="en-US" sz="3600" dirty="0"/>
              <a:t>– in exchange for the </a:t>
            </a:r>
            <a:r>
              <a:rPr lang="en-US" sz="3600" u="sng" dirty="0"/>
              <a:t>perception</a:t>
            </a:r>
            <a:r>
              <a:rPr lang="en-US" sz="3600" dirty="0"/>
              <a:t> of security and prosperity. </a:t>
            </a:r>
            <a:endParaRPr lang="en-US" dirty="0"/>
          </a:p>
        </p:txBody>
      </p:sp>
    </p:spTree>
    <p:extLst>
      <p:ext uri="{BB962C8B-B14F-4D97-AF65-F5344CB8AC3E}">
        <p14:creationId xmlns:p14="http://schemas.microsoft.com/office/powerpoint/2010/main" val="134558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98F3-8A59-4E8B-8189-C1CB4EF458EB}"/>
              </a:ext>
            </a:extLst>
          </p:cNvPr>
          <p:cNvSpPr>
            <a:spLocks noGrp="1"/>
          </p:cNvSpPr>
          <p:nvPr>
            <p:ph type="title"/>
          </p:nvPr>
        </p:nvSpPr>
        <p:spPr/>
        <p:txBody>
          <a:bodyPr/>
          <a:lstStyle/>
          <a:p>
            <a:r>
              <a:rPr lang="en-US" dirty="0"/>
              <a:t>System and Structure Bias/Imbalance</a:t>
            </a:r>
          </a:p>
        </p:txBody>
      </p:sp>
      <p:sp>
        <p:nvSpPr>
          <p:cNvPr id="3" name="Date Placeholder 2">
            <a:extLst>
              <a:ext uri="{FF2B5EF4-FFF2-40B4-BE49-F238E27FC236}">
                <a16:creationId xmlns:a16="http://schemas.microsoft.com/office/drawing/2014/main" id="{40345B3E-BF2A-4AEA-A839-2B97CF3FFDA8}"/>
              </a:ext>
            </a:extLst>
          </p:cNvPr>
          <p:cNvSpPr>
            <a:spLocks noGrp="1"/>
          </p:cNvSpPr>
          <p:nvPr>
            <p:ph type="dt" sz="half" idx="10"/>
          </p:nvPr>
        </p:nvSpPr>
        <p:spPr/>
        <p:txBody>
          <a:bodyPr/>
          <a:lstStyle/>
          <a:p>
            <a:fld id="{890AB52F-3089-49F4-B8D4-A52F681D1AD4}" type="datetime1">
              <a:rPr lang="en-US" smtClean="0"/>
              <a:t>5/19/2022</a:t>
            </a:fld>
            <a:endParaRPr lang="en-US" dirty="0"/>
          </a:p>
        </p:txBody>
      </p:sp>
      <p:sp>
        <p:nvSpPr>
          <p:cNvPr id="4" name="Footer Placeholder 3">
            <a:extLst>
              <a:ext uri="{FF2B5EF4-FFF2-40B4-BE49-F238E27FC236}">
                <a16:creationId xmlns:a16="http://schemas.microsoft.com/office/drawing/2014/main" id="{C4F6FE7D-4377-487D-A491-7F4BD7893827}"/>
              </a:ext>
            </a:extLst>
          </p:cNvPr>
          <p:cNvSpPr>
            <a:spLocks noGrp="1"/>
          </p:cNvSpPr>
          <p:nvPr>
            <p:ph type="ftr" sz="quarter" idx="11"/>
          </p:nvPr>
        </p:nvSpPr>
        <p:spPr/>
        <p:txBody>
          <a:bodyPr/>
          <a:lstStyle/>
          <a:p>
            <a:r>
              <a:rPr lang="en-US"/>
              <a:t>Tim Lybarger, EncoreNEO.org </a:t>
            </a:r>
          </a:p>
        </p:txBody>
      </p:sp>
      <p:sp>
        <p:nvSpPr>
          <p:cNvPr id="5" name="Content Placeholder 4">
            <a:extLst>
              <a:ext uri="{FF2B5EF4-FFF2-40B4-BE49-F238E27FC236}">
                <a16:creationId xmlns:a16="http://schemas.microsoft.com/office/drawing/2014/main" id="{481AB762-4FFD-4A71-B602-B18168957E03}"/>
              </a:ext>
            </a:extLst>
          </p:cNvPr>
          <p:cNvSpPr>
            <a:spLocks noGrp="1"/>
          </p:cNvSpPr>
          <p:nvPr>
            <p:ph sz="quarter" idx="1"/>
          </p:nvPr>
        </p:nvSpPr>
        <p:spPr/>
        <p:txBody>
          <a:bodyPr>
            <a:normAutofit lnSpcReduction="10000"/>
          </a:bodyPr>
          <a:lstStyle/>
          <a:p>
            <a:r>
              <a:rPr lang="en-US" sz="2800" dirty="0"/>
              <a:t>Automated hiring systems with built in age biases </a:t>
            </a:r>
          </a:p>
          <a:p>
            <a:pPr lvl="1"/>
            <a:r>
              <a:rPr lang="en-US" sz="2800" dirty="0"/>
              <a:t>What year did you graduate?</a:t>
            </a:r>
          </a:p>
          <a:p>
            <a:r>
              <a:rPr lang="en-US" sz="2800" dirty="0"/>
              <a:t>Unfair power advantage from the get-go</a:t>
            </a:r>
          </a:p>
          <a:p>
            <a:pPr lvl="1"/>
            <a:r>
              <a:rPr lang="en-US" sz="2800" dirty="0"/>
              <a:t>Previous salary history?</a:t>
            </a:r>
          </a:p>
          <a:p>
            <a:r>
              <a:rPr lang="en-US" sz="2800" dirty="0"/>
              <a:t>Candidate dependencies</a:t>
            </a:r>
          </a:p>
          <a:p>
            <a:pPr lvl="1"/>
            <a:r>
              <a:rPr lang="en-US" sz="2800" dirty="0"/>
              <a:t>Financial debt (consumer society)</a:t>
            </a:r>
          </a:p>
          <a:p>
            <a:pPr lvl="1"/>
            <a:r>
              <a:rPr lang="en-US" sz="2800" dirty="0"/>
              <a:t>Healthcare costs</a:t>
            </a:r>
          </a:p>
          <a:p>
            <a:pPr lvl="1"/>
            <a:r>
              <a:rPr lang="en-US" sz="2800" dirty="0"/>
              <a:t>Learned helplessness</a:t>
            </a:r>
          </a:p>
          <a:p>
            <a:r>
              <a:rPr lang="en-US" sz="2800" dirty="0"/>
              <a:t>Distractions</a:t>
            </a:r>
          </a:p>
          <a:p>
            <a:endParaRPr lang="en-US" dirty="0"/>
          </a:p>
        </p:txBody>
      </p:sp>
    </p:spTree>
    <p:extLst>
      <p:ext uri="{BB962C8B-B14F-4D97-AF65-F5344CB8AC3E}">
        <p14:creationId xmlns:p14="http://schemas.microsoft.com/office/powerpoint/2010/main" val="299581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80A1-C8F1-4BA1-8CBC-7754596A4B8C}"/>
              </a:ext>
            </a:extLst>
          </p:cNvPr>
          <p:cNvSpPr>
            <a:spLocks noGrp="1"/>
          </p:cNvSpPr>
          <p:nvPr>
            <p:ph type="title"/>
          </p:nvPr>
        </p:nvSpPr>
        <p:spPr/>
        <p:txBody>
          <a:bodyPr>
            <a:normAutofit/>
          </a:bodyPr>
          <a:lstStyle/>
          <a:p>
            <a:r>
              <a:rPr lang="en-US" sz="4000" dirty="0"/>
              <a:t>The Goal is…</a:t>
            </a:r>
          </a:p>
        </p:txBody>
      </p:sp>
      <p:sp>
        <p:nvSpPr>
          <p:cNvPr id="6" name="Content Placeholder 5">
            <a:extLst>
              <a:ext uri="{FF2B5EF4-FFF2-40B4-BE49-F238E27FC236}">
                <a16:creationId xmlns:a16="http://schemas.microsoft.com/office/drawing/2014/main" id="{EB0344E9-0B63-4ABB-8F9F-FD8DCEA81F52}"/>
              </a:ext>
            </a:extLst>
          </p:cNvPr>
          <p:cNvSpPr>
            <a:spLocks noGrp="1"/>
          </p:cNvSpPr>
          <p:nvPr>
            <p:ph sz="quarter" idx="1"/>
          </p:nvPr>
        </p:nvSpPr>
        <p:spPr/>
        <p:txBody>
          <a:bodyPr/>
          <a:lstStyle/>
          <a:p>
            <a:pPr marL="0" marR="0" lvl="0" indent="0">
              <a:lnSpc>
                <a:spcPct val="107000"/>
              </a:lnSpc>
              <a:spcBef>
                <a:spcPts val="0"/>
              </a:spcBef>
              <a:spcAft>
                <a:spcPts val="0"/>
              </a:spcAft>
              <a:buNone/>
            </a:pPr>
            <a:r>
              <a:rPr lang="en-US" sz="5400" b="1"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Freedom</a:t>
            </a:r>
            <a:r>
              <a:rPr lang="en-US" sz="5400"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Control over our own time and attention.</a:t>
            </a:r>
          </a:p>
          <a:p>
            <a:pPr marL="0" marR="0" lvl="0" indent="0">
              <a:lnSpc>
                <a:spcPct val="107000"/>
              </a:lnSpc>
              <a:spcBef>
                <a:spcPts val="0"/>
              </a:spcBef>
              <a:spcAft>
                <a:spcPts val="0"/>
              </a:spcAft>
              <a:buNone/>
            </a:pPr>
            <a:endParaRPr lang="en-US" sz="800"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endParaRPr>
          </a:p>
          <a:p>
            <a:pPr marL="0" marR="0" lvl="0" indent="0" algn="ctr">
              <a:lnSpc>
                <a:spcPct val="107000"/>
              </a:lnSpc>
              <a:spcBef>
                <a:spcPts val="0"/>
              </a:spcBef>
              <a:spcAft>
                <a:spcPts val="0"/>
              </a:spcAft>
              <a:buNone/>
            </a:pPr>
            <a:r>
              <a:rPr lang="en-US" sz="5400" kern="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(Choice)</a:t>
            </a:r>
          </a:p>
          <a:p>
            <a:pPr marL="0" marR="0" lvl="0" indent="0" algn="ctr">
              <a:lnSpc>
                <a:spcPct val="107000"/>
              </a:lnSpc>
              <a:spcBef>
                <a:spcPts val="0"/>
              </a:spcBef>
              <a:spcAft>
                <a:spcPts val="0"/>
              </a:spcAft>
              <a:buNone/>
            </a:pPr>
            <a:endParaRPr lang="en-US" sz="800" kern="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0" marR="0" lvl="0" indent="0" algn="ctr">
              <a:lnSpc>
                <a:spcPct val="107000"/>
              </a:lnSpc>
              <a:spcBef>
                <a:spcPts val="0"/>
              </a:spcBef>
              <a:spcAft>
                <a:spcPts val="0"/>
              </a:spcAft>
              <a:buNone/>
            </a:pPr>
            <a:r>
              <a:rPr lang="en-US" sz="5400"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Hiring the best employer.</a:t>
            </a:r>
            <a:endParaRPr lang="en-US" sz="5400" kern="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8" name="Date Placeholder 7">
            <a:extLst>
              <a:ext uri="{FF2B5EF4-FFF2-40B4-BE49-F238E27FC236}">
                <a16:creationId xmlns:a16="http://schemas.microsoft.com/office/drawing/2014/main" id="{2E2945E1-E4D6-4E55-BFEB-28139EC6AFFA}"/>
              </a:ext>
            </a:extLst>
          </p:cNvPr>
          <p:cNvSpPr>
            <a:spLocks noGrp="1"/>
          </p:cNvSpPr>
          <p:nvPr>
            <p:ph type="dt" sz="half" idx="10"/>
          </p:nvPr>
        </p:nvSpPr>
        <p:spPr/>
        <p:txBody>
          <a:bodyPr/>
          <a:lstStyle/>
          <a:p>
            <a:fld id="{438826ED-7EE5-4159-9866-EEC7632F632C}" type="datetime1">
              <a:rPr lang="en-US" smtClean="0"/>
              <a:t>5/19/2022</a:t>
            </a:fld>
            <a:endParaRPr lang="en-US" dirty="0"/>
          </a:p>
        </p:txBody>
      </p:sp>
      <p:sp>
        <p:nvSpPr>
          <p:cNvPr id="9" name="Footer Placeholder 8">
            <a:extLst>
              <a:ext uri="{FF2B5EF4-FFF2-40B4-BE49-F238E27FC236}">
                <a16:creationId xmlns:a16="http://schemas.microsoft.com/office/drawing/2014/main" id="{17B00280-2F6A-499D-AD05-FDA6CD60F1DB}"/>
              </a:ext>
            </a:extLst>
          </p:cNvPr>
          <p:cNvSpPr>
            <a:spLocks noGrp="1"/>
          </p:cNvSpPr>
          <p:nvPr>
            <p:ph type="ftr" sz="quarter" idx="11"/>
          </p:nvPr>
        </p:nvSpPr>
        <p:spPr/>
        <p:txBody>
          <a:bodyPr/>
          <a:lstStyle/>
          <a:p>
            <a:r>
              <a:rPr lang="en-US"/>
              <a:t>Tim Lybarger, EncoreNEO.org </a:t>
            </a:r>
          </a:p>
        </p:txBody>
      </p:sp>
    </p:spTree>
    <p:extLst>
      <p:ext uri="{BB962C8B-B14F-4D97-AF65-F5344CB8AC3E}">
        <p14:creationId xmlns:p14="http://schemas.microsoft.com/office/powerpoint/2010/main" val="121532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6155</TotalTime>
  <Words>939</Words>
  <Application>Microsoft Office PowerPoint</Application>
  <PresentationFormat>On-screen Show (4:3)</PresentationFormat>
  <Paragraphs>163</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Georgia</vt:lpstr>
      <vt:lpstr>Helvetica</vt:lpstr>
      <vt:lpstr>Roboto</vt:lpstr>
      <vt:lpstr>Symbol</vt:lpstr>
      <vt:lpstr>Wingdings</vt:lpstr>
      <vt:lpstr>Wingdings 2</vt:lpstr>
      <vt:lpstr>Civic</vt:lpstr>
      <vt:lpstr>PowerPoint Presentation</vt:lpstr>
      <vt:lpstr>Goals for Today</vt:lpstr>
      <vt:lpstr>Tim Lybarger</vt:lpstr>
      <vt:lpstr>What’s the Root of the Problem?</vt:lpstr>
      <vt:lpstr>The Industrial Society</vt:lpstr>
      <vt:lpstr>An imbalance of power and loss of control</vt:lpstr>
      <vt:lpstr>Here’s the deal…</vt:lpstr>
      <vt:lpstr>System and Structure Bias/Imbalance</vt:lpstr>
      <vt:lpstr>The Goal is…</vt:lpstr>
      <vt:lpstr>Let’s flip the script to “Hire the Best Employer”</vt:lpstr>
      <vt:lpstr>How?</vt:lpstr>
      <vt:lpstr>What if we flipped the script?</vt:lpstr>
      <vt:lpstr>PowerPoint Presentation</vt:lpstr>
      <vt:lpstr>How?</vt:lpstr>
      <vt:lpstr>Breakout Questions</vt:lpstr>
      <vt:lpstr>It is Time to Claim Our Freedom</vt:lpstr>
      <vt:lpstr>    Encore NEO:  New Employment Options</vt:lpstr>
      <vt:lpstr>PowerPoint Presentation</vt:lpstr>
      <vt:lpstr>Recommended Resources: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Encore NEO</dc:title>
  <dc:creator>Tim</dc:creator>
  <cp:lastModifiedBy>Dianne Digianantonio</cp:lastModifiedBy>
  <cp:revision>419</cp:revision>
  <cp:lastPrinted>2021-07-07T15:32:42Z</cp:lastPrinted>
  <dcterms:created xsi:type="dcterms:W3CDTF">2015-06-25T12:43:34Z</dcterms:created>
  <dcterms:modified xsi:type="dcterms:W3CDTF">2022-05-19T20:09:30Z</dcterms:modified>
</cp:coreProperties>
</file>