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14" r:id="rId6"/>
    <p:sldId id="315" r:id="rId7"/>
    <p:sldId id="275" r:id="rId8"/>
    <p:sldId id="316" r:id="rId9"/>
    <p:sldId id="277" r:id="rId10"/>
    <p:sldId id="303" r:id="rId11"/>
    <p:sldId id="317" r:id="rId12"/>
    <p:sldId id="318" r:id="rId13"/>
    <p:sldId id="300" r:id="rId14"/>
    <p:sldId id="308" r:id="rId15"/>
    <p:sldId id="298" r:id="rId16"/>
    <p:sldId id="310" r:id="rId17"/>
    <p:sldId id="320" r:id="rId18"/>
    <p:sldId id="312" r:id="rId19"/>
    <p:sldId id="311" r:id="rId20"/>
    <p:sldId id="321" r:id="rId21"/>
    <p:sldId id="301" r:id="rId22"/>
    <p:sldId id="278" r:id="rId23"/>
    <p:sldId id="304" r:id="rId24"/>
    <p:sldId id="307" r:id="rId25"/>
    <p:sldId id="305" r:id="rId26"/>
    <p:sldId id="306" r:id="rId27"/>
    <p:sldId id="322" r:id="rId28"/>
    <p:sldId id="323" r:id="rId29"/>
    <p:sldId id="324" r:id="rId30"/>
    <p:sldId id="325" r:id="rId31"/>
    <p:sldId id="326" r:id="rId32"/>
    <p:sldId id="327" r:id="rId33"/>
    <p:sldId id="313" r:id="rId34"/>
  </p:sldIdLst>
  <p:sldSz cx="12188825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C7DAE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0704" autoAdjust="0"/>
  </p:normalViewPr>
  <p:slideViewPr>
    <p:cSldViewPr>
      <p:cViewPr varScale="1">
        <p:scale>
          <a:sx n="55" d="100"/>
          <a:sy n="55" d="100"/>
        </p:scale>
        <p:origin x="126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24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6C202-09A1-4990-9A05-724E22F5ACC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FF3D309-6358-4807-BEED-7374D8D73075}">
      <dgm:prSet phldrT="[Text]"/>
      <dgm:spPr/>
      <dgm:t>
        <a:bodyPr/>
        <a:lstStyle/>
        <a:p>
          <a:r>
            <a:rPr lang="en-US" dirty="0"/>
            <a:t>Took the Package </a:t>
          </a:r>
        </a:p>
      </dgm:t>
    </dgm:pt>
    <dgm:pt modelId="{1714C55A-9F7F-4074-80F9-FCD68BE089D1}" type="parTrans" cxnId="{A3B90284-7611-4C11-8E60-6BD81E83DB55}">
      <dgm:prSet/>
      <dgm:spPr/>
      <dgm:t>
        <a:bodyPr/>
        <a:lstStyle/>
        <a:p>
          <a:endParaRPr lang="en-US"/>
        </a:p>
      </dgm:t>
    </dgm:pt>
    <dgm:pt modelId="{C97D7298-95CF-47F7-97BF-843F7C38789C}" type="sibTrans" cxnId="{A3B90284-7611-4C11-8E60-6BD81E83DB55}">
      <dgm:prSet/>
      <dgm:spPr/>
      <dgm:t>
        <a:bodyPr/>
        <a:lstStyle/>
        <a:p>
          <a:endParaRPr lang="en-US"/>
        </a:p>
      </dgm:t>
    </dgm:pt>
    <dgm:pt modelId="{7AC8E67D-D115-48EF-8124-779EA30B11B2}">
      <dgm:prSet phldrT="[Text]"/>
      <dgm:spPr/>
      <dgm:t>
        <a:bodyPr/>
        <a:lstStyle/>
        <a:p>
          <a:r>
            <a:rPr lang="en-US" dirty="0"/>
            <a:t>Applied anywhere</a:t>
          </a:r>
        </a:p>
      </dgm:t>
    </dgm:pt>
    <dgm:pt modelId="{119E54EC-F301-4EE7-A8A0-5544F85DB734}" type="parTrans" cxnId="{8D941EC1-6FE4-43E3-9DC1-C05C89BC4262}">
      <dgm:prSet/>
      <dgm:spPr/>
      <dgm:t>
        <a:bodyPr/>
        <a:lstStyle/>
        <a:p>
          <a:endParaRPr lang="en-US"/>
        </a:p>
      </dgm:t>
    </dgm:pt>
    <dgm:pt modelId="{A0D3D411-02FC-428F-AD8A-BBFF9747F626}" type="sibTrans" cxnId="{8D941EC1-6FE4-43E3-9DC1-C05C89BC4262}">
      <dgm:prSet/>
      <dgm:spPr/>
      <dgm:t>
        <a:bodyPr/>
        <a:lstStyle/>
        <a:p>
          <a:endParaRPr lang="en-US"/>
        </a:p>
      </dgm:t>
    </dgm:pt>
    <dgm:pt modelId="{A58A4FEF-F06E-4155-A612-363DFADE8C31}">
      <dgm:prSet phldrT="[Text]"/>
      <dgm:spPr/>
      <dgm:t>
        <a:bodyPr/>
        <a:lstStyle/>
        <a:p>
          <a:r>
            <a:rPr lang="en-US" dirty="0"/>
            <a:t>Real Estate bill</a:t>
          </a:r>
        </a:p>
      </dgm:t>
    </dgm:pt>
    <dgm:pt modelId="{1F175954-2A36-48AD-93D9-D1FB6E7EEBEF}" type="parTrans" cxnId="{C45F3292-697F-4AA4-8634-874DC839BCF0}">
      <dgm:prSet/>
      <dgm:spPr/>
      <dgm:t>
        <a:bodyPr/>
        <a:lstStyle/>
        <a:p>
          <a:endParaRPr lang="en-US"/>
        </a:p>
      </dgm:t>
    </dgm:pt>
    <dgm:pt modelId="{51CCC83E-72DA-4146-8CAB-3CC185560EC5}" type="sibTrans" cxnId="{C45F3292-697F-4AA4-8634-874DC839BCF0}">
      <dgm:prSet/>
      <dgm:spPr/>
      <dgm:t>
        <a:bodyPr/>
        <a:lstStyle/>
        <a:p>
          <a:endParaRPr lang="en-US"/>
        </a:p>
      </dgm:t>
    </dgm:pt>
    <dgm:pt modelId="{92DCEDBC-02D4-433C-A59B-6E9B34C674D4}">
      <dgm:prSet phldrT="[Text]"/>
      <dgm:spPr/>
      <dgm:t>
        <a:bodyPr/>
        <a:lstStyle/>
        <a:p>
          <a:r>
            <a:rPr lang="en-US" dirty="0"/>
            <a:t>NCENG</a:t>
          </a:r>
        </a:p>
      </dgm:t>
    </dgm:pt>
    <dgm:pt modelId="{108CFEEF-CE78-44A4-A2DD-122C6B9ED77F}" type="parTrans" cxnId="{FB32130D-A2B6-49B5-A964-550F156BC762}">
      <dgm:prSet/>
      <dgm:spPr/>
      <dgm:t>
        <a:bodyPr/>
        <a:lstStyle/>
        <a:p>
          <a:endParaRPr lang="en-US"/>
        </a:p>
      </dgm:t>
    </dgm:pt>
    <dgm:pt modelId="{A3BCCBA3-9180-457F-BBA1-EF0573132249}" type="sibTrans" cxnId="{FB32130D-A2B6-49B5-A964-550F156BC762}">
      <dgm:prSet/>
      <dgm:spPr/>
      <dgm:t>
        <a:bodyPr/>
        <a:lstStyle/>
        <a:p>
          <a:endParaRPr lang="en-US"/>
        </a:p>
      </dgm:t>
    </dgm:pt>
    <dgm:pt modelId="{2D08D379-5785-42E1-BCAC-D1BFDE1CE50D}">
      <dgm:prSet phldrT="[Text]"/>
      <dgm:spPr/>
      <dgm:t>
        <a:bodyPr/>
        <a:lstStyle/>
        <a:p>
          <a:r>
            <a:rPr lang="en-US" dirty="0"/>
            <a:t>Hair Salon</a:t>
          </a:r>
        </a:p>
      </dgm:t>
    </dgm:pt>
    <dgm:pt modelId="{5BA82FAB-662E-44D6-9A43-5B6DFFDD0A51}" type="parTrans" cxnId="{72C89362-1A40-4AAD-9A83-FCA2A2A3B4F0}">
      <dgm:prSet/>
      <dgm:spPr/>
      <dgm:t>
        <a:bodyPr/>
        <a:lstStyle/>
        <a:p>
          <a:endParaRPr lang="en-US"/>
        </a:p>
      </dgm:t>
    </dgm:pt>
    <dgm:pt modelId="{51A44C33-AB3F-4150-A4B4-B97CD9A6E202}" type="sibTrans" cxnId="{72C89362-1A40-4AAD-9A83-FCA2A2A3B4F0}">
      <dgm:prSet/>
      <dgm:spPr/>
      <dgm:t>
        <a:bodyPr/>
        <a:lstStyle/>
        <a:p>
          <a:endParaRPr lang="en-US"/>
        </a:p>
      </dgm:t>
    </dgm:pt>
    <dgm:pt modelId="{9B0FB27E-0A4E-4B45-A818-4747663D9632}">
      <dgm:prSet phldrT="[Text]"/>
      <dgm:spPr/>
      <dgm:t>
        <a:bodyPr/>
        <a:lstStyle/>
        <a:p>
          <a:r>
            <a:rPr lang="en-US"/>
            <a:t>Interviews</a:t>
          </a:r>
          <a:endParaRPr lang="en-US" dirty="0"/>
        </a:p>
      </dgm:t>
    </dgm:pt>
    <dgm:pt modelId="{61B280E6-75EC-4871-937E-EE2116616194}" type="parTrans" cxnId="{8BBCE101-F1EF-49A9-B81D-8CD46F994E37}">
      <dgm:prSet/>
      <dgm:spPr/>
      <dgm:t>
        <a:bodyPr/>
        <a:lstStyle/>
        <a:p>
          <a:endParaRPr lang="en-US"/>
        </a:p>
      </dgm:t>
    </dgm:pt>
    <dgm:pt modelId="{EC82640A-A240-40D3-999D-AC9AB3A792FD}" type="sibTrans" cxnId="{8BBCE101-F1EF-49A9-B81D-8CD46F994E37}">
      <dgm:prSet/>
      <dgm:spPr/>
      <dgm:t>
        <a:bodyPr/>
        <a:lstStyle/>
        <a:p>
          <a:endParaRPr lang="en-US"/>
        </a:p>
      </dgm:t>
    </dgm:pt>
    <dgm:pt modelId="{0E286D5C-2023-4915-A825-68AD2806F720}">
      <dgm:prSet phldrT="[Text]"/>
      <dgm:spPr/>
      <dgm:t>
        <a:bodyPr/>
        <a:lstStyle/>
        <a:p>
          <a:r>
            <a:rPr lang="en-US" dirty="0"/>
            <a:t>Surprise!</a:t>
          </a:r>
        </a:p>
      </dgm:t>
    </dgm:pt>
    <dgm:pt modelId="{5E24D136-4A64-4C8D-AA33-1AAD8466765E}" type="parTrans" cxnId="{7A5C6A72-4664-4025-A4B9-C4333EC724F3}">
      <dgm:prSet/>
      <dgm:spPr/>
      <dgm:t>
        <a:bodyPr/>
        <a:lstStyle/>
        <a:p>
          <a:endParaRPr lang="en-US"/>
        </a:p>
      </dgm:t>
    </dgm:pt>
    <dgm:pt modelId="{A2A3E0C4-7142-438B-A355-D6B143005302}" type="sibTrans" cxnId="{7A5C6A72-4664-4025-A4B9-C4333EC724F3}">
      <dgm:prSet/>
      <dgm:spPr/>
      <dgm:t>
        <a:bodyPr/>
        <a:lstStyle/>
        <a:p>
          <a:endParaRPr lang="en-US"/>
        </a:p>
      </dgm:t>
    </dgm:pt>
    <dgm:pt modelId="{159D64DA-CF48-430F-90AE-3352A9D5676B}" type="pres">
      <dgm:prSet presAssocID="{6476C202-09A1-4990-9A05-724E22F5ACCF}" presName="CompostProcess" presStyleCnt="0">
        <dgm:presLayoutVars>
          <dgm:dir/>
          <dgm:resizeHandles val="exact"/>
        </dgm:presLayoutVars>
      </dgm:prSet>
      <dgm:spPr/>
    </dgm:pt>
    <dgm:pt modelId="{98B66079-B973-460D-A344-38C2F6F57DA4}" type="pres">
      <dgm:prSet presAssocID="{6476C202-09A1-4990-9A05-724E22F5ACCF}" presName="arrow" presStyleLbl="bgShp" presStyleIdx="0" presStyleCnt="1"/>
      <dgm:spPr/>
    </dgm:pt>
    <dgm:pt modelId="{4B167FC0-C1EF-47AE-8EBB-5ED1184BF556}" type="pres">
      <dgm:prSet presAssocID="{6476C202-09A1-4990-9A05-724E22F5ACCF}" presName="linearProcess" presStyleCnt="0"/>
      <dgm:spPr/>
    </dgm:pt>
    <dgm:pt modelId="{8CFE2913-867F-4766-87C6-83681F5F2C46}" type="pres">
      <dgm:prSet presAssocID="{2FF3D309-6358-4807-BEED-7374D8D73075}" presName="textNode" presStyleLbl="node1" presStyleIdx="0" presStyleCnt="7">
        <dgm:presLayoutVars>
          <dgm:bulletEnabled val="1"/>
        </dgm:presLayoutVars>
      </dgm:prSet>
      <dgm:spPr/>
    </dgm:pt>
    <dgm:pt modelId="{B0772E06-29C2-42BA-AD2B-CEC8C86FDEF5}" type="pres">
      <dgm:prSet presAssocID="{C97D7298-95CF-47F7-97BF-843F7C38789C}" presName="sibTrans" presStyleCnt="0"/>
      <dgm:spPr/>
    </dgm:pt>
    <dgm:pt modelId="{B0823A8D-85B0-4B65-8E99-6C3626622E22}" type="pres">
      <dgm:prSet presAssocID="{92DCEDBC-02D4-433C-A59B-6E9B34C674D4}" presName="textNode" presStyleLbl="node1" presStyleIdx="1" presStyleCnt="7">
        <dgm:presLayoutVars>
          <dgm:bulletEnabled val="1"/>
        </dgm:presLayoutVars>
      </dgm:prSet>
      <dgm:spPr/>
    </dgm:pt>
    <dgm:pt modelId="{E5785F69-60D3-48BF-9C03-3F129090056A}" type="pres">
      <dgm:prSet presAssocID="{A3BCCBA3-9180-457F-BBA1-EF0573132249}" presName="sibTrans" presStyleCnt="0"/>
      <dgm:spPr/>
    </dgm:pt>
    <dgm:pt modelId="{700F3BA8-13CC-4D41-85FE-479B900C9BB8}" type="pres">
      <dgm:prSet presAssocID="{7AC8E67D-D115-48EF-8124-779EA30B11B2}" presName="textNode" presStyleLbl="node1" presStyleIdx="2" presStyleCnt="7">
        <dgm:presLayoutVars>
          <dgm:bulletEnabled val="1"/>
        </dgm:presLayoutVars>
      </dgm:prSet>
      <dgm:spPr/>
    </dgm:pt>
    <dgm:pt modelId="{236FF7B4-5AD5-4022-B0BF-3A5C3A764E13}" type="pres">
      <dgm:prSet presAssocID="{A0D3D411-02FC-428F-AD8A-BBFF9747F626}" presName="sibTrans" presStyleCnt="0"/>
      <dgm:spPr/>
    </dgm:pt>
    <dgm:pt modelId="{8719DEAE-DBF7-488A-A00F-73A4D60A5895}" type="pres">
      <dgm:prSet presAssocID="{A58A4FEF-F06E-4155-A612-363DFADE8C31}" presName="textNode" presStyleLbl="node1" presStyleIdx="3" presStyleCnt="7">
        <dgm:presLayoutVars>
          <dgm:bulletEnabled val="1"/>
        </dgm:presLayoutVars>
      </dgm:prSet>
      <dgm:spPr/>
    </dgm:pt>
    <dgm:pt modelId="{A5F06522-0C9B-4791-BCF6-E66140108184}" type="pres">
      <dgm:prSet presAssocID="{51CCC83E-72DA-4146-8CAB-3CC185560EC5}" presName="sibTrans" presStyleCnt="0"/>
      <dgm:spPr/>
    </dgm:pt>
    <dgm:pt modelId="{3A078A3D-5E9A-49C3-9EC2-0DAE2B4D4990}" type="pres">
      <dgm:prSet presAssocID="{2D08D379-5785-42E1-BCAC-D1BFDE1CE50D}" presName="textNode" presStyleLbl="node1" presStyleIdx="4" presStyleCnt="7">
        <dgm:presLayoutVars>
          <dgm:bulletEnabled val="1"/>
        </dgm:presLayoutVars>
      </dgm:prSet>
      <dgm:spPr/>
    </dgm:pt>
    <dgm:pt modelId="{6C8FBEF6-5797-45DF-89DC-2E106C64E0F4}" type="pres">
      <dgm:prSet presAssocID="{51A44C33-AB3F-4150-A4B4-B97CD9A6E202}" presName="sibTrans" presStyleCnt="0"/>
      <dgm:spPr/>
    </dgm:pt>
    <dgm:pt modelId="{5D984A4A-E086-41D0-93EF-B8FF5A23EFBA}" type="pres">
      <dgm:prSet presAssocID="{9B0FB27E-0A4E-4B45-A818-4747663D9632}" presName="textNode" presStyleLbl="node1" presStyleIdx="5" presStyleCnt="7">
        <dgm:presLayoutVars>
          <dgm:bulletEnabled val="1"/>
        </dgm:presLayoutVars>
      </dgm:prSet>
      <dgm:spPr/>
    </dgm:pt>
    <dgm:pt modelId="{8DA118C5-00C7-41E9-84CC-E916BED45E52}" type="pres">
      <dgm:prSet presAssocID="{EC82640A-A240-40D3-999D-AC9AB3A792FD}" presName="sibTrans" presStyleCnt="0"/>
      <dgm:spPr/>
    </dgm:pt>
    <dgm:pt modelId="{34D84778-AF23-4507-8CB9-11154B05C94C}" type="pres">
      <dgm:prSet presAssocID="{0E286D5C-2023-4915-A825-68AD2806F720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BBCE101-F1EF-49A9-B81D-8CD46F994E37}" srcId="{6476C202-09A1-4990-9A05-724E22F5ACCF}" destId="{9B0FB27E-0A4E-4B45-A818-4747663D9632}" srcOrd="5" destOrd="0" parTransId="{61B280E6-75EC-4871-937E-EE2116616194}" sibTransId="{EC82640A-A240-40D3-999D-AC9AB3A792FD}"/>
    <dgm:cxn modelId="{FB32130D-A2B6-49B5-A964-550F156BC762}" srcId="{6476C202-09A1-4990-9A05-724E22F5ACCF}" destId="{92DCEDBC-02D4-433C-A59B-6E9B34C674D4}" srcOrd="1" destOrd="0" parTransId="{108CFEEF-CE78-44A4-A2DD-122C6B9ED77F}" sibTransId="{A3BCCBA3-9180-457F-BBA1-EF0573132249}"/>
    <dgm:cxn modelId="{1C3A2A2A-3F18-4F5F-B562-50A794FB3CF2}" type="presOf" srcId="{6476C202-09A1-4990-9A05-724E22F5ACCF}" destId="{159D64DA-CF48-430F-90AE-3352A9D5676B}" srcOrd="0" destOrd="0" presId="urn:microsoft.com/office/officeart/2005/8/layout/hProcess9"/>
    <dgm:cxn modelId="{66740B42-3B22-40D7-AD96-D5D7233E20D7}" type="presOf" srcId="{7AC8E67D-D115-48EF-8124-779EA30B11B2}" destId="{700F3BA8-13CC-4D41-85FE-479B900C9BB8}" srcOrd="0" destOrd="0" presId="urn:microsoft.com/office/officeart/2005/8/layout/hProcess9"/>
    <dgm:cxn modelId="{72C89362-1A40-4AAD-9A83-FCA2A2A3B4F0}" srcId="{6476C202-09A1-4990-9A05-724E22F5ACCF}" destId="{2D08D379-5785-42E1-BCAC-D1BFDE1CE50D}" srcOrd="4" destOrd="0" parTransId="{5BA82FAB-662E-44D6-9A43-5B6DFFDD0A51}" sibTransId="{51A44C33-AB3F-4150-A4B4-B97CD9A6E202}"/>
    <dgm:cxn modelId="{7E4F9344-9FB6-4250-B7E5-884219DE0D96}" type="presOf" srcId="{92DCEDBC-02D4-433C-A59B-6E9B34C674D4}" destId="{B0823A8D-85B0-4B65-8E99-6C3626622E22}" srcOrd="0" destOrd="0" presId="urn:microsoft.com/office/officeart/2005/8/layout/hProcess9"/>
    <dgm:cxn modelId="{1E0F3951-C338-451A-9472-8E94D281BBE0}" type="presOf" srcId="{2D08D379-5785-42E1-BCAC-D1BFDE1CE50D}" destId="{3A078A3D-5E9A-49C3-9EC2-0DAE2B4D4990}" srcOrd="0" destOrd="0" presId="urn:microsoft.com/office/officeart/2005/8/layout/hProcess9"/>
    <dgm:cxn modelId="{7A5C6A72-4664-4025-A4B9-C4333EC724F3}" srcId="{6476C202-09A1-4990-9A05-724E22F5ACCF}" destId="{0E286D5C-2023-4915-A825-68AD2806F720}" srcOrd="6" destOrd="0" parTransId="{5E24D136-4A64-4C8D-AA33-1AAD8466765E}" sibTransId="{A2A3E0C4-7142-438B-A355-D6B143005302}"/>
    <dgm:cxn modelId="{A3B90284-7611-4C11-8E60-6BD81E83DB55}" srcId="{6476C202-09A1-4990-9A05-724E22F5ACCF}" destId="{2FF3D309-6358-4807-BEED-7374D8D73075}" srcOrd="0" destOrd="0" parTransId="{1714C55A-9F7F-4074-80F9-FCD68BE089D1}" sibTransId="{C97D7298-95CF-47F7-97BF-843F7C38789C}"/>
    <dgm:cxn modelId="{C45F3292-697F-4AA4-8634-874DC839BCF0}" srcId="{6476C202-09A1-4990-9A05-724E22F5ACCF}" destId="{A58A4FEF-F06E-4155-A612-363DFADE8C31}" srcOrd="3" destOrd="0" parTransId="{1F175954-2A36-48AD-93D9-D1FB6E7EEBEF}" sibTransId="{51CCC83E-72DA-4146-8CAB-3CC185560EC5}"/>
    <dgm:cxn modelId="{82137398-91DC-4730-95B7-8FD40CB9C643}" type="presOf" srcId="{2FF3D309-6358-4807-BEED-7374D8D73075}" destId="{8CFE2913-867F-4766-87C6-83681F5F2C46}" srcOrd="0" destOrd="0" presId="urn:microsoft.com/office/officeart/2005/8/layout/hProcess9"/>
    <dgm:cxn modelId="{43E20EA8-E8C2-4FA1-83E4-8EFBEAF86BF6}" type="presOf" srcId="{A58A4FEF-F06E-4155-A612-363DFADE8C31}" destId="{8719DEAE-DBF7-488A-A00F-73A4D60A5895}" srcOrd="0" destOrd="0" presId="urn:microsoft.com/office/officeart/2005/8/layout/hProcess9"/>
    <dgm:cxn modelId="{E22094B7-D5EC-4435-A63C-13494619BFB0}" type="presOf" srcId="{9B0FB27E-0A4E-4B45-A818-4747663D9632}" destId="{5D984A4A-E086-41D0-93EF-B8FF5A23EFBA}" srcOrd="0" destOrd="0" presId="urn:microsoft.com/office/officeart/2005/8/layout/hProcess9"/>
    <dgm:cxn modelId="{8D941EC1-6FE4-43E3-9DC1-C05C89BC4262}" srcId="{6476C202-09A1-4990-9A05-724E22F5ACCF}" destId="{7AC8E67D-D115-48EF-8124-779EA30B11B2}" srcOrd="2" destOrd="0" parTransId="{119E54EC-F301-4EE7-A8A0-5544F85DB734}" sibTransId="{A0D3D411-02FC-428F-AD8A-BBFF9747F626}"/>
    <dgm:cxn modelId="{F279B7CA-F7A1-40E5-8D8C-142CFC6CA3A0}" type="presOf" srcId="{0E286D5C-2023-4915-A825-68AD2806F720}" destId="{34D84778-AF23-4507-8CB9-11154B05C94C}" srcOrd="0" destOrd="0" presId="urn:microsoft.com/office/officeart/2005/8/layout/hProcess9"/>
    <dgm:cxn modelId="{CFB15601-235E-4430-BD02-94FCFBA714B2}" type="presParOf" srcId="{159D64DA-CF48-430F-90AE-3352A9D5676B}" destId="{98B66079-B973-460D-A344-38C2F6F57DA4}" srcOrd="0" destOrd="0" presId="urn:microsoft.com/office/officeart/2005/8/layout/hProcess9"/>
    <dgm:cxn modelId="{4A491FB0-E688-4FCA-9311-6A07D3A78D68}" type="presParOf" srcId="{159D64DA-CF48-430F-90AE-3352A9D5676B}" destId="{4B167FC0-C1EF-47AE-8EBB-5ED1184BF556}" srcOrd="1" destOrd="0" presId="urn:microsoft.com/office/officeart/2005/8/layout/hProcess9"/>
    <dgm:cxn modelId="{5F7218CE-9C4B-458D-9F34-D780D3E5DFDF}" type="presParOf" srcId="{4B167FC0-C1EF-47AE-8EBB-5ED1184BF556}" destId="{8CFE2913-867F-4766-87C6-83681F5F2C46}" srcOrd="0" destOrd="0" presId="urn:microsoft.com/office/officeart/2005/8/layout/hProcess9"/>
    <dgm:cxn modelId="{EFC61F85-A741-48A0-AD08-D41DCB6691BD}" type="presParOf" srcId="{4B167FC0-C1EF-47AE-8EBB-5ED1184BF556}" destId="{B0772E06-29C2-42BA-AD2B-CEC8C86FDEF5}" srcOrd="1" destOrd="0" presId="urn:microsoft.com/office/officeart/2005/8/layout/hProcess9"/>
    <dgm:cxn modelId="{DAF10D03-D6E8-4BF3-A641-9E8E8E5DAECA}" type="presParOf" srcId="{4B167FC0-C1EF-47AE-8EBB-5ED1184BF556}" destId="{B0823A8D-85B0-4B65-8E99-6C3626622E22}" srcOrd="2" destOrd="0" presId="urn:microsoft.com/office/officeart/2005/8/layout/hProcess9"/>
    <dgm:cxn modelId="{11C3C2DA-F67F-4C5B-BD85-FD897D8501DB}" type="presParOf" srcId="{4B167FC0-C1EF-47AE-8EBB-5ED1184BF556}" destId="{E5785F69-60D3-48BF-9C03-3F129090056A}" srcOrd="3" destOrd="0" presId="urn:microsoft.com/office/officeart/2005/8/layout/hProcess9"/>
    <dgm:cxn modelId="{2DCFEB45-6F73-47A5-BDD8-3C2071A8D17D}" type="presParOf" srcId="{4B167FC0-C1EF-47AE-8EBB-5ED1184BF556}" destId="{700F3BA8-13CC-4D41-85FE-479B900C9BB8}" srcOrd="4" destOrd="0" presId="urn:microsoft.com/office/officeart/2005/8/layout/hProcess9"/>
    <dgm:cxn modelId="{E66CA50C-9714-4AF6-B28E-44A19BB25385}" type="presParOf" srcId="{4B167FC0-C1EF-47AE-8EBB-5ED1184BF556}" destId="{236FF7B4-5AD5-4022-B0BF-3A5C3A764E13}" srcOrd="5" destOrd="0" presId="urn:microsoft.com/office/officeart/2005/8/layout/hProcess9"/>
    <dgm:cxn modelId="{66315562-765E-4E72-88E5-7072D486A91B}" type="presParOf" srcId="{4B167FC0-C1EF-47AE-8EBB-5ED1184BF556}" destId="{8719DEAE-DBF7-488A-A00F-73A4D60A5895}" srcOrd="6" destOrd="0" presId="urn:microsoft.com/office/officeart/2005/8/layout/hProcess9"/>
    <dgm:cxn modelId="{CCB42AA2-97AF-4C41-A5AB-C28996BD0BF6}" type="presParOf" srcId="{4B167FC0-C1EF-47AE-8EBB-5ED1184BF556}" destId="{A5F06522-0C9B-4791-BCF6-E66140108184}" srcOrd="7" destOrd="0" presId="urn:microsoft.com/office/officeart/2005/8/layout/hProcess9"/>
    <dgm:cxn modelId="{7CDD3B7B-EA3C-4204-B24D-947A91D51253}" type="presParOf" srcId="{4B167FC0-C1EF-47AE-8EBB-5ED1184BF556}" destId="{3A078A3D-5E9A-49C3-9EC2-0DAE2B4D4990}" srcOrd="8" destOrd="0" presId="urn:microsoft.com/office/officeart/2005/8/layout/hProcess9"/>
    <dgm:cxn modelId="{019A046C-99E6-4F39-BA54-4CC684C19940}" type="presParOf" srcId="{4B167FC0-C1EF-47AE-8EBB-5ED1184BF556}" destId="{6C8FBEF6-5797-45DF-89DC-2E106C64E0F4}" srcOrd="9" destOrd="0" presId="urn:microsoft.com/office/officeart/2005/8/layout/hProcess9"/>
    <dgm:cxn modelId="{F919D9F4-B2AA-4D06-801D-EA088036AD85}" type="presParOf" srcId="{4B167FC0-C1EF-47AE-8EBB-5ED1184BF556}" destId="{5D984A4A-E086-41D0-93EF-B8FF5A23EFBA}" srcOrd="10" destOrd="0" presId="urn:microsoft.com/office/officeart/2005/8/layout/hProcess9"/>
    <dgm:cxn modelId="{3EF50805-49D9-40F3-913C-0611853F2E42}" type="presParOf" srcId="{4B167FC0-C1EF-47AE-8EBB-5ED1184BF556}" destId="{8DA118C5-00C7-41E9-84CC-E916BED45E52}" srcOrd="11" destOrd="0" presId="urn:microsoft.com/office/officeart/2005/8/layout/hProcess9"/>
    <dgm:cxn modelId="{626DADF3-448A-4129-81F0-F1726AB14E8D}" type="presParOf" srcId="{4B167FC0-C1EF-47AE-8EBB-5ED1184BF556}" destId="{34D84778-AF23-4507-8CB9-11154B05C94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41427-8988-486F-8A3C-7AAC5B52618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4A656B-2186-474A-B674-F95643601B70}">
      <dgm:prSet phldrT="[Text]"/>
      <dgm:spPr/>
      <dgm:t>
        <a:bodyPr/>
        <a:lstStyle/>
        <a:p>
          <a:r>
            <a:rPr lang="en-US" dirty="0"/>
            <a:t>Industry</a:t>
          </a:r>
        </a:p>
      </dgm:t>
    </dgm:pt>
    <dgm:pt modelId="{F7B9C32A-9EE8-42A4-9DF7-07AC440FF5EA}" type="parTrans" cxnId="{FD1E095D-EC00-495D-A39E-6B68D54D10E6}">
      <dgm:prSet/>
      <dgm:spPr/>
      <dgm:t>
        <a:bodyPr/>
        <a:lstStyle/>
        <a:p>
          <a:endParaRPr lang="en-US"/>
        </a:p>
      </dgm:t>
    </dgm:pt>
    <dgm:pt modelId="{646A3097-D75F-4952-B8B6-B375705502D8}" type="sibTrans" cxnId="{FD1E095D-EC00-495D-A39E-6B68D54D10E6}">
      <dgm:prSet/>
      <dgm:spPr/>
      <dgm:t>
        <a:bodyPr/>
        <a:lstStyle/>
        <a:p>
          <a:endParaRPr lang="en-US"/>
        </a:p>
      </dgm:t>
    </dgm:pt>
    <dgm:pt modelId="{66BBF07D-9B09-4F9D-8D48-1AF6AAF95953}">
      <dgm:prSet phldrT="[Text]"/>
      <dgm:spPr/>
      <dgm:t>
        <a:bodyPr/>
        <a:lstStyle/>
        <a:p>
          <a:r>
            <a:rPr lang="en-US" dirty="0"/>
            <a:t>Profession</a:t>
          </a:r>
        </a:p>
      </dgm:t>
    </dgm:pt>
    <dgm:pt modelId="{4937ABB0-8039-491A-BB1A-E25C54E94548}" type="parTrans" cxnId="{235F90E2-6709-4C54-AD87-3DEA0E158F74}">
      <dgm:prSet/>
      <dgm:spPr/>
      <dgm:t>
        <a:bodyPr/>
        <a:lstStyle/>
        <a:p>
          <a:endParaRPr lang="en-US"/>
        </a:p>
      </dgm:t>
    </dgm:pt>
    <dgm:pt modelId="{9C20825D-6494-468C-AC01-CD6AA6DAB5F5}" type="sibTrans" cxnId="{235F90E2-6709-4C54-AD87-3DEA0E158F74}">
      <dgm:prSet/>
      <dgm:spPr/>
      <dgm:t>
        <a:bodyPr/>
        <a:lstStyle/>
        <a:p>
          <a:endParaRPr lang="en-US"/>
        </a:p>
      </dgm:t>
    </dgm:pt>
    <dgm:pt modelId="{19F5A230-A148-4857-A629-1737A4197166}">
      <dgm:prSet phldrT="[Text]"/>
      <dgm:spPr/>
      <dgm:t>
        <a:bodyPr/>
        <a:lstStyle/>
        <a:p>
          <a:r>
            <a:rPr lang="en-US" dirty="0"/>
            <a:t>Associations</a:t>
          </a:r>
        </a:p>
      </dgm:t>
    </dgm:pt>
    <dgm:pt modelId="{4CBEBBD1-5A70-47D5-8B80-7AFDE48DF690}" type="parTrans" cxnId="{9F4B56B5-8702-4639-A3A7-3E646052E554}">
      <dgm:prSet/>
      <dgm:spPr/>
      <dgm:t>
        <a:bodyPr/>
        <a:lstStyle/>
        <a:p>
          <a:endParaRPr lang="en-US"/>
        </a:p>
      </dgm:t>
    </dgm:pt>
    <dgm:pt modelId="{2295956B-1B36-4818-9C47-66E4D65E4FBB}" type="sibTrans" cxnId="{9F4B56B5-8702-4639-A3A7-3E646052E554}">
      <dgm:prSet/>
      <dgm:spPr/>
      <dgm:t>
        <a:bodyPr/>
        <a:lstStyle/>
        <a:p>
          <a:endParaRPr lang="en-US"/>
        </a:p>
      </dgm:t>
    </dgm:pt>
    <dgm:pt modelId="{29A960C3-F814-4570-BF84-9DA9BC689CD3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2B43A2BE-9985-48CD-B5D2-A53DA0DF2D30}" type="parTrans" cxnId="{4F017430-6DAC-443A-883C-CC5D393B30CA}">
      <dgm:prSet/>
      <dgm:spPr/>
      <dgm:t>
        <a:bodyPr/>
        <a:lstStyle/>
        <a:p>
          <a:endParaRPr lang="en-US"/>
        </a:p>
      </dgm:t>
    </dgm:pt>
    <dgm:pt modelId="{3B1A797A-A8E2-4AA3-A7C9-A4D2883D8F4C}" type="sibTrans" cxnId="{4F017430-6DAC-443A-883C-CC5D393B30CA}">
      <dgm:prSet/>
      <dgm:spPr/>
      <dgm:t>
        <a:bodyPr/>
        <a:lstStyle/>
        <a:p>
          <a:endParaRPr lang="en-US"/>
        </a:p>
      </dgm:t>
    </dgm:pt>
    <dgm:pt modelId="{2A231E2C-E215-4B0A-8D57-3D3B6C7E5DC5}">
      <dgm:prSet phldrT="[Text]"/>
      <dgm:spPr/>
      <dgm:t>
        <a:bodyPr/>
        <a:lstStyle/>
        <a:p>
          <a:r>
            <a:rPr lang="en-US" dirty="0"/>
            <a:t>Volunteers</a:t>
          </a:r>
        </a:p>
      </dgm:t>
    </dgm:pt>
    <dgm:pt modelId="{C417F96F-9704-4ADE-AF2F-319CAB12811C}" type="parTrans" cxnId="{7E217435-05F4-4212-B33D-ABA246B70716}">
      <dgm:prSet/>
      <dgm:spPr/>
      <dgm:t>
        <a:bodyPr/>
        <a:lstStyle/>
        <a:p>
          <a:endParaRPr lang="en-US"/>
        </a:p>
      </dgm:t>
    </dgm:pt>
    <dgm:pt modelId="{2D600FB9-F1A0-456C-ACDF-D828626912CE}" type="sibTrans" cxnId="{7E217435-05F4-4212-B33D-ABA246B70716}">
      <dgm:prSet/>
      <dgm:spPr/>
      <dgm:t>
        <a:bodyPr/>
        <a:lstStyle/>
        <a:p>
          <a:endParaRPr lang="en-US"/>
        </a:p>
      </dgm:t>
    </dgm:pt>
    <dgm:pt modelId="{419F98B9-7484-44E4-A5DC-7CFD9C73C075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76C108FE-2B56-48FF-829A-22C4EDF03FC4}" type="parTrans" cxnId="{53D4EC0E-4D7E-4F82-B441-1A2FFBD0FB7A}">
      <dgm:prSet/>
      <dgm:spPr/>
      <dgm:t>
        <a:bodyPr/>
        <a:lstStyle/>
        <a:p>
          <a:endParaRPr lang="en-US"/>
        </a:p>
      </dgm:t>
    </dgm:pt>
    <dgm:pt modelId="{C992C88A-5E2F-4721-BA87-D8F71D405E7F}" type="sibTrans" cxnId="{53D4EC0E-4D7E-4F82-B441-1A2FFBD0FB7A}">
      <dgm:prSet/>
      <dgm:spPr/>
      <dgm:t>
        <a:bodyPr/>
        <a:lstStyle/>
        <a:p>
          <a:endParaRPr lang="en-US"/>
        </a:p>
      </dgm:t>
    </dgm:pt>
    <dgm:pt modelId="{987269A8-8EDD-4F12-94FC-3EBE2332C685}" type="pres">
      <dgm:prSet presAssocID="{EB441427-8988-486F-8A3C-7AAC5B526181}" presName="Name0" presStyleCnt="0">
        <dgm:presLayoutVars>
          <dgm:chMax/>
          <dgm:chPref/>
          <dgm:dir/>
          <dgm:animLvl val="lvl"/>
        </dgm:presLayoutVars>
      </dgm:prSet>
      <dgm:spPr/>
    </dgm:pt>
    <dgm:pt modelId="{75987F21-32C0-444F-8BAB-F5307D80161A}" type="pres">
      <dgm:prSet presAssocID="{0B4A656B-2186-474A-B674-F95643601B70}" presName="composite" presStyleCnt="0"/>
      <dgm:spPr/>
    </dgm:pt>
    <dgm:pt modelId="{0E5AF3A3-202A-49FE-8D8B-E39E96D1B61B}" type="pres">
      <dgm:prSet presAssocID="{0B4A656B-2186-474A-B674-F95643601B7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15FF996-DF45-4032-BFD7-DA78C62BE9CD}" type="pres">
      <dgm:prSet presAssocID="{0B4A656B-2186-474A-B674-F95643601B7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5BC09B4-BF29-4078-9C80-60A0F613A882}" type="pres">
      <dgm:prSet presAssocID="{0B4A656B-2186-474A-B674-F95643601B70}" presName="BalanceSpacing" presStyleCnt="0"/>
      <dgm:spPr/>
    </dgm:pt>
    <dgm:pt modelId="{49FD4889-0104-4937-9848-482BC6327FB7}" type="pres">
      <dgm:prSet presAssocID="{0B4A656B-2186-474A-B674-F95643601B70}" presName="BalanceSpacing1" presStyleCnt="0"/>
      <dgm:spPr/>
    </dgm:pt>
    <dgm:pt modelId="{3C2D1C9D-246C-416C-A960-70332E3B2E3A}" type="pres">
      <dgm:prSet presAssocID="{646A3097-D75F-4952-B8B6-B375705502D8}" presName="Accent1Text" presStyleLbl="node1" presStyleIdx="1" presStyleCnt="6" custLinFactNeighborX="172" custLinFactNeighborY="171"/>
      <dgm:spPr/>
    </dgm:pt>
    <dgm:pt modelId="{51A5F816-D11A-4266-9E91-7749C6B515EF}" type="pres">
      <dgm:prSet presAssocID="{646A3097-D75F-4952-B8B6-B375705502D8}" presName="spaceBetweenRectangles" presStyleCnt="0"/>
      <dgm:spPr/>
    </dgm:pt>
    <dgm:pt modelId="{A1848577-EA0D-4FAF-84AF-4F21DD14AE8D}" type="pres">
      <dgm:prSet presAssocID="{19F5A230-A148-4857-A629-1737A4197166}" presName="composite" presStyleCnt="0"/>
      <dgm:spPr/>
    </dgm:pt>
    <dgm:pt modelId="{25285E82-3E0A-4C0C-B281-CDDFA1E98525}" type="pres">
      <dgm:prSet presAssocID="{19F5A230-A148-4857-A629-1737A419716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C4165FF-0915-4004-A94F-B265B3126E42}" type="pres">
      <dgm:prSet presAssocID="{19F5A230-A148-4857-A629-1737A419716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5FB1420-43CF-409D-AA4F-10DC680DD2A2}" type="pres">
      <dgm:prSet presAssocID="{19F5A230-A148-4857-A629-1737A4197166}" presName="BalanceSpacing" presStyleCnt="0"/>
      <dgm:spPr/>
    </dgm:pt>
    <dgm:pt modelId="{4C60F22A-2752-4F29-8562-0E2E851330BF}" type="pres">
      <dgm:prSet presAssocID="{19F5A230-A148-4857-A629-1737A4197166}" presName="BalanceSpacing1" presStyleCnt="0"/>
      <dgm:spPr/>
    </dgm:pt>
    <dgm:pt modelId="{DF4CCCF0-E865-4526-9F90-41F57AF01777}" type="pres">
      <dgm:prSet presAssocID="{2295956B-1B36-4818-9C47-66E4D65E4FBB}" presName="Accent1Text" presStyleLbl="node1" presStyleIdx="3" presStyleCnt="6"/>
      <dgm:spPr/>
    </dgm:pt>
    <dgm:pt modelId="{2B2D09A6-5AB9-41FA-A7AF-C6F6C0810D39}" type="pres">
      <dgm:prSet presAssocID="{2295956B-1B36-4818-9C47-66E4D65E4FBB}" presName="spaceBetweenRectangles" presStyleCnt="0"/>
      <dgm:spPr/>
    </dgm:pt>
    <dgm:pt modelId="{387E4E7E-CA6F-41AB-BCC1-07B6D85AC9B3}" type="pres">
      <dgm:prSet presAssocID="{2A231E2C-E215-4B0A-8D57-3D3B6C7E5DC5}" presName="composite" presStyleCnt="0"/>
      <dgm:spPr/>
    </dgm:pt>
    <dgm:pt modelId="{5B544BCF-CA7D-44F1-A454-C23FFF5963CD}" type="pres">
      <dgm:prSet presAssocID="{2A231E2C-E215-4B0A-8D57-3D3B6C7E5DC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FE5E15C-8FF7-4E97-98EB-B01CC26C41F5}" type="pres">
      <dgm:prSet presAssocID="{2A231E2C-E215-4B0A-8D57-3D3B6C7E5DC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6AE9D3B-2219-4514-A631-ACB6A12765A8}" type="pres">
      <dgm:prSet presAssocID="{2A231E2C-E215-4B0A-8D57-3D3B6C7E5DC5}" presName="BalanceSpacing" presStyleCnt="0"/>
      <dgm:spPr/>
    </dgm:pt>
    <dgm:pt modelId="{F808AB98-138B-4C31-804F-3EA9FADFD612}" type="pres">
      <dgm:prSet presAssocID="{2A231E2C-E215-4B0A-8D57-3D3B6C7E5DC5}" presName="BalanceSpacing1" presStyleCnt="0"/>
      <dgm:spPr/>
    </dgm:pt>
    <dgm:pt modelId="{E71AFE0B-CEA4-401A-9174-628B902ADF18}" type="pres">
      <dgm:prSet presAssocID="{2D600FB9-F1A0-456C-ACDF-D828626912CE}" presName="Accent1Text" presStyleLbl="node1" presStyleIdx="5" presStyleCnt="6"/>
      <dgm:spPr/>
    </dgm:pt>
  </dgm:ptLst>
  <dgm:cxnLst>
    <dgm:cxn modelId="{53D4EC0E-4D7E-4F82-B441-1A2FFBD0FB7A}" srcId="{2A231E2C-E215-4B0A-8D57-3D3B6C7E5DC5}" destId="{419F98B9-7484-44E4-A5DC-7CFD9C73C075}" srcOrd="0" destOrd="0" parTransId="{76C108FE-2B56-48FF-829A-22C4EDF03FC4}" sibTransId="{C992C88A-5E2F-4721-BA87-D8F71D405E7F}"/>
    <dgm:cxn modelId="{8BA4032C-2241-44EE-8B47-7F1FDE1407C9}" type="presOf" srcId="{2295956B-1B36-4818-9C47-66E4D65E4FBB}" destId="{DF4CCCF0-E865-4526-9F90-41F57AF01777}" srcOrd="0" destOrd="0" presId="urn:microsoft.com/office/officeart/2008/layout/AlternatingHexagons"/>
    <dgm:cxn modelId="{4F017430-6DAC-443A-883C-CC5D393B30CA}" srcId="{19F5A230-A148-4857-A629-1737A4197166}" destId="{29A960C3-F814-4570-BF84-9DA9BC689CD3}" srcOrd="0" destOrd="0" parTransId="{2B43A2BE-9985-48CD-B5D2-A53DA0DF2D30}" sibTransId="{3B1A797A-A8E2-4AA3-A7C9-A4D2883D8F4C}"/>
    <dgm:cxn modelId="{7E217435-05F4-4212-B33D-ABA246B70716}" srcId="{EB441427-8988-486F-8A3C-7AAC5B526181}" destId="{2A231E2C-E215-4B0A-8D57-3D3B6C7E5DC5}" srcOrd="2" destOrd="0" parTransId="{C417F96F-9704-4ADE-AF2F-319CAB12811C}" sibTransId="{2D600FB9-F1A0-456C-ACDF-D828626912CE}"/>
    <dgm:cxn modelId="{FD1E095D-EC00-495D-A39E-6B68D54D10E6}" srcId="{EB441427-8988-486F-8A3C-7AAC5B526181}" destId="{0B4A656B-2186-474A-B674-F95643601B70}" srcOrd="0" destOrd="0" parTransId="{F7B9C32A-9EE8-42A4-9DF7-07AC440FF5EA}" sibTransId="{646A3097-D75F-4952-B8B6-B375705502D8}"/>
    <dgm:cxn modelId="{BA60DD6A-F309-45CC-9F55-0911D8BBD153}" type="presOf" srcId="{2A231E2C-E215-4B0A-8D57-3D3B6C7E5DC5}" destId="{5B544BCF-CA7D-44F1-A454-C23FFF5963CD}" srcOrd="0" destOrd="0" presId="urn:microsoft.com/office/officeart/2008/layout/AlternatingHexagons"/>
    <dgm:cxn modelId="{9497A78F-E2C0-49D8-A9EA-AA30B84B8893}" type="presOf" srcId="{29A960C3-F814-4570-BF84-9DA9BC689CD3}" destId="{4C4165FF-0915-4004-A94F-B265B3126E42}" srcOrd="0" destOrd="0" presId="urn:microsoft.com/office/officeart/2008/layout/AlternatingHexagons"/>
    <dgm:cxn modelId="{22326A96-EC71-40C5-A316-54246EDED5E1}" type="presOf" srcId="{646A3097-D75F-4952-B8B6-B375705502D8}" destId="{3C2D1C9D-246C-416C-A960-70332E3B2E3A}" srcOrd="0" destOrd="0" presId="urn:microsoft.com/office/officeart/2008/layout/AlternatingHexagons"/>
    <dgm:cxn modelId="{138AACB3-3A5A-4F8B-8DB1-96FABB35FDF2}" type="presOf" srcId="{419F98B9-7484-44E4-A5DC-7CFD9C73C075}" destId="{0FE5E15C-8FF7-4E97-98EB-B01CC26C41F5}" srcOrd="0" destOrd="0" presId="urn:microsoft.com/office/officeart/2008/layout/AlternatingHexagons"/>
    <dgm:cxn modelId="{334AF8B4-7217-4618-A0E2-891566A4466A}" type="presOf" srcId="{EB441427-8988-486F-8A3C-7AAC5B526181}" destId="{987269A8-8EDD-4F12-94FC-3EBE2332C685}" srcOrd="0" destOrd="0" presId="urn:microsoft.com/office/officeart/2008/layout/AlternatingHexagons"/>
    <dgm:cxn modelId="{9F4B56B5-8702-4639-A3A7-3E646052E554}" srcId="{EB441427-8988-486F-8A3C-7AAC5B526181}" destId="{19F5A230-A148-4857-A629-1737A4197166}" srcOrd="1" destOrd="0" parTransId="{4CBEBBD1-5A70-47D5-8B80-7AFDE48DF690}" sibTransId="{2295956B-1B36-4818-9C47-66E4D65E4FBB}"/>
    <dgm:cxn modelId="{87D970B7-8ED9-4DD8-8FE0-363AB1A35CB5}" type="presOf" srcId="{0B4A656B-2186-474A-B674-F95643601B70}" destId="{0E5AF3A3-202A-49FE-8D8B-E39E96D1B61B}" srcOrd="0" destOrd="0" presId="urn:microsoft.com/office/officeart/2008/layout/AlternatingHexagons"/>
    <dgm:cxn modelId="{BF1784BC-7A79-49C6-A61B-CAE56ED24EF9}" type="presOf" srcId="{66BBF07D-9B09-4F9D-8D48-1AF6AAF95953}" destId="{615FF996-DF45-4032-BFD7-DA78C62BE9CD}" srcOrd="0" destOrd="0" presId="urn:microsoft.com/office/officeart/2008/layout/AlternatingHexagons"/>
    <dgm:cxn modelId="{D12AD1E1-5078-47DA-927D-4A9813064948}" type="presOf" srcId="{19F5A230-A148-4857-A629-1737A4197166}" destId="{25285E82-3E0A-4C0C-B281-CDDFA1E98525}" srcOrd="0" destOrd="0" presId="urn:microsoft.com/office/officeart/2008/layout/AlternatingHexagons"/>
    <dgm:cxn modelId="{235F90E2-6709-4C54-AD87-3DEA0E158F74}" srcId="{0B4A656B-2186-474A-B674-F95643601B70}" destId="{66BBF07D-9B09-4F9D-8D48-1AF6AAF95953}" srcOrd="0" destOrd="0" parTransId="{4937ABB0-8039-491A-BB1A-E25C54E94548}" sibTransId="{9C20825D-6494-468C-AC01-CD6AA6DAB5F5}"/>
    <dgm:cxn modelId="{C88A3AF2-14B6-4C82-9CFC-944D89164E59}" type="presOf" srcId="{2D600FB9-F1A0-456C-ACDF-D828626912CE}" destId="{E71AFE0B-CEA4-401A-9174-628B902ADF18}" srcOrd="0" destOrd="0" presId="urn:microsoft.com/office/officeart/2008/layout/AlternatingHexagons"/>
    <dgm:cxn modelId="{08501A36-E4A7-40CD-8E24-F642FC29B0D9}" type="presParOf" srcId="{987269A8-8EDD-4F12-94FC-3EBE2332C685}" destId="{75987F21-32C0-444F-8BAB-F5307D80161A}" srcOrd="0" destOrd="0" presId="urn:microsoft.com/office/officeart/2008/layout/AlternatingHexagons"/>
    <dgm:cxn modelId="{A899A001-C726-460E-ABAE-E1C0A70F670F}" type="presParOf" srcId="{75987F21-32C0-444F-8BAB-F5307D80161A}" destId="{0E5AF3A3-202A-49FE-8D8B-E39E96D1B61B}" srcOrd="0" destOrd="0" presId="urn:microsoft.com/office/officeart/2008/layout/AlternatingHexagons"/>
    <dgm:cxn modelId="{172D174D-B3CE-458F-B08C-40DA4B2D0448}" type="presParOf" srcId="{75987F21-32C0-444F-8BAB-F5307D80161A}" destId="{615FF996-DF45-4032-BFD7-DA78C62BE9CD}" srcOrd="1" destOrd="0" presId="urn:microsoft.com/office/officeart/2008/layout/AlternatingHexagons"/>
    <dgm:cxn modelId="{5177DEEC-0E0E-40C5-A222-47C66D96B84F}" type="presParOf" srcId="{75987F21-32C0-444F-8BAB-F5307D80161A}" destId="{05BC09B4-BF29-4078-9C80-60A0F613A882}" srcOrd="2" destOrd="0" presId="urn:microsoft.com/office/officeart/2008/layout/AlternatingHexagons"/>
    <dgm:cxn modelId="{9409569B-5737-49F3-93CF-668C8BCF675F}" type="presParOf" srcId="{75987F21-32C0-444F-8BAB-F5307D80161A}" destId="{49FD4889-0104-4937-9848-482BC6327FB7}" srcOrd="3" destOrd="0" presId="urn:microsoft.com/office/officeart/2008/layout/AlternatingHexagons"/>
    <dgm:cxn modelId="{C6BD028A-7418-47EA-8039-8FA2B8B83953}" type="presParOf" srcId="{75987F21-32C0-444F-8BAB-F5307D80161A}" destId="{3C2D1C9D-246C-416C-A960-70332E3B2E3A}" srcOrd="4" destOrd="0" presId="urn:microsoft.com/office/officeart/2008/layout/AlternatingHexagons"/>
    <dgm:cxn modelId="{803CC607-3E89-434D-8D76-EBBA4EE353A7}" type="presParOf" srcId="{987269A8-8EDD-4F12-94FC-3EBE2332C685}" destId="{51A5F816-D11A-4266-9E91-7749C6B515EF}" srcOrd="1" destOrd="0" presId="urn:microsoft.com/office/officeart/2008/layout/AlternatingHexagons"/>
    <dgm:cxn modelId="{FBA03F82-7C7C-4E29-979B-2DF7EA4C9AA9}" type="presParOf" srcId="{987269A8-8EDD-4F12-94FC-3EBE2332C685}" destId="{A1848577-EA0D-4FAF-84AF-4F21DD14AE8D}" srcOrd="2" destOrd="0" presId="urn:microsoft.com/office/officeart/2008/layout/AlternatingHexagons"/>
    <dgm:cxn modelId="{4FE8B289-98E2-45D6-9FD8-9D037E8AF02B}" type="presParOf" srcId="{A1848577-EA0D-4FAF-84AF-4F21DD14AE8D}" destId="{25285E82-3E0A-4C0C-B281-CDDFA1E98525}" srcOrd="0" destOrd="0" presId="urn:microsoft.com/office/officeart/2008/layout/AlternatingHexagons"/>
    <dgm:cxn modelId="{8A884DAB-893B-4D44-950D-1FAF2A1B20BB}" type="presParOf" srcId="{A1848577-EA0D-4FAF-84AF-4F21DD14AE8D}" destId="{4C4165FF-0915-4004-A94F-B265B3126E42}" srcOrd="1" destOrd="0" presId="urn:microsoft.com/office/officeart/2008/layout/AlternatingHexagons"/>
    <dgm:cxn modelId="{3A797C21-A18B-477F-8DDD-71F25A89B65D}" type="presParOf" srcId="{A1848577-EA0D-4FAF-84AF-4F21DD14AE8D}" destId="{E5FB1420-43CF-409D-AA4F-10DC680DD2A2}" srcOrd="2" destOrd="0" presId="urn:microsoft.com/office/officeart/2008/layout/AlternatingHexagons"/>
    <dgm:cxn modelId="{56D0E176-7F41-41A5-BEBB-819F87D31ED5}" type="presParOf" srcId="{A1848577-EA0D-4FAF-84AF-4F21DD14AE8D}" destId="{4C60F22A-2752-4F29-8562-0E2E851330BF}" srcOrd="3" destOrd="0" presId="urn:microsoft.com/office/officeart/2008/layout/AlternatingHexagons"/>
    <dgm:cxn modelId="{79391B2E-2CB1-47C7-9EB4-BF4830575FCF}" type="presParOf" srcId="{A1848577-EA0D-4FAF-84AF-4F21DD14AE8D}" destId="{DF4CCCF0-E865-4526-9F90-41F57AF01777}" srcOrd="4" destOrd="0" presId="urn:microsoft.com/office/officeart/2008/layout/AlternatingHexagons"/>
    <dgm:cxn modelId="{AEE9E666-9FB3-4354-83DE-463611A7A281}" type="presParOf" srcId="{987269A8-8EDD-4F12-94FC-3EBE2332C685}" destId="{2B2D09A6-5AB9-41FA-A7AF-C6F6C0810D39}" srcOrd="3" destOrd="0" presId="urn:microsoft.com/office/officeart/2008/layout/AlternatingHexagons"/>
    <dgm:cxn modelId="{1332513E-D9CD-4108-A306-A4B27BAE73C9}" type="presParOf" srcId="{987269A8-8EDD-4F12-94FC-3EBE2332C685}" destId="{387E4E7E-CA6F-41AB-BCC1-07B6D85AC9B3}" srcOrd="4" destOrd="0" presId="urn:microsoft.com/office/officeart/2008/layout/AlternatingHexagons"/>
    <dgm:cxn modelId="{458374BE-8151-4B7A-8111-26F1E9225FE2}" type="presParOf" srcId="{387E4E7E-CA6F-41AB-BCC1-07B6D85AC9B3}" destId="{5B544BCF-CA7D-44F1-A454-C23FFF5963CD}" srcOrd="0" destOrd="0" presId="urn:microsoft.com/office/officeart/2008/layout/AlternatingHexagons"/>
    <dgm:cxn modelId="{774CD195-8999-40AA-91FB-56A5C682CDB5}" type="presParOf" srcId="{387E4E7E-CA6F-41AB-BCC1-07B6D85AC9B3}" destId="{0FE5E15C-8FF7-4E97-98EB-B01CC26C41F5}" srcOrd="1" destOrd="0" presId="urn:microsoft.com/office/officeart/2008/layout/AlternatingHexagons"/>
    <dgm:cxn modelId="{312CC057-614B-47B7-8C0F-B96896635AB5}" type="presParOf" srcId="{387E4E7E-CA6F-41AB-BCC1-07B6D85AC9B3}" destId="{26AE9D3B-2219-4514-A631-ACB6A12765A8}" srcOrd="2" destOrd="0" presId="urn:microsoft.com/office/officeart/2008/layout/AlternatingHexagons"/>
    <dgm:cxn modelId="{3C3DCABE-D446-4B2F-8612-6642CD850F48}" type="presParOf" srcId="{387E4E7E-CA6F-41AB-BCC1-07B6D85AC9B3}" destId="{F808AB98-138B-4C31-804F-3EA9FADFD612}" srcOrd="3" destOrd="0" presId="urn:microsoft.com/office/officeart/2008/layout/AlternatingHexagons"/>
    <dgm:cxn modelId="{C40A210D-E479-4D7E-815F-EB087E3B2887}" type="presParOf" srcId="{387E4E7E-CA6F-41AB-BCC1-07B6D85AC9B3}" destId="{E71AFE0B-CEA4-401A-9174-628B902ADF1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6079-B973-460D-A344-38C2F6F57DA4}">
      <dsp:nvSpPr>
        <dsp:cNvPr id="0" name=""/>
        <dsp:cNvSpPr/>
      </dsp:nvSpPr>
      <dsp:spPr>
        <a:xfrm>
          <a:off x="834390" y="0"/>
          <a:ext cx="9456420" cy="533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E2913-867F-4766-87C6-83681F5F2C46}">
      <dsp:nvSpPr>
        <dsp:cNvPr id="0" name=""/>
        <dsp:cNvSpPr/>
      </dsp:nvSpPr>
      <dsp:spPr>
        <a:xfrm>
          <a:off x="441" y="1600199"/>
          <a:ext cx="1487683" cy="213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Took the Package </a:t>
          </a:r>
        </a:p>
      </dsp:txBody>
      <dsp:txXfrm>
        <a:off x="73064" y="1672822"/>
        <a:ext cx="1342437" cy="1988354"/>
      </dsp:txXfrm>
    </dsp:sp>
    <dsp:sp modelId="{B0823A8D-85B0-4B65-8E99-6C3626622E22}">
      <dsp:nvSpPr>
        <dsp:cNvPr id="0" name=""/>
        <dsp:cNvSpPr/>
      </dsp:nvSpPr>
      <dsp:spPr>
        <a:xfrm>
          <a:off x="1606547" y="1600199"/>
          <a:ext cx="1487683" cy="2133600"/>
        </a:xfrm>
        <a:prstGeom prst="roundRect">
          <a:avLst/>
        </a:prstGeom>
        <a:solidFill>
          <a:schemeClr val="accent2">
            <a:hueOff val="-1253565"/>
            <a:satOff val="282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NCENG</a:t>
          </a:r>
        </a:p>
      </dsp:txBody>
      <dsp:txXfrm>
        <a:off x="1679170" y="1672822"/>
        <a:ext cx="1342437" cy="1988354"/>
      </dsp:txXfrm>
    </dsp:sp>
    <dsp:sp modelId="{700F3BA8-13CC-4D41-85FE-479B900C9BB8}">
      <dsp:nvSpPr>
        <dsp:cNvPr id="0" name=""/>
        <dsp:cNvSpPr/>
      </dsp:nvSpPr>
      <dsp:spPr>
        <a:xfrm>
          <a:off x="3212653" y="1600199"/>
          <a:ext cx="1487683" cy="2133600"/>
        </a:xfrm>
        <a:prstGeom prst="roundRect">
          <a:avLst/>
        </a:prstGeom>
        <a:solidFill>
          <a:schemeClr val="accent2">
            <a:hueOff val="-2507130"/>
            <a:satOff val="564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Applied anywhere</a:t>
          </a:r>
        </a:p>
      </dsp:txBody>
      <dsp:txXfrm>
        <a:off x="3285276" y="1672822"/>
        <a:ext cx="1342437" cy="1988354"/>
      </dsp:txXfrm>
    </dsp:sp>
    <dsp:sp modelId="{8719DEAE-DBF7-488A-A00F-73A4D60A5895}">
      <dsp:nvSpPr>
        <dsp:cNvPr id="0" name=""/>
        <dsp:cNvSpPr/>
      </dsp:nvSpPr>
      <dsp:spPr>
        <a:xfrm>
          <a:off x="4818758" y="1600199"/>
          <a:ext cx="1487683" cy="2133600"/>
        </a:xfrm>
        <a:prstGeom prst="roundRect">
          <a:avLst/>
        </a:prstGeom>
        <a:solidFill>
          <a:schemeClr val="accent2">
            <a:hueOff val="-3760694"/>
            <a:satOff val="846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Real Estate bill</a:t>
          </a:r>
        </a:p>
      </dsp:txBody>
      <dsp:txXfrm>
        <a:off x="4891381" y="1672822"/>
        <a:ext cx="1342437" cy="1988354"/>
      </dsp:txXfrm>
    </dsp:sp>
    <dsp:sp modelId="{3A078A3D-5E9A-49C3-9EC2-0DAE2B4D4990}">
      <dsp:nvSpPr>
        <dsp:cNvPr id="0" name=""/>
        <dsp:cNvSpPr/>
      </dsp:nvSpPr>
      <dsp:spPr>
        <a:xfrm>
          <a:off x="6424864" y="1600199"/>
          <a:ext cx="1487683" cy="2133600"/>
        </a:xfrm>
        <a:prstGeom prst="roundRect">
          <a:avLst/>
        </a:prstGeom>
        <a:solidFill>
          <a:schemeClr val="accent2">
            <a:hueOff val="-5014259"/>
            <a:satOff val="1128"/>
            <a:lumOff val="-6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Hair Salon</a:t>
          </a:r>
        </a:p>
      </dsp:txBody>
      <dsp:txXfrm>
        <a:off x="6497487" y="1672822"/>
        <a:ext cx="1342437" cy="1988354"/>
      </dsp:txXfrm>
    </dsp:sp>
    <dsp:sp modelId="{5D984A4A-E086-41D0-93EF-B8FF5A23EFBA}">
      <dsp:nvSpPr>
        <dsp:cNvPr id="0" name=""/>
        <dsp:cNvSpPr/>
      </dsp:nvSpPr>
      <dsp:spPr>
        <a:xfrm>
          <a:off x="8030970" y="1600199"/>
          <a:ext cx="1487683" cy="2133600"/>
        </a:xfrm>
        <a:prstGeom prst="roundRect">
          <a:avLst/>
        </a:prstGeom>
        <a:solidFill>
          <a:schemeClr val="accent2">
            <a:hueOff val="-6267824"/>
            <a:satOff val="1410"/>
            <a:lumOff val="-8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Interviews</a:t>
          </a:r>
          <a:endParaRPr lang="en-US" sz="2100" kern="1200" dirty="0"/>
        </a:p>
      </dsp:txBody>
      <dsp:txXfrm>
        <a:off x="8103593" y="1672822"/>
        <a:ext cx="1342437" cy="1988354"/>
      </dsp:txXfrm>
    </dsp:sp>
    <dsp:sp modelId="{34D84778-AF23-4507-8CB9-11154B05C94C}">
      <dsp:nvSpPr>
        <dsp:cNvPr id="0" name=""/>
        <dsp:cNvSpPr/>
      </dsp:nvSpPr>
      <dsp:spPr>
        <a:xfrm>
          <a:off x="9637076" y="1600199"/>
          <a:ext cx="1487683" cy="2133600"/>
        </a:xfrm>
        <a:prstGeom prst="roundRect">
          <a:avLst/>
        </a:prstGeom>
        <a:solidFill>
          <a:schemeClr val="accent2">
            <a:hueOff val="-7521389"/>
            <a:satOff val="1692"/>
            <a:lumOff val="-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Surprise!</a:t>
          </a:r>
        </a:p>
      </dsp:txBody>
      <dsp:txXfrm>
        <a:off x="9709699" y="1672822"/>
        <a:ext cx="1342437" cy="1988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F3A3-202A-49FE-8D8B-E39E96D1B61B}">
      <dsp:nvSpPr>
        <dsp:cNvPr id="0" name=""/>
        <dsp:cNvSpPr/>
      </dsp:nvSpPr>
      <dsp:spPr>
        <a:xfrm rot="5400000">
          <a:off x="3672183" y="131233"/>
          <a:ext cx="2007629" cy="17466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Industry</a:t>
          </a:r>
        </a:p>
      </dsp:txBody>
      <dsp:txXfrm rot="-5400000">
        <a:off x="4074863" y="313594"/>
        <a:ext cx="1202269" cy="1381918"/>
      </dsp:txXfrm>
    </dsp:sp>
    <dsp:sp modelId="{615FF996-DF45-4032-BFD7-DA78C62BE9CD}">
      <dsp:nvSpPr>
        <dsp:cNvPr id="0" name=""/>
        <dsp:cNvSpPr/>
      </dsp:nvSpPr>
      <dsp:spPr>
        <a:xfrm>
          <a:off x="5602318" y="402263"/>
          <a:ext cx="2240514" cy="120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</a:t>
          </a:r>
        </a:p>
      </dsp:txBody>
      <dsp:txXfrm>
        <a:off x="5602318" y="402263"/>
        <a:ext cx="2240514" cy="1204577"/>
      </dsp:txXfrm>
    </dsp:sp>
    <dsp:sp modelId="{3C2D1C9D-246C-416C-A960-70332E3B2E3A}">
      <dsp:nvSpPr>
        <dsp:cNvPr id="0" name=""/>
        <dsp:cNvSpPr/>
      </dsp:nvSpPr>
      <dsp:spPr>
        <a:xfrm rot="5400000">
          <a:off x="1788819" y="134666"/>
          <a:ext cx="2007629" cy="174663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91499" y="317027"/>
        <a:ext cx="1202269" cy="1381918"/>
      </dsp:txXfrm>
    </dsp:sp>
    <dsp:sp modelId="{25285E82-3E0A-4C0C-B281-CDDFA1E98525}">
      <dsp:nvSpPr>
        <dsp:cNvPr id="0" name=""/>
        <dsp:cNvSpPr/>
      </dsp:nvSpPr>
      <dsp:spPr>
        <a:xfrm rot="5400000">
          <a:off x="2725385" y="1835309"/>
          <a:ext cx="2007629" cy="174663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Associations</a:t>
          </a:r>
        </a:p>
      </dsp:txBody>
      <dsp:txXfrm rot="-5400000">
        <a:off x="3128065" y="2017670"/>
        <a:ext cx="1202269" cy="1381918"/>
      </dsp:txXfrm>
    </dsp:sp>
    <dsp:sp modelId="{4C4165FF-0915-4004-A94F-B265B3126E42}">
      <dsp:nvSpPr>
        <dsp:cNvPr id="0" name=""/>
        <dsp:cNvSpPr/>
      </dsp:nvSpPr>
      <dsp:spPr>
        <a:xfrm>
          <a:off x="615367" y="2106339"/>
          <a:ext cx="2168239" cy="120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Government</a:t>
          </a:r>
        </a:p>
      </dsp:txBody>
      <dsp:txXfrm>
        <a:off x="615367" y="2106339"/>
        <a:ext cx="2168239" cy="1204577"/>
      </dsp:txXfrm>
    </dsp:sp>
    <dsp:sp modelId="{DF4CCCF0-E865-4526-9F90-41F57AF01777}">
      <dsp:nvSpPr>
        <dsp:cNvPr id="0" name=""/>
        <dsp:cNvSpPr/>
      </dsp:nvSpPr>
      <dsp:spPr>
        <a:xfrm rot="5400000">
          <a:off x="4611754" y="1835309"/>
          <a:ext cx="2007629" cy="174663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014434" y="2017670"/>
        <a:ext cx="1202269" cy="1381918"/>
      </dsp:txXfrm>
    </dsp:sp>
    <dsp:sp modelId="{5B544BCF-CA7D-44F1-A454-C23FFF5963CD}">
      <dsp:nvSpPr>
        <dsp:cNvPr id="0" name=""/>
        <dsp:cNvSpPr/>
      </dsp:nvSpPr>
      <dsp:spPr>
        <a:xfrm rot="5400000">
          <a:off x="3672183" y="3539385"/>
          <a:ext cx="2007629" cy="174663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Volunteers</a:t>
          </a:r>
        </a:p>
      </dsp:txBody>
      <dsp:txXfrm rot="-5400000">
        <a:off x="4074863" y="3721746"/>
        <a:ext cx="1202269" cy="1381918"/>
      </dsp:txXfrm>
    </dsp:sp>
    <dsp:sp modelId="{0FE5E15C-8FF7-4E97-98EB-B01CC26C41F5}">
      <dsp:nvSpPr>
        <dsp:cNvPr id="0" name=""/>
        <dsp:cNvSpPr/>
      </dsp:nvSpPr>
      <dsp:spPr>
        <a:xfrm>
          <a:off x="5602318" y="3810415"/>
          <a:ext cx="2240514" cy="120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Friends</a:t>
          </a:r>
        </a:p>
      </dsp:txBody>
      <dsp:txXfrm>
        <a:off x="5602318" y="3810415"/>
        <a:ext cx="2240514" cy="1204577"/>
      </dsp:txXfrm>
    </dsp:sp>
    <dsp:sp modelId="{E71AFE0B-CEA4-401A-9174-628B902ADF18}">
      <dsp:nvSpPr>
        <dsp:cNvPr id="0" name=""/>
        <dsp:cNvSpPr/>
      </dsp:nvSpPr>
      <dsp:spPr>
        <a:xfrm rot="5400000">
          <a:off x="1785815" y="3539385"/>
          <a:ext cx="2007629" cy="17466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88495" y="3721746"/>
        <a:ext cx="1202269" cy="1381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10/4/2018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2T10:35:37.3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5 442,'0'-21,"11"-13,3 3,5 7,5 2,2 5,20-11,6-6,0 3,-3 1,-5 6,-5 2,-3 4,-8 1,-4 2,6 11,-3 2,4 0,3-4,1-2,5 2,1-5,-1 0,-3 2,-1 3,-2 1,-1 3,-1 1,4 1,2 0,5 0,11 6,8 7,-3 7,1-1,-6 3,-6 2,-6-3,-10 1,-10 2,-4-4,-5 1,-5 1,-3 3,2-2,0-1,0 1,2 3,1 2,-1 2,-3 0,3 1,1 1,-3 0,-1-1,-8-4,-8-8,-3-1,-5-4,-4-5,-3-3,-4-3,-2-2,0-1,-2-1,1 1,0-1,0 0,0 1,1-1,-1 1,1 0,-1 0,1 0,0 0,-1 0,1 0,0 0,-1 0,1 0,0 0,-1 0,1 0,0 0,-1 0,1 0,0 0,-1 0,1 0,-1 0,1 0,0 0,-1 0,1 0,0 0,-1 0,1 0,0 0,-1 0,1 0,0 0,-1 0,1 0,-1 0,1 0,5-5,2-2,-1-5,5-6,5-5,5-4,4-3,4-1,2-2,0 1,1 0,0-1,0 1,0 1,-1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2T10:35:45.9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255 851,'5'0,"13"0,8 0,5 0,3 0,1 0,0 0,-1 0,-6-5,-3-2,0 0,1 2,2 1,1 1,1-3,0-2,2 1,-1 2,1 2,-6-5,-2 0,1 1,-4-4,-6-5,0 0,3 3,-2-2,2 2,3-2,4-5,2 2,-3-1,0-4,0-2,-2-3,-7-1,-4-2,0 5,-1 1,-3 0,-2-2,-2-1,-2-1,0-1,-7 4,-2 2,-4-1,-6-1,-6 4,2 0,-1 3,4 1,-1-3,-2-2,-2 1,-3 6,-2 5,-2 4,0 4,0 2,-1 1,0 1,0 0,-5 0,-2 5,1 2,1-1,2-1,1-3,-4 0,-6-2,-1 0,2-1,2-1,4 1,2 0,2 5,1 2,1-1,0 0,6 3,7 6,0 0,5 3,-2-2,2 3,3 2,4 3,2 4,2 1,2 2,0 0,1 1,-1 0,1 0,-1 0,1 0,-1-1,0 1,0-1,0 0,0 1,5-6,7-2,8-5,4 0,5-3,2-5,-4 1,-2-1,1-3,1-2,2-3,-5-7,-6-2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10/4/2018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elf-help" TargetMode="External"/><Relationship Id="rId3" Type="http://schemas.openxmlformats.org/officeDocument/2006/relationships/hyperlink" Target="https://en.wikipedia.org/wiki/Behavior" TargetMode="External"/><Relationship Id="rId7" Type="http://schemas.openxmlformats.org/officeDocument/2006/relationships/hyperlink" Target="https://en.wikipedia.org/wiki/Polygraph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dustrial_psychologist" TargetMode="External"/><Relationship Id="rId5" Type="http://schemas.openxmlformats.org/officeDocument/2006/relationships/hyperlink" Target="https://en.wikipedia.org/wiki/DISC_assessment#cite_note-1" TargetMode="External"/><Relationship Id="rId4" Type="http://schemas.openxmlformats.org/officeDocument/2006/relationships/hyperlink" Target="https://en.wikipedia.org/wiki/William_Moulton_Marston" TargetMode="External"/><Relationship Id="rId9" Type="http://schemas.openxmlformats.org/officeDocument/2006/relationships/hyperlink" Target="https://en.wikipedia.org/wiki/Wonder_Woman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effrey_Gitomer#cite_note-NYTimes1-3" TargetMode="External"/><Relationship Id="rId3" Type="http://schemas.openxmlformats.org/officeDocument/2006/relationships/hyperlink" Target="https://en.wikipedia.org/wiki/West_Palm_Beach" TargetMode="External"/><Relationship Id="rId7" Type="http://schemas.openxmlformats.org/officeDocument/2006/relationships/hyperlink" Target="https://en.wikipedia.org/wiki/New_York_Times_Best_Seller_lis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ersonal_development" TargetMode="External"/><Relationship Id="rId5" Type="http://schemas.openxmlformats.org/officeDocument/2006/relationships/hyperlink" Target="https://en.wikipedia.org/wiki/Customer_loyalty" TargetMode="External"/><Relationship Id="rId4" Type="http://schemas.openxmlformats.org/officeDocument/2006/relationships/hyperlink" Target="https://en.wikipedia.org/wiki/Trainer_(business)" TargetMode="External"/><Relationship Id="rId9" Type="http://schemas.openxmlformats.org/officeDocument/2006/relationships/hyperlink" Target="https://en.wikipedia.org/wiki/Jeffrey_Gitomer#cite_note-NYTimes2-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Networking is a skill you  need to find AND keep a job.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talking today about meeting with lots of people to see what they can do for you.</a:t>
            </a:r>
          </a:p>
          <a:p>
            <a:r>
              <a:rPr lang="en-US" dirty="0"/>
              <a:t>Intentional work to build mutually beneficial relationships for a lifeline.</a:t>
            </a:r>
          </a:p>
          <a:p>
            <a:r>
              <a:rPr lang="en-US" dirty="0"/>
              <a:t>Pay it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in your circle</a:t>
            </a:r>
            <a:r>
              <a:rPr lang="en-US" baseline="0" dirty="0"/>
              <a:t> of influence? Within that group, are you a leader or a participant?</a:t>
            </a:r>
          </a:p>
          <a:p>
            <a:endParaRPr lang="en-US" baseline="0" dirty="0"/>
          </a:p>
          <a:p>
            <a:r>
              <a:rPr lang="en-US" baseline="0" dirty="0"/>
              <a:t>Goal is to build your circle of influence and help each other.</a:t>
            </a:r>
          </a:p>
          <a:p>
            <a:endParaRPr lang="en-US" baseline="0" dirty="0"/>
          </a:p>
          <a:p>
            <a:r>
              <a:rPr lang="en-US" baseline="0" dirty="0"/>
              <a:t>Old saying: “You get what you want by helping others get what they want.” Still true.</a:t>
            </a:r>
          </a:p>
          <a:p>
            <a:endParaRPr lang="en-US" baseline="0" dirty="0"/>
          </a:p>
          <a:p>
            <a:r>
              <a:rPr lang="en-US" baseline="0" dirty="0"/>
              <a:t>To climb the ladder of success, you don’t need more techniques and strategies, you need more friends.</a:t>
            </a:r>
          </a:p>
          <a:p>
            <a:endParaRPr lang="en-US" baseline="0" dirty="0"/>
          </a:p>
          <a:p>
            <a:r>
              <a:rPr lang="en-US" baseline="0" dirty="0"/>
              <a:t>Exercise: List the knowledgeable and connected people you know who are willing to help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degree connections represent only a small portion of opportunities your network holds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connections are exponentially larger than your current professional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WHOM SHOULD YOU NETWORK?</a:t>
            </a:r>
          </a:p>
          <a:p>
            <a:endParaRPr lang="en-US" dirty="0"/>
          </a:p>
          <a:p>
            <a:r>
              <a:rPr lang="en-US" dirty="0"/>
              <a:t>Powerful connections</a:t>
            </a:r>
            <a:r>
              <a:rPr lang="en-US" baseline="0" dirty="0"/>
              <a:t> are people who can make things happen, and make things happen for you.</a:t>
            </a:r>
          </a:p>
          <a:p>
            <a:endParaRPr lang="en-US" baseline="0" dirty="0"/>
          </a:p>
          <a:p>
            <a:r>
              <a:rPr lang="en-US" baseline="0" dirty="0"/>
              <a:t>Exercise: List your connections 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Government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Your industry (healthcare, education, manufacturing, retail)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Your profession (HR, IT, sales, communications, product management, engineering)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 business (chamber of</a:t>
            </a:r>
            <a:r>
              <a:rPr lang="en-US" baseline="0" dirty="0"/>
              <a:t> commerce)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Professional associations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Volunteer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dirty="0"/>
              <a:t>Be generous. Give before you ask. Comment on people’s status.</a:t>
            </a:r>
          </a:p>
          <a:p>
            <a:endParaRPr lang="en-US" sz="3400" dirty="0"/>
          </a:p>
          <a:p>
            <a:r>
              <a:rPr lang="en-US" sz="3400" dirty="0"/>
              <a:t>You may have something even those you see as wealthy/successful may need.</a:t>
            </a:r>
          </a:p>
          <a:p>
            <a:endParaRPr lang="en-US" sz="3400" dirty="0"/>
          </a:p>
          <a:p>
            <a:r>
              <a:rPr lang="en-US" sz="3400" dirty="0"/>
              <a:t>Be intriguing.</a:t>
            </a:r>
          </a:p>
          <a:p>
            <a:endParaRPr lang="en-US" sz="3400" dirty="0"/>
          </a:p>
          <a:p>
            <a:r>
              <a:rPr lang="en-US" sz="3400" dirty="0"/>
              <a:t>Successful executives identified 25-30 relationships that made all the difference to their careers. </a:t>
            </a:r>
          </a:p>
          <a:p>
            <a:pPr lvl="1"/>
            <a:r>
              <a:rPr lang="en-US" sz="3000" dirty="0"/>
              <a:t>Critical few. Follow up 2-3 times a year.</a:t>
            </a:r>
          </a:p>
          <a:p>
            <a:endParaRPr lang="en-US" sz="3400" dirty="0"/>
          </a:p>
          <a:p>
            <a:r>
              <a:rPr lang="en-US" sz="3400" dirty="0"/>
              <a:t>Next tier of 50-100 contacts who have helped you or have the potential.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9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100% complete profiles – 40x more opportunities</a:t>
            </a:r>
          </a:p>
          <a:p>
            <a:r>
              <a:rPr lang="en-US" dirty="0"/>
              <a:t>Join groups</a:t>
            </a:r>
          </a:p>
          <a:p>
            <a:r>
              <a:rPr lang="en-US" dirty="0"/>
              <a:t>Comment on friends’ status</a:t>
            </a:r>
          </a:p>
          <a:p>
            <a:r>
              <a:rPr lang="en-US" dirty="0"/>
              <a:t>Forward job listings</a:t>
            </a:r>
          </a:p>
          <a:p>
            <a:r>
              <a:rPr lang="en-US" dirty="0"/>
              <a:t>Update your status often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personal, relevant. Genuine, upfront. Don’t hound.</a:t>
            </a:r>
          </a:p>
          <a:p>
            <a:r>
              <a:rPr lang="en-US" dirty="0"/>
              <a:t>Legitimate reason to comment on a post</a:t>
            </a:r>
          </a:p>
          <a:p>
            <a:endParaRPr lang="en-US" dirty="0"/>
          </a:p>
          <a:p>
            <a:r>
              <a:rPr lang="en-US" dirty="0"/>
              <a:t>Jobvite: Used by LinkedIn to hire</a:t>
            </a:r>
          </a:p>
          <a:p>
            <a:r>
              <a:rPr lang="en-US" dirty="0"/>
              <a:t>Funnel from current website: visitors/applications/interviews/offers/hires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0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2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PRACTICE AT TABLES</a:t>
            </a:r>
          </a:p>
          <a:p>
            <a:endParaRPr lang="en-US" sz="12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pitch isn’t your autobiography or a detailed business plan, it’s an overview of who you are, what you do and how you can help the listener. It’s you selling yourself in a brief and concise manner, using a format that most people are familiar with. Whilst the elevator pitch is similar to your personal brand statement and bio, it’s delivered verbally and thus should have a slightly different wording to be punchy and memorable.</a:t>
            </a:r>
          </a:p>
          <a:p>
            <a:endParaRPr lang="en-US" sz="12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Use at industry conference, a networking event, a seminar or just taking the elevator at your hotel – there are always opportunities to strike up business relationships.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7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 BLANC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 BLANCA" panose="02000000000000000000" pitchFamily="2" charset="0"/>
              </a:rPr>
              <a:t>HOW</a:t>
            </a:r>
            <a:r>
              <a:rPr lang="en-US" sz="1200" b="1" baseline="0" dirty="0">
                <a:latin typeface="AR BLANCA" panose="02000000000000000000" pitchFamily="2" charset="0"/>
              </a:rPr>
              <a:t> CAN YOU INITIATE NETWORKING?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 BLANC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 BLANCA" panose="02000000000000000000" pitchFamily="2" charset="0"/>
              </a:rPr>
              <a:t>BIGGER THAN SIMPLY LOOKING FOR A JOB!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Build long-term, mutually beneficial relationships.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Ask for advice: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What makes you successful in your job?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How did you choose to work with your</a:t>
            </a:r>
            <a:r>
              <a:rPr lang="en-US" sz="1200" baseline="0" dirty="0"/>
              <a:t> current employer?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What skills are needed to move ahead in (your profession)?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/>
              <a:t>Ask for information: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How are people recognized for their work here?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What is a typical career path in your company?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How would you describe the organizational culture?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/>
              <a:t>Ask for referrals: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Can you think of other companies I should contact during my search?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Do you know anyone who could provide additional helpful information?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Who are the influencers in (your profession)?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Who else might be able to help </a:t>
            </a:r>
            <a:r>
              <a:rPr lang="en-US" sz="1200" b="0" baseline="0" dirty="0"/>
              <a:t>me in my career development?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baseline="0" dirty="0"/>
              <a:t>Ask: What can I do to help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November, IT assistant manager was laid off. Devastated, discouraged and hurt. Prayed, walked and started cleaning closets.</a:t>
            </a:r>
          </a:p>
          <a:p>
            <a:endParaRPr lang="en-US" dirty="0"/>
          </a:p>
          <a:p>
            <a:r>
              <a:rPr lang="en-US" dirty="0"/>
              <a:t>January, Pat </a:t>
            </a:r>
            <a:r>
              <a:rPr lang="en-US" dirty="0" err="1"/>
              <a:t>Fladung</a:t>
            </a:r>
            <a:r>
              <a:rPr lang="en-US" dirty="0"/>
              <a:t> called him and invited him to NCENG. Came to several meetings.</a:t>
            </a:r>
          </a:p>
          <a:p>
            <a:endParaRPr lang="en-US" dirty="0"/>
          </a:p>
          <a:p>
            <a:r>
              <a:rPr lang="en-US" dirty="0"/>
              <a:t>Looked online, applied everywhere: Best Buy, Home Depot, LinkedIn</a:t>
            </a:r>
          </a:p>
          <a:p>
            <a:endParaRPr lang="en-US" dirty="0"/>
          </a:p>
          <a:p>
            <a:r>
              <a:rPr lang="en-US" dirty="0"/>
              <a:t>Real estate bill; How pay? Looked online for comparisons. Saw job post for assistant IT director for Stark County Auditor’s office. Applied.</a:t>
            </a:r>
          </a:p>
          <a:p>
            <a:endParaRPr lang="en-US" dirty="0"/>
          </a:p>
          <a:p>
            <a:r>
              <a:rPr lang="en-US" dirty="0"/>
              <a:t>No response. Wife at hair salon. Hair dresses said her nephew is auditor. Immediate text.</a:t>
            </a:r>
          </a:p>
          <a:p>
            <a:endParaRPr lang="en-US" dirty="0"/>
          </a:p>
          <a:p>
            <a:r>
              <a:rPr lang="en-US" dirty="0"/>
              <a:t>Interviews (during </a:t>
            </a:r>
            <a:r>
              <a:rPr lang="en-US" dirty="0" err="1"/>
              <a:t>mother’in’laws</a:t>
            </a:r>
            <a:r>
              <a:rPr lang="en-US" dirty="0"/>
              <a:t> calling hours, </a:t>
            </a:r>
            <a:r>
              <a:rPr lang="en-US" dirty="0" err="1"/>
              <a:t>etc</a:t>
            </a:r>
            <a:r>
              <a:rPr lang="en-US" dirty="0"/>
              <a:t>) Wait.</a:t>
            </a:r>
          </a:p>
          <a:p>
            <a:endParaRPr lang="en-US" dirty="0"/>
          </a:p>
          <a:p>
            <a:r>
              <a:rPr lang="en-US" dirty="0"/>
              <a:t>Interviewing as freight specialist for Home Depot, Auditor’s office called. Auditor said he checked with a friend on the board of his previous company. He put in a good word</a:t>
            </a:r>
          </a:p>
          <a:p>
            <a:endParaRPr lang="en-US" dirty="0"/>
          </a:p>
          <a:p>
            <a:r>
              <a:rPr lang="en-US" dirty="0"/>
              <a:t>Started new job March 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8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 BLANCA" panose="02000000000000000000" pitchFamily="2" charset="0"/>
              </a:rPr>
              <a:t>BIGGER THAN SIMPLY LOOKING FOR A JOB!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Build long-term, mutually beneficial relationships</a:t>
            </a:r>
          </a:p>
          <a:p>
            <a:endParaRPr lang="en-US" dirty="0"/>
          </a:p>
          <a:p>
            <a:r>
              <a:rPr lang="en-US" dirty="0"/>
              <a:t>Research: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Prepare yourself for informational interviews by researching your</a:t>
            </a:r>
            <a:r>
              <a:rPr lang="en-US" baseline="0" dirty="0"/>
              <a:t> contact on LinkedIn, Google search and mutual friends.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Learn about where they have lived, their educational background, where they have worked, responsibilities they have had.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See if you have any mutual friends/history.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Reciprocate: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Offer to provide information and connections to your contact.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Forward relevant news items, industry changes, personnel updates and more to your contacts.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Ask what you can do for him/her.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Relationship building: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Ask if you can keep in touch. If so, ask how the person likes to receive updates: phone calls, emails, texts, Messenger, postal 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Deduce during the conversation what that person in particularly interested in. If unsure, ask.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be a resource to that person</a:t>
            </a:r>
            <a:r>
              <a:rPr lang="en-US" baseline="0" dirty="0"/>
              <a:t> and his/her friends.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7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42% more likely to achieve your goals and dreams, simply by writing them down on a regular basis.</a:t>
            </a:r>
          </a:p>
          <a:p>
            <a:endParaRPr lang="en-US" baseline="0" dirty="0"/>
          </a:p>
          <a:p>
            <a:r>
              <a:rPr lang="en-US" baseline="0" dirty="0"/>
              <a:t>Timeline: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Weekly to-do list: How many contacts to make? Number of informational interviews? NCENG recommends identifying 3 new companies each week and contacting 3 employees at each company.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Daily schedule: Budget time for your job search (networking, applying for jobs, following up), physical activity; family; personal interests. NCENG recommends spending 80% of your job search time networking because 80% of jobs are found through networking.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Set milestones to accomplish every 2 weeks of month to help you stay on track.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7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2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2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9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Mirroring or synchronous behavior makes others feel at ease. Slow-motion video shows this can extent to blinking, nostril </a:t>
            </a:r>
            <a:r>
              <a:rPr lang="en-US" dirty="0" err="1"/>
              <a:t>flaring,yawning</a:t>
            </a:r>
            <a:r>
              <a:rPr lang="en-US" dirty="0"/>
              <a:t>, eyebrow-raising and pupil dilation which is remarkable because this micro-gestures cannot be consciously imitated.</a:t>
            </a:r>
          </a:p>
          <a:p>
            <a:endParaRPr lang="en-US" dirty="0"/>
          </a:p>
          <a:p>
            <a:r>
              <a:rPr lang="en-US" dirty="0"/>
              <a:t>People who feel similar emotions and experience a rapport will begin to match each others body language and expressions. Natural inclination.</a:t>
            </a:r>
          </a:p>
          <a:p>
            <a:endParaRPr lang="en-US" dirty="0"/>
          </a:p>
          <a:p>
            <a:r>
              <a:rPr lang="en-US" dirty="0"/>
              <a:t>We mirror each other’s body language as a way of bonding and creating rapport, but usually oblivious to the fact we are doing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6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DISC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sz="120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3" tooltip="Behavior"/>
              </a:rPr>
              <a:t>behavior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assessment tool based on the DISC theory of psychologist </a:t>
            </a:r>
            <a:r>
              <a:rPr lang="en-US" sz="120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4" tooltip="William Moulton Marston"/>
              </a:rPr>
              <a:t>William Moulton Marston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which centers on four different personality traits which are currently Dominance (D), Influence (I), Steadiness (S), and Conscientiousness (C).</a:t>
            </a:r>
            <a:r>
              <a:rPr lang="en-US" sz="1200" u="none" strike="noStrike" kern="1200" baseline="300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[1]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This theory was then developed into a behavioral assessment tool by </a:t>
            </a:r>
            <a:r>
              <a:rPr lang="en-US" sz="120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6" tooltip="Industrial psychologist"/>
              </a:rPr>
              <a:t>industrial psychologist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Walter Vernon Clarke.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Marston was a lawyer and a psychologist; he also contributed to the first </a:t>
            </a:r>
            <a:r>
              <a:rPr lang="en-US" sz="120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7" tooltip="Polygraph"/>
              </a:rPr>
              <a:t>polygraph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test, authored </a:t>
            </a:r>
            <a:r>
              <a:rPr lang="en-US" sz="120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8" tooltip="Self-help"/>
              </a:rPr>
              <a:t>self-help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books and created the character </a:t>
            </a:r>
            <a:r>
              <a:rPr lang="en-US" sz="120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9" tooltip="Wonder Woman"/>
              </a:rPr>
              <a:t>Wonder Woman</a:t>
            </a:r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DISC has been used to help determine a course of action when dealing with problems as a leadership team—that is, taking the various aspects of each type into account when solving problems or assigning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Self-assessment</a:t>
            </a:r>
          </a:p>
          <a:p>
            <a:r>
              <a:rPr lang="en-US" dirty="0"/>
              <a:t>Useful for relating to other people</a:t>
            </a:r>
          </a:p>
          <a:p>
            <a:r>
              <a:rPr lang="en-US" dirty="0"/>
              <a:t>Sometimes used for pre-employment assessments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6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4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Friendliness and ability to engage.</a:t>
            </a:r>
          </a:p>
          <a:p>
            <a:endParaRPr lang="en-US" dirty="0"/>
          </a:p>
          <a:p>
            <a:r>
              <a:rPr lang="en-US" dirty="0"/>
              <a:t>Interaction with other people to exchange information and develop contacts, especially to further one's career.</a:t>
            </a:r>
          </a:p>
          <a:p>
            <a:endParaRPr lang="en-US" dirty="0"/>
          </a:p>
          <a:p>
            <a:r>
              <a:rPr lang="en-US" dirty="0"/>
              <a:t>The exchange of information or services among individuals, groups, or institutions; specifically the cultivation of productive relationships for employment or business.</a:t>
            </a:r>
          </a:p>
          <a:p>
            <a:endParaRPr lang="en-US" dirty="0"/>
          </a:p>
          <a:p>
            <a:r>
              <a:rPr lang="en-US" dirty="0"/>
              <a:t>When you combine these attributes, you will have uncovered</a:t>
            </a:r>
            <a:r>
              <a:rPr lang="en-US" baseline="0" dirty="0"/>
              <a:t> the secret of powerful connections that lead to RICH relationships.</a:t>
            </a:r>
          </a:p>
          <a:p>
            <a:endParaRPr lang="en-US" baseline="0" dirty="0"/>
          </a:p>
          <a:p>
            <a:r>
              <a:rPr lang="en-US" sz="1200" b="1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Jeffrey </a:t>
            </a:r>
            <a:r>
              <a:rPr lang="en-US" sz="1200" b="1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Gitomer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(born February 11, 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1946 in </a:t>
            </a:r>
            <a:r>
              <a:rPr lang="en-US" sz="1200" b="0" i="0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3" tooltip="West Palm Beach"/>
              </a:rPr>
              <a:t>West Palm Beach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Florida) is an American author, professional speaker, and </a:t>
            </a:r>
            <a:r>
              <a:rPr lang="en-US" sz="1200" b="0" i="0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4" tooltip="Trainer (business)"/>
              </a:rPr>
              <a:t>business trainer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who writes and lectures internationally on sales, </a:t>
            </a:r>
            <a:r>
              <a:rPr lang="en-US" sz="1200" b="0" i="0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5" tooltip="Customer loyalty"/>
              </a:rPr>
              <a:t>customer loyalty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6" tooltip="Personal development"/>
              </a:rPr>
              <a:t>personal development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He lives with his family in Charlotte, North Carolina. </a:t>
            </a:r>
          </a:p>
          <a:p>
            <a:endParaRPr lang="en-US" sz="12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Gitomer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has written thirteen books, including </a:t>
            </a:r>
            <a:r>
              <a:rPr lang="en-US" sz="1200" b="0" i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7" tooltip="New York Times Best Seller list"/>
              </a:rPr>
              <a:t>New York Times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 best sellers, </a:t>
            </a:r>
            <a:r>
              <a:rPr lang="en-US" sz="1200" b="0" i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The Sales Bible</a:t>
            </a:r>
            <a:r>
              <a:rPr lang="en-US" sz="1200" b="0" i="0" u="none" strike="noStrike" kern="1200" baseline="300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[3]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The Little Gold Book of YES! Attitude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[4]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 His most successful title, </a:t>
            </a:r>
            <a:r>
              <a:rPr lang="en-US" sz="1200" b="0" i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The Little Red Book of Selling</a:t>
            </a:r>
            <a:r>
              <a:rPr 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has sold more than five million copies worldwide and has been translated into 14 languages.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597D-4670-47D8-9D7D-D204C0813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Networking is NOT about finding people to do your bidding in the job search!</a:t>
            </a:r>
          </a:p>
          <a:p>
            <a:endParaRPr lang="en-US" dirty="0"/>
          </a:p>
          <a:p>
            <a:r>
              <a:rPr lang="en-US" dirty="0"/>
              <a:t>Networking is building your circle of influence – friends, coworkers, clubs, business associates, neighbors.</a:t>
            </a:r>
            <a:r>
              <a:rPr lang="en-US" baseline="0" dirty="0"/>
              <a:t> We network to benefit other people and try to solve their problems, even a little.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People you rely on for information and support. They rely on you for ideas</a:t>
            </a:r>
            <a:r>
              <a:rPr lang="en-US" baseline="0" dirty="0"/>
              <a:t> and strength. You encourage each other.</a:t>
            </a:r>
          </a:p>
          <a:p>
            <a:endParaRPr lang="en-US" baseline="0" dirty="0"/>
          </a:p>
          <a:p>
            <a:r>
              <a:rPr lang="en-US" baseline="0" dirty="0"/>
              <a:t>Sometimes you outgrow each other or move on. Sometimes good things happen to keep you together. Sometimes bad things happen that make networks grow apart.</a:t>
            </a:r>
          </a:p>
          <a:p>
            <a:endParaRPr lang="en-US" baseline="0" dirty="0"/>
          </a:p>
          <a:p>
            <a:r>
              <a:rPr lang="en-US" baseline="0" dirty="0"/>
              <a:t>But, while they are present, networks play a powerful role in your life.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wants to be rich.</a:t>
            </a:r>
          </a:p>
          <a:p>
            <a:endParaRPr lang="en-US" dirty="0"/>
          </a:p>
          <a:p>
            <a:r>
              <a:rPr lang="en-US" dirty="0"/>
              <a:t>Although most people think being rich is about having money, rich is a description for everything BUT money.</a:t>
            </a:r>
          </a:p>
          <a:p>
            <a:endParaRPr lang="en-US" dirty="0"/>
          </a:p>
          <a:p>
            <a:r>
              <a:rPr lang="en-US" dirty="0"/>
              <a:t>RICH relationships lead to much more than money.</a:t>
            </a:r>
          </a:p>
          <a:p>
            <a:endParaRPr lang="en-US" dirty="0"/>
          </a:p>
          <a:p>
            <a:r>
              <a:rPr lang="en-US" dirty="0"/>
              <a:t>They lead to success, fulfillment and wealth.</a:t>
            </a:r>
          </a:p>
          <a:p>
            <a:endParaRPr lang="en-US" dirty="0"/>
          </a:p>
          <a:p>
            <a:r>
              <a:rPr lang="en-US" dirty="0"/>
              <a:t>Like the spider, we always need to expand and repair our</a:t>
            </a:r>
            <a:r>
              <a:rPr lang="en-US" baseline="0" dirty="0"/>
              <a:t> network. </a:t>
            </a:r>
          </a:p>
          <a:p>
            <a:endParaRPr lang="en-US" baseline="0" dirty="0"/>
          </a:p>
          <a:p>
            <a:r>
              <a:rPr lang="en-US" baseline="0" dirty="0"/>
              <a:t>A change in one part of the network, impacts other contacts.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10/4/2018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10/4/2018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graph.org.uk/photo/443119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litshire.com/surprised-man-front-laptop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aaronjacobs/64368770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askleo.com/why_does_my_computer_crash_at_random_tim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29881930@N00/208585731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Networking for Career Success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Mutually Beneficial Relationships for a Lifetime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89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12188825" cy="1066800"/>
          </a:xfrm>
          <a:ln w="9525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Universal Truth of Connecting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question is not  . . . “Whom do you know?”</a:t>
            </a:r>
          </a:p>
          <a:p>
            <a:pPr marL="0" indent="0">
              <a:buNone/>
            </a:pPr>
            <a:r>
              <a:rPr lang="en-US" sz="3200" dirty="0"/>
              <a:t>The REAL question is . . . “Who knows YOU?”</a:t>
            </a:r>
          </a:p>
        </p:txBody>
      </p:sp>
    </p:spTree>
    <p:extLst>
      <p:ext uri="{BB962C8B-B14F-4D97-AF65-F5344CB8AC3E}">
        <p14:creationId xmlns:p14="http://schemas.microsoft.com/office/powerpoint/2010/main" val="42667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94012" y="304800"/>
            <a:ext cx="6172200" cy="617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09547" y="1497121"/>
            <a:ext cx="3741129" cy="37875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989512" y="2400300"/>
            <a:ext cx="1981200" cy="1981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211" y="171286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Friends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2412" y="67649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LEADS</a:t>
            </a:r>
          </a:p>
        </p:txBody>
      </p:sp>
    </p:spTree>
    <p:extLst>
      <p:ext uri="{BB962C8B-B14F-4D97-AF65-F5344CB8AC3E}">
        <p14:creationId xmlns:p14="http://schemas.microsoft.com/office/powerpoint/2010/main" val="42842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533400"/>
            <a:ext cx="38100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List your 10 most powerful connections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23" y="5535157"/>
            <a:ext cx="1218882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What I have done for these people lately?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341503"/>
              </p:ext>
            </p:extLst>
          </p:nvPr>
        </p:nvGraphicFramePr>
        <p:xfrm>
          <a:off x="3579812" y="63500"/>
          <a:ext cx="84582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2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913" y="0"/>
            <a:ext cx="7694613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100" b="1" dirty="0"/>
          </a:p>
          <a:p>
            <a:pPr marL="0" indent="0">
              <a:buNone/>
            </a:pPr>
            <a:r>
              <a:rPr lang="en-US" sz="4100" b="1" dirty="0"/>
              <a:t>If you want to connect with someone:</a:t>
            </a:r>
          </a:p>
          <a:p>
            <a:r>
              <a:rPr lang="en-US" sz="3400" dirty="0"/>
              <a:t>Find a way to help that person.</a:t>
            </a:r>
          </a:p>
          <a:p>
            <a:r>
              <a:rPr lang="en-US" sz="3400" b="1" dirty="0">
                <a:solidFill>
                  <a:srgbClr val="92D050"/>
                </a:solidFill>
              </a:rPr>
              <a:t>Be intriguing.</a:t>
            </a:r>
          </a:p>
          <a:p>
            <a:r>
              <a:rPr lang="en-US" sz="3400" dirty="0"/>
              <a:t>Think people, not positions.</a:t>
            </a:r>
          </a:p>
          <a:p>
            <a:r>
              <a:rPr lang="en-US" sz="3400" dirty="0"/>
              <a:t>Be generous.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Excerpted from </a:t>
            </a:r>
            <a:r>
              <a:rPr lang="en-US" sz="2200" i="1" dirty="0"/>
              <a:t>Power Relationships </a:t>
            </a:r>
            <a:r>
              <a:rPr lang="en-US" sz="2200" dirty="0"/>
              <a:t>by Andrew Sobel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FA22D8-48BC-4C31-88D4-DFB69F0D9F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265771" cy="59436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Find the Right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Conduct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After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Bonus Secrets!</a:t>
            </a:r>
          </a:p>
        </p:txBody>
      </p:sp>
    </p:spTree>
    <p:extLst>
      <p:ext uri="{BB962C8B-B14F-4D97-AF65-F5344CB8AC3E}">
        <p14:creationId xmlns:p14="http://schemas.microsoft.com/office/powerpoint/2010/main" val="5472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1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634"/>
            <a:ext cx="12188825" cy="6887634"/>
          </a:xfrm>
          <a:prstGeom prst="rect">
            <a:avLst/>
          </a:prstGeom>
          <a:gradFill>
            <a:gsLst>
              <a:gs pos="2900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55" y="5334000"/>
            <a:ext cx="12188825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Where Can You Build Your Network?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812" y="495301"/>
            <a:ext cx="9906148" cy="457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Professional associations –Volunteer for boards or committees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Business groups – Be selective, but get involved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Conferences – Offer to present or join a panel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Online communities – Be visible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Job fairs – Prepare. Know who will be there. Prioritize.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Parties – Stay alert. Ask for introductions.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Grocery store – Always be prepared!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212" y="228600"/>
            <a:ext cx="7467601" cy="6096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LinkedIn</a:t>
            </a:r>
          </a:p>
          <a:p>
            <a:r>
              <a:rPr lang="en-US" dirty="0"/>
              <a:t>Follow key players at companies where you want to work</a:t>
            </a:r>
          </a:p>
          <a:p>
            <a:pPr lvl="1"/>
            <a:r>
              <a:rPr lang="en-US" dirty="0"/>
              <a:t>Make list of desired companies</a:t>
            </a:r>
          </a:p>
          <a:p>
            <a:pPr lvl="1"/>
            <a:r>
              <a:rPr lang="en-US" dirty="0"/>
              <a:t>Connect with people on your level</a:t>
            </a:r>
          </a:p>
          <a:p>
            <a:r>
              <a:rPr lang="en-US" dirty="0"/>
              <a:t>When you visit their profiles, show your profile</a:t>
            </a:r>
          </a:p>
          <a:p>
            <a:r>
              <a:rPr lang="en-US" dirty="0"/>
              <a:t>Like or comment on their posts</a:t>
            </a:r>
          </a:p>
          <a:p>
            <a:r>
              <a:rPr lang="en-US" dirty="0"/>
              <a:t>Wait to see if they reach out to you first</a:t>
            </a:r>
          </a:p>
          <a:p>
            <a:r>
              <a:rPr lang="en-US" dirty="0"/>
              <a:t>Ask to connect with them using a personalized message NOT the default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DAA811-D279-4175-B2BC-F13A1BAF67C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3808412" cy="59436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Find the Right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Conduct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After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Bonus Secrets!</a:t>
            </a:r>
          </a:p>
        </p:txBody>
      </p:sp>
    </p:spTree>
    <p:extLst>
      <p:ext uri="{BB962C8B-B14F-4D97-AF65-F5344CB8AC3E}">
        <p14:creationId xmlns:p14="http://schemas.microsoft.com/office/powerpoint/2010/main" val="20486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67" y="5410200"/>
            <a:ext cx="12188824" cy="1066800"/>
          </a:xfrm>
          <a:solidFill>
            <a:srgbClr val="C7DAEB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600" dirty="0"/>
              <a:t>How to use LinkedIn to reach 2</a:t>
            </a:r>
            <a:r>
              <a:rPr lang="en-US" sz="4600" baseline="30000" dirty="0"/>
              <a:t>nd</a:t>
            </a:r>
            <a:r>
              <a:rPr lang="en-US" sz="4600" dirty="0"/>
              <a:t>/3</a:t>
            </a:r>
            <a:r>
              <a:rPr lang="en-US" sz="4600" baseline="30000" dirty="0"/>
              <a:t>rd</a:t>
            </a:r>
            <a:r>
              <a:rPr lang="en-US" sz="4600" dirty="0"/>
              <a:t>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Don’t depend only on the “jobs” feature on LinkedIn</a:t>
            </a:r>
          </a:p>
          <a:p>
            <a:r>
              <a:rPr lang="en-US" dirty="0"/>
              <a:t>Do ask for an introduction</a:t>
            </a:r>
          </a:p>
          <a:p>
            <a:r>
              <a:rPr lang="en-US" dirty="0"/>
              <a:t>Research, research, research</a:t>
            </a:r>
          </a:p>
          <a:p>
            <a:r>
              <a:rPr lang="en-US" dirty="0"/>
              <a:t>Don’t engage at an inappropriate level</a:t>
            </a:r>
          </a:p>
          <a:p>
            <a:r>
              <a:rPr lang="en-US" dirty="0"/>
              <a:t>Be direct and respectful of their time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704011" y="701040"/>
            <a:ext cx="5484813" cy="417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Referred applicants are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 times </a:t>
            </a:r>
            <a:r>
              <a:rPr lang="en-US" sz="2400" dirty="0"/>
              <a:t>more likely than average to be hired</a:t>
            </a:r>
          </a:p>
          <a:p>
            <a:endParaRPr lang="en-US" sz="2400" dirty="0"/>
          </a:p>
          <a:p>
            <a:r>
              <a:rPr lang="en-US" sz="2400" dirty="0"/>
              <a:t>AND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15 times </a:t>
            </a:r>
            <a:r>
              <a:rPr lang="en-US" sz="2400" dirty="0"/>
              <a:t>more likely to be hired than applicants from a job board</a:t>
            </a:r>
          </a:p>
          <a:p>
            <a:endParaRPr lang="en-US" sz="2400" dirty="0"/>
          </a:p>
          <a:p>
            <a:r>
              <a:rPr lang="en-US" dirty="0"/>
              <a:t>			</a:t>
            </a:r>
            <a:r>
              <a:rPr lang="en-US" sz="1400" dirty="0"/>
              <a:t>Source: </a:t>
            </a:r>
            <a:r>
              <a:rPr lang="en-US" sz="1400" dirty="0" err="1"/>
              <a:t>Jobvite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76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0D7A9B7-0544-4981-BF85-9FBE571D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5400"/>
            <a:ext cx="12188825" cy="1066800"/>
          </a:xfr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The Ask: Easier Than You Think!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343042-C4E2-4153-914A-CF2535856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you know</a:t>
            </a:r>
            <a:endParaRPr lang="en-US" sz="28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2782BEE-9006-4563-8A55-DCD1CA767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 (Joe). I’m calling to ask for a little advice . . . I’m in the job market and looking to build my network. Could I have maybe 15-20 minutes with you to help gather info about the job market that will help me move forward with my job search?</a:t>
            </a:r>
            <a:endParaRPr lang="en-US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8A453F-EC65-4407-80B0-0D8F61382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you don’t know</a:t>
            </a:r>
            <a:endParaRPr lang="en-US" sz="28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731BAAA-DB0B-43C9-A41C-6C89EAA31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1613" y="1600200"/>
            <a:ext cx="5029200" cy="3200400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(Allison). My name is ______. Our mutual friend _____ recommended I talk with you as someone who might be willing to share some of your insights and experience with me on my job search.</a:t>
            </a:r>
            <a:endParaRPr lang="en-US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" y="317500"/>
            <a:ext cx="8382000" cy="6172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Create your Elevator Speech</a:t>
            </a:r>
          </a:p>
          <a:p>
            <a:pPr marL="0" indent="0">
              <a:buNone/>
            </a:pPr>
            <a:r>
              <a:rPr lang="en-US" sz="2000" b="1" i="1" dirty="0"/>
              <a:t>Objective: Describe yourself quickly and make yourself memorable.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value do you provide?</a:t>
            </a:r>
            <a:br>
              <a:rPr lang="en-US" dirty="0"/>
            </a:br>
            <a:r>
              <a:rPr lang="en-US" sz="2000" i="1" dirty="0"/>
              <a:t>Example: </a:t>
            </a:r>
            <a:r>
              <a:rPr lang="en-US" sz="2000" dirty="0"/>
              <a:t>I develop integrated communications programs that help customers, investors, employees and others understand and support company initiatives.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How do you provide this value?</a:t>
            </a:r>
            <a:br>
              <a:rPr lang="en-US" dirty="0"/>
            </a:br>
            <a:r>
              <a:rPr lang="en-US" sz="2000" i="1" dirty="0"/>
              <a:t>Example: </a:t>
            </a:r>
            <a:r>
              <a:rPr lang="en-US" sz="2000" dirty="0"/>
              <a:t>Today, your customers check multiple sources to stay informed. I research each audience well to make sure targeted messages are delivered effectively on their favorite media, like Facebook, online news feed, Twitter and email.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is unique about your offer?</a:t>
            </a:r>
            <a:br>
              <a:rPr lang="en-US" dirty="0"/>
            </a:br>
            <a:r>
              <a:rPr lang="en-US" sz="2000" i="1" dirty="0"/>
              <a:t>Example: </a:t>
            </a:r>
            <a:r>
              <a:rPr lang="en-US" sz="2000" dirty="0"/>
              <a:t>I tailor each message so it feels personal, believable and relevant. For example, when launching a new product, I describe it differently to dealers who care about profitability, compared to customers who want it to solve a problem.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Call to action.</a:t>
            </a:r>
            <a:br>
              <a:rPr lang="en-US" dirty="0"/>
            </a:br>
            <a:r>
              <a:rPr lang="en-US" sz="2000" i="1" dirty="0"/>
              <a:t>Example: </a:t>
            </a:r>
            <a:r>
              <a:rPr lang="en-US" sz="2000" dirty="0"/>
              <a:t>Tell me your biggest communications challenge and let’s develop a solution together.</a:t>
            </a:r>
            <a:endParaRPr lang="en-US" sz="2000" i="1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-25400"/>
            <a:ext cx="3551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500"/>
            <a:ext cx="12188825" cy="81340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12" y="-307622"/>
            <a:ext cx="3429000" cy="413894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9600" b="1" dirty="0"/>
              <a:t>A</a:t>
            </a:r>
            <a:r>
              <a:rPr lang="en-US" sz="1999" b="1" dirty="0"/>
              <a:t>	</a:t>
            </a:r>
            <a:r>
              <a:rPr lang="en-US" sz="3200" dirty="0"/>
              <a:t>Advice</a:t>
            </a:r>
          </a:p>
          <a:p>
            <a:pPr marL="0" indent="0">
              <a:buNone/>
            </a:pPr>
            <a:r>
              <a:rPr lang="en-US" sz="9600" b="1" dirty="0"/>
              <a:t>I</a:t>
            </a:r>
            <a:r>
              <a:rPr lang="en-US" sz="1999" b="1" dirty="0"/>
              <a:t>	</a:t>
            </a:r>
            <a:r>
              <a:rPr lang="en-US" sz="3200" dirty="0"/>
              <a:t>Information</a:t>
            </a:r>
          </a:p>
          <a:p>
            <a:pPr marL="0" indent="0">
              <a:buNone/>
            </a:pPr>
            <a:r>
              <a:rPr lang="en-US" sz="9600" b="1" dirty="0"/>
              <a:t>R</a:t>
            </a:r>
            <a:r>
              <a:rPr lang="en-US" sz="1999" b="1" dirty="0"/>
              <a:t>	</a:t>
            </a:r>
            <a:r>
              <a:rPr lang="en-US" sz="3200" dirty="0"/>
              <a:t>Referrals</a:t>
            </a:r>
          </a:p>
        </p:txBody>
      </p:sp>
    </p:spTree>
    <p:extLst>
      <p:ext uri="{BB962C8B-B14F-4D97-AF65-F5344CB8AC3E}">
        <p14:creationId xmlns:p14="http://schemas.microsoft.com/office/powerpoint/2010/main" val="40765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4F3EC5-9E50-43C1-B83E-BFE3D803E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46690"/>
              </p:ext>
            </p:extLst>
          </p:nvPr>
        </p:nvGraphicFramePr>
        <p:xfrm>
          <a:off x="455612" y="685800"/>
          <a:ext cx="11125201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8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66079-B973-460D-A344-38C2F6F57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E2913-867F-4766-87C6-83681F5F2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23A8D-85B0-4B65-8E99-6C362662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F3BA8-13CC-4D41-85FE-479B900C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19DEAE-DBF7-488A-A00F-73A4D60A5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78A3D-5E9A-49C3-9EC2-0DAE2B4D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84A4A-E086-41D0-93EF-B8FF5A23E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84778-AF23-4507-8CB9-11154B05C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46042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0"/>
            <a:ext cx="3352800" cy="4138944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9600" b="1" dirty="0"/>
              <a:t>R</a:t>
            </a:r>
            <a:r>
              <a:rPr lang="en-US" sz="1999" b="1" dirty="0"/>
              <a:t>	</a:t>
            </a:r>
            <a:r>
              <a:rPr lang="en-US" sz="3200" dirty="0"/>
              <a:t>Research</a:t>
            </a:r>
          </a:p>
          <a:p>
            <a:pPr marL="0" indent="0">
              <a:buNone/>
            </a:pPr>
            <a:r>
              <a:rPr lang="en-US" sz="9600" b="1" dirty="0"/>
              <a:t>R</a:t>
            </a:r>
            <a:r>
              <a:rPr lang="en-US" sz="1999" b="1" dirty="0"/>
              <a:t>	</a:t>
            </a:r>
            <a:r>
              <a:rPr lang="en-US" sz="3200" dirty="0"/>
              <a:t>Reciprocate</a:t>
            </a:r>
          </a:p>
          <a:p>
            <a:pPr marL="0" indent="0">
              <a:buNone/>
            </a:pPr>
            <a:r>
              <a:rPr lang="en-US" sz="9600" b="1" dirty="0"/>
              <a:t>R</a:t>
            </a:r>
            <a:r>
              <a:rPr lang="en-US" sz="1999" b="1" dirty="0"/>
              <a:t>	</a:t>
            </a:r>
            <a:r>
              <a:rPr lang="en-US" sz="3200" dirty="0"/>
              <a:t>Relationship 	building</a:t>
            </a:r>
          </a:p>
        </p:txBody>
      </p:sp>
    </p:spTree>
    <p:extLst>
      <p:ext uri="{BB962C8B-B14F-4D97-AF65-F5344CB8AC3E}">
        <p14:creationId xmlns:p14="http://schemas.microsoft.com/office/powerpoint/2010/main" val="13332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" y="0"/>
            <a:ext cx="1216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266700"/>
            <a:ext cx="6781800" cy="6324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Prepare by researching that person’s career, interests, education,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the purpose of the meeting.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 a common interest/reference.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3-4 prepared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Exchange information. Get more names and/or resume feedback.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Practice elevator speech and get advice.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Stick to the amount of time you requested.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Agree on follow-up. (Is it ok if I stay in contact? How best?)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Summarize and close.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ask for a job. Really!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B9B8F8-B91B-49FA-A193-7E2B7E2AF0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265771" cy="59436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Find the Right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Conduct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After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 Secrets!</a:t>
            </a:r>
          </a:p>
        </p:txBody>
      </p:sp>
    </p:spTree>
    <p:extLst>
      <p:ext uri="{BB962C8B-B14F-4D97-AF65-F5344CB8AC3E}">
        <p14:creationId xmlns:p14="http://schemas.microsoft.com/office/powerpoint/2010/main" val="25067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59268"/>
            <a:ext cx="7315200" cy="6520093"/>
          </a:xfrm>
        </p:spPr>
        <p:txBody>
          <a:bodyPr>
            <a:normAutofit/>
          </a:bodyPr>
          <a:lstStyle/>
          <a:p>
            <a:r>
              <a:rPr lang="en-US" dirty="0"/>
              <a:t>Does your contact want to stay connected?</a:t>
            </a:r>
          </a:p>
          <a:p>
            <a:r>
              <a:rPr lang="en-US" dirty="0"/>
              <a:t>What is that person’s preferred communications channel?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LinkedIn</a:t>
            </a:r>
          </a:p>
          <a:p>
            <a:pPr lvl="1"/>
            <a:r>
              <a:rPr lang="en-US" dirty="0"/>
              <a:t>Periodic updates on your job-search process        (very effective)</a:t>
            </a:r>
          </a:p>
          <a:p>
            <a:r>
              <a:rPr lang="en-US" dirty="0"/>
              <a:t>Ask how you can reciprocate</a:t>
            </a:r>
          </a:p>
          <a:p>
            <a:pPr lvl="1"/>
            <a:r>
              <a:rPr lang="en-US" dirty="0"/>
              <a:t>Perhaps you can refer someone with a particular skill set as you network widely</a:t>
            </a:r>
          </a:p>
          <a:p>
            <a:r>
              <a:rPr lang="en-US" dirty="0"/>
              <a:t>Send 2 Thank you Notes:</a:t>
            </a:r>
          </a:p>
          <a:p>
            <a:pPr lvl="1"/>
            <a:r>
              <a:rPr lang="en-US" dirty="0"/>
              <a:t>1 electronic and 1 handwritten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1" y="4660520"/>
            <a:ext cx="2894013" cy="217207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7ECD84-BE6E-467E-A6FB-D63AE82649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265771" cy="59436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Find the Right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Conduct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 Secrets!</a:t>
            </a:r>
          </a:p>
        </p:txBody>
      </p:sp>
    </p:spTree>
    <p:extLst>
      <p:ext uri="{BB962C8B-B14F-4D97-AF65-F5344CB8AC3E}">
        <p14:creationId xmlns:p14="http://schemas.microsoft.com/office/powerpoint/2010/main" val="27021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0EBD52-A706-4DC7-9177-815AC66B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9" y="5105400"/>
            <a:ext cx="7235826" cy="1066800"/>
          </a:xfr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      Take it up a Level!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B237F-94BE-4BEA-A1A2-AC978DF97E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4952999" cy="6858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Find the Right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Conduct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After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Bonus Secrets!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A1CBB-9A9C-4420-B625-EB25EAAC5486}"/>
              </a:ext>
            </a:extLst>
          </p:cNvPr>
          <p:cNvSpPr txBox="1"/>
          <p:nvPr/>
        </p:nvSpPr>
        <p:spPr>
          <a:xfrm>
            <a:off x="5484812" y="381000"/>
            <a:ext cx="5638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to Tune in to other people: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Read body language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Mirror their movements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their learning channels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Assess personalities quickly</a:t>
            </a:r>
          </a:p>
        </p:txBody>
      </p:sp>
    </p:spTree>
    <p:extLst>
      <p:ext uri="{BB962C8B-B14F-4D97-AF65-F5344CB8AC3E}">
        <p14:creationId xmlns:p14="http://schemas.microsoft.com/office/powerpoint/2010/main" val="5706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888E-D790-4DBF-BB6E-6B33BF2B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05400"/>
            <a:ext cx="6273799" cy="1066800"/>
          </a:xfr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Body Language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EA733-F4ED-4313-BAD9-BE3ECAD4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-33964"/>
            <a:ext cx="5915025" cy="68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6D99-6C7A-4351-B675-55F47D44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0"/>
            <a:ext cx="12188825" cy="1066800"/>
          </a:xfr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Mirroring body language, tone of voice, cadence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DB110D-E7CC-4557-A903-BEF09AA9C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4113" y="0"/>
            <a:ext cx="5388429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3F5B1-DE20-47E1-B4F5-23B83DAC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74" y="-2822"/>
            <a:ext cx="6987052" cy="48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BA52-950E-4017-B2D9-AC605A8D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Traits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192EE4-4B17-41A1-865A-6A23D87F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4112" y="-23446"/>
            <a:ext cx="4800600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8FAEF2-A01B-4187-B911-853790C6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online, in print – or at Job Testing Centers!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AEDD1-3AF3-4661-B41A-D1332B8BB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3810000"/>
            <a:ext cx="10287000" cy="1676400"/>
          </a:xfrm>
        </p:spPr>
        <p:txBody>
          <a:bodyPr>
            <a:normAutofit/>
          </a:bodyPr>
          <a:lstStyle/>
          <a:p>
            <a:r>
              <a:rPr lang="en-US" dirty="0"/>
              <a:t>Choose statement that MOST describes you</a:t>
            </a:r>
          </a:p>
          <a:p>
            <a:r>
              <a:rPr lang="en-US" dirty="0"/>
              <a:t>Choose statement that LEAST describes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184BE-358E-4F2C-9CBB-90089147C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" y="218424"/>
            <a:ext cx="11201400" cy="33731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91804A-9645-4576-B691-3DC0E568F68B}"/>
                  </a:ext>
                </a:extLst>
              </p14:cNvPr>
              <p14:cNvContentPartPr/>
              <p14:nvPr/>
            </p14:nvContentPartPr>
            <p14:xfrm>
              <a:off x="4626467" y="540818"/>
              <a:ext cx="576000" cy="239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91804A-9645-4576-B691-3DC0E568F6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7827" y="532178"/>
                <a:ext cx="5936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63D67B-B1B0-4FA6-94EB-1AC905217AAB}"/>
                  </a:ext>
                </a:extLst>
              </p14:cNvPr>
              <p14:cNvContentPartPr/>
              <p14:nvPr/>
            </p14:nvContentPartPr>
            <p14:xfrm>
              <a:off x="5485067" y="912698"/>
              <a:ext cx="431280" cy="306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63D67B-B1B0-4FA6-94EB-1AC905217A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6427" y="903698"/>
                <a:ext cx="44892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7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AFFD0-E37E-4BE9-BE6B-FEAA7B20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2" y="685800"/>
            <a:ext cx="8312514" cy="47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6204C-ADE2-47AF-8AF0-80B070D2E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76200"/>
            <a:ext cx="12725400" cy="7833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4ECBF22-CE52-4B69-BEA3-FBCE2C6F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3400"/>
            <a:ext cx="10971372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Where is Your Next Job?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55F4B6D0-A117-4D0F-AAC3-AA8D55B49608}"/>
              </a:ext>
            </a:extLst>
          </p:cNvPr>
          <p:cNvSpPr txBox="1">
            <a:spLocks/>
          </p:cNvSpPr>
          <p:nvPr/>
        </p:nvSpPr>
        <p:spPr>
          <a:xfrm>
            <a:off x="5942012" y="51816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70% of Jobs Are Hidden</a:t>
            </a:r>
          </a:p>
        </p:txBody>
      </p:sp>
    </p:spTree>
    <p:extLst>
      <p:ext uri="{BB962C8B-B14F-4D97-AF65-F5344CB8AC3E}">
        <p14:creationId xmlns:p14="http://schemas.microsoft.com/office/powerpoint/2010/main" val="2810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479291" cy="762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Connecting Opens Doors to “Hidden”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685800"/>
            <a:ext cx="6629400" cy="4191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Harvard Business School</a:t>
            </a:r>
          </a:p>
          <a:p>
            <a:pPr lvl="1"/>
            <a:r>
              <a:rPr lang="en-US" sz="1799" dirty="0"/>
              <a:t>65% - 85% of jobs are found through networking</a:t>
            </a:r>
          </a:p>
          <a:p>
            <a:r>
              <a:rPr lang="en-US" b="1" dirty="0"/>
              <a:t>LinkedIn</a:t>
            </a:r>
          </a:p>
          <a:p>
            <a:pPr lvl="1"/>
            <a:r>
              <a:rPr lang="en-US" sz="1799" dirty="0"/>
              <a:t>70% - 80% of new jobs were obtained through networking</a:t>
            </a:r>
          </a:p>
          <a:p>
            <a:r>
              <a:rPr lang="en-US" b="1" dirty="0"/>
              <a:t>Recruiting Blogs</a:t>
            </a:r>
          </a:p>
          <a:p>
            <a:pPr lvl="1"/>
            <a:r>
              <a:rPr lang="en-US" sz="1799" dirty="0"/>
              <a:t>80% of today’s jobs are landed through networking</a:t>
            </a:r>
          </a:p>
          <a:p>
            <a:r>
              <a:rPr lang="en-US" b="1" dirty="0"/>
              <a:t>U.S. Bureau of Labor Statistics</a:t>
            </a:r>
          </a:p>
          <a:p>
            <a:pPr lvl="1"/>
            <a:r>
              <a:rPr lang="en-US" sz="1799" dirty="0"/>
              <a:t>70% of jobs are found through networking</a:t>
            </a:r>
          </a:p>
          <a:p>
            <a:pPr lvl="1"/>
            <a:endParaRPr lang="en-US" sz="179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91" y="0"/>
            <a:ext cx="2746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C9D8-B146-48F8-AD76-7C9B0D0E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751" y="4876800"/>
            <a:ext cx="5902074" cy="1447800"/>
          </a:xfrm>
          <a:solidFill>
            <a:schemeClr val="bg2">
              <a:lumMod val="60000"/>
              <a:lumOff val="4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82575"/>
            <a:r>
              <a:rPr lang="en-US" sz="4800" dirty="0"/>
              <a:t>How are YOU Spending  Your Time?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F9750-5815-4D7D-B9EE-433BA47C7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08612" y="455785"/>
            <a:ext cx="6240577" cy="4191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DD481C-EA35-4BDF-8BDE-320D87671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4465" y="-45052"/>
            <a:ext cx="6096000" cy="4057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9B256F-CB62-4121-972D-E13A7640D4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979612" y="3531815"/>
            <a:ext cx="4307138" cy="28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5257800"/>
            <a:ext cx="12266613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is networking?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" y="1066800"/>
            <a:ext cx="12188825" cy="32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410200"/>
            <a:ext cx="12188825" cy="762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Value of Informational Interviews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0412" y="381000"/>
            <a:ext cx="10287000" cy="4190999"/>
          </a:xfrm>
        </p:spPr>
        <p:txBody>
          <a:bodyPr>
            <a:noAutofit/>
          </a:bodyPr>
          <a:lstStyle/>
          <a:p>
            <a:r>
              <a:rPr lang="en-US" sz="3200" dirty="0"/>
              <a:t>Learn relevant information first hand – industry, job market</a:t>
            </a:r>
          </a:p>
          <a:p>
            <a:r>
              <a:rPr lang="en-US" sz="3200" dirty="0"/>
              <a:t>Discover alternative career paths</a:t>
            </a:r>
          </a:p>
          <a:p>
            <a:r>
              <a:rPr lang="en-US" sz="3200" dirty="0"/>
              <a:t>Improve communication skills and confidence</a:t>
            </a:r>
          </a:p>
          <a:p>
            <a:r>
              <a:rPr lang="en-US" sz="3200" dirty="0"/>
              <a:t>Learn organizational culture</a:t>
            </a:r>
          </a:p>
          <a:p>
            <a:r>
              <a:rPr lang="en-US" sz="3200" dirty="0"/>
              <a:t>Offer useful information</a:t>
            </a:r>
          </a:p>
          <a:p>
            <a:r>
              <a:rPr lang="en-US" sz="3200" dirty="0"/>
              <a:t>Request feedback on your resume, career goals</a:t>
            </a:r>
          </a:p>
        </p:txBody>
      </p:sp>
    </p:spTree>
    <p:extLst>
      <p:ext uri="{BB962C8B-B14F-4D97-AF65-F5344CB8AC3E}">
        <p14:creationId xmlns:p14="http://schemas.microsoft.com/office/powerpoint/2010/main" val="32940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6541-296D-4678-BC7B-0739549A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113" y="4673975"/>
            <a:ext cx="7056712" cy="1066800"/>
          </a:xfrm>
        </p:spPr>
        <p:txBody>
          <a:bodyPr/>
          <a:lstStyle/>
          <a:p>
            <a:r>
              <a:rPr lang="en-US" dirty="0"/>
              <a:t>How to Network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B86A-EB50-49C6-954B-EE12C1C5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41" y="0"/>
            <a:ext cx="4265771" cy="5943600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Find the Right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Conduct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Meeting?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Bonus Secrets!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C8778A-A9A0-413B-A5D2-7F00775D2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2114" y="-52754"/>
            <a:ext cx="7056711" cy="47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90D21-A685-4DE6-B57D-16EC96E7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8537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2E97B-AE83-4183-86E5-1B4FB417D1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953000"/>
            <a:ext cx="12343637" cy="1905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marL="576263" indent="-576263"/>
            <a:br>
              <a:rPr lang="en-US" dirty="0"/>
            </a:br>
            <a:r>
              <a:rPr lang="en-US" dirty="0"/>
              <a:t>Table Discussion: </a:t>
            </a:r>
            <a:br>
              <a:rPr lang="en-US" dirty="0"/>
            </a:br>
            <a:r>
              <a:rPr lang="en-US" dirty="0"/>
              <a:t>1) Why don’t we network 70%-80% of our job search time?</a:t>
            </a:r>
            <a:br>
              <a:rPr lang="en-US" dirty="0"/>
            </a:br>
            <a:r>
              <a:rPr lang="en-US" dirty="0"/>
              <a:t>2) Solutions?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74DE7380-C30D-4469-ADD7-E6F9EE4B3B5B}" vid="{155E0FAD-96D2-43CD-8C5A-B2DD74F4492C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2362</Words>
  <Application>Microsoft Office PowerPoint</Application>
  <PresentationFormat>Custom</PresentationFormat>
  <Paragraphs>360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 BLANCA</vt:lpstr>
      <vt:lpstr>Arial</vt:lpstr>
      <vt:lpstr>Calibri</vt:lpstr>
      <vt:lpstr>Corbel</vt:lpstr>
      <vt:lpstr>Times New Roman</vt:lpstr>
      <vt:lpstr>Marketing 16x9</vt:lpstr>
      <vt:lpstr>Networking for Career Success </vt:lpstr>
      <vt:lpstr>PowerPoint Presentation</vt:lpstr>
      <vt:lpstr>Where is Your Next Job?</vt:lpstr>
      <vt:lpstr>Connecting Opens Doors to “Hidden” Jobs</vt:lpstr>
      <vt:lpstr>How are YOU Spending  Your Time?</vt:lpstr>
      <vt:lpstr>What is networking?</vt:lpstr>
      <vt:lpstr>Value of Informational Interviews</vt:lpstr>
      <vt:lpstr>How to Network for Career Success</vt:lpstr>
      <vt:lpstr> Table Discussion:  1) Why don’t we network 70%-80% of our job search time? 2) Solutions? </vt:lpstr>
      <vt:lpstr>Universal Truth of Connecting</vt:lpstr>
      <vt:lpstr>PowerPoint Presentation</vt:lpstr>
      <vt:lpstr>PowerPoint Presentation</vt:lpstr>
      <vt:lpstr>PowerPoint Presentation</vt:lpstr>
      <vt:lpstr>Where Can You Build Your Network?</vt:lpstr>
      <vt:lpstr>PowerPoint Presentation</vt:lpstr>
      <vt:lpstr>How to use LinkedIn to reach 2nd/3rd connections</vt:lpstr>
      <vt:lpstr>The Ask: Easier Than You Think!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Take it up a Level!</vt:lpstr>
      <vt:lpstr>Body Language</vt:lpstr>
      <vt:lpstr>Mirroring body language, tone of voice, cadence</vt:lpstr>
      <vt:lpstr>Personality Traits </vt:lpstr>
      <vt:lpstr>Available online, in print – or at Job Testing Centers!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Dianne Digianantonio</dc:creator>
  <cp:lastModifiedBy>Dianne Digianantonio</cp:lastModifiedBy>
  <cp:revision>223</cp:revision>
  <cp:lastPrinted>2018-10-02T11:09:35Z</cp:lastPrinted>
  <dcterms:created xsi:type="dcterms:W3CDTF">2017-12-11T18:48:12Z</dcterms:created>
  <dcterms:modified xsi:type="dcterms:W3CDTF">2018-10-04T20:00:26Z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