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Lst>
  <p:notesMasterIdLst>
    <p:notesMasterId r:id="rId30"/>
  </p:notesMasterIdLst>
  <p:handoutMasterIdLst>
    <p:handoutMasterId r:id="rId31"/>
  </p:handoutMasterIdLst>
  <p:sldIdLst>
    <p:sldId id="291" r:id="rId4"/>
    <p:sldId id="290" r:id="rId5"/>
    <p:sldId id="262" r:id="rId6"/>
    <p:sldId id="293" r:id="rId7"/>
    <p:sldId id="304" r:id="rId8"/>
    <p:sldId id="296" r:id="rId9"/>
    <p:sldId id="274" r:id="rId10"/>
    <p:sldId id="275" r:id="rId11"/>
    <p:sldId id="276" r:id="rId12"/>
    <p:sldId id="278" r:id="rId13"/>
    <p:sldId id="277" r:id="rId14"/>
    <p:sldId id="279" r:id="rId15"/>
    <p:sldId id="287" r:id="rId16"/>
    <p:sldId id="280" r:id="rId17"/>
    <p:sldId id="288" r:id="rId18"/>
    <p:sldId id="257" r:id="rId19"/>
    <p:sldId id="281" r:id="rId20"/>
    <p:sldId id="297" r:id="rId21"/>
    <p:sldId id="298" r:id="rId22"/>
    <p:sldId id="299" r:id="rId23"/>
    <p:sldId id="300" r:id="rId24"/>
    <p:sldId id="302" r:id="rId25"/>
    <p:sldId id="301" r:id="rId26"/>
    <p:sldId id="305" r:id="rId27"/>
    <p:sldId id="272" r:id="rId28"/>
    <p:sldId id="303" r:id="rId29"/>
  </p:sldIdLst>
  <p:sldSz cx="12188825" cy="6858000"/>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736"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274" autoAdjust="0"/>
  </p:normalViewPr>
  <p:slideViewPr>
    <p:cSldViewPr>
      <p:cViewPr varScale="1">
        <p:scale>
          <a:sx n="88" d="100"/>
          <a:sy n="88" d="100"/>
        </p:scale>
        <p:origin x="654" y="78"/>
      </p:cViewPr>
      <p:guideLst>
        <p:guide pos="3839"/>
        <p:guide orient="horz" pos="2160"/>
      </p:guideLst>
    </p:cSldViewPr>
  </p:slideViewPr>
  <p:notesTextViewPr>
    <p:cViewPr>
      <p:scale>
        <a:sx n="1" d="1"/>
        <a:sy n="1" d="1"/>
      </p:scale>
      <p:origin x="0" y="0"/>
    </p:cViewPr>
  </p:notesTextViewPr>
  <p:notesViewPr>
    <p:cSldViewPr showGuides="1">
      <p:cViewPr varScale="1">
        <p:scale>
          <a:sx n="70" d="100"/>
          <a:sy n="70" d="100"/>
        </p:scale>
        <p:origin x="3240" y="78"/>
      </p:cViewPr>
      <p:guideLst>
        <p:guide orient="horz" pos="2736"/>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all" spc="50" baseline="0">
                <a:solidFill>
                  <a:schemeClr val="tx1">
                    <a:lumMod val="65000"/>
                    <a:lumOff val="35000"/>
                  </a:schemeClr>
                </a:solidFill>
                <a:latin typeface="+mn-lt"/>
                <a:ea typeface="+mn-ea"/>
                <a:cs typeface="+mn-cs"/>
              </a:defRPr>
            </a:pPr>
            <a:r>
              <a:rPr lang="en-US" sz="4000" dirty="0" smtClean="0"/>
              <a:t>Hours/Day</a:t>
            </a:r>
            <a:endParaRPr lang="en-US" sz="4000" dirty="0"/>
          </a:p>
        </c:rich>
      </c:tx>
      <c:layout>
        <c:manualLayout>
          <c:xMode val="edge"/>
          <c:yMode val="edge"/>
          <c:x val="0.57948525353995417"/>
          <c:y val="0.1111111111111111"/>
        </c:manualLayout>
      </c:layout>
      <c:overlay val="0"/>
      <c:spPr>
        <a:noFill/>
        <a:ln>
          <a:noFill/>
        </a:ln>
        <a:effectLst/>
      </c:spPr>
      <c:txPr>
        <a:bodyPr rot="0" spcFirstLastPara="1" vertOverflow="ellipsis" vert="horz" wrap="square" anchor="ctr" anchorCtr="1"/>
        <a:lstStyle/>
        <a:p>
          <a:pPr>
            <a:defRPr sz="40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706391240774188E-2"/>
          <c:y val="0.16720180810731988"/>
          <c:w val="0.53150865866804253"/>
          <c:h val="0.80316856226305045"/>
        </c:manualLayout>
      </c:layout>
      <c:pieChart>
        <c:varyColors val="1"/>
        <c:ser>
          <c:idx val="0"/>
          <c:order val="0"/>
          <c:tx>
            <c:strRef>
              <c:f>Sheet1!$B$1</c:f>
              <c:strCache>
                <c:ptCount val="1"/>
                <c:pt idx="0">
                  <c:v>Hrs/Day</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Work &amp; Commute</c:v>
                </c:pt>
                <c:pt idx="1">
                  <c:v>Sleep</c:v>
                </c:pt>
                <c:pt idx="2">
                  <c:v>Other</c:v>
                </c:pt>
              </c:strCache>
            </c:strRef>
          </c:cat>
          <c:val>
            <c:numRef>
              <c:f>Sheet1!$B$2:$B$4</c:f>
              <c:numCache>
                <c:formatCode>General</c:formatCode>
                <c:ptCount val="3"/>
                <c:pt idx="0">
                  <c:v>11.5</c:v>
                </c:pt>
                <c:pt idx="1">
                  <c:v>6</c:v>
                </c:pt>
                <c:pt idx="2">
                  <c:v>6.5</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71919336876576434"/>
          <c:y val="0.41449081364829399"/>
          <c:w val="0.27729950954333693"/>
          <c:h val="0.3777815689705453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434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4014100" y="0"/>
            <a:ext cx="3070860" cy="434340"/>
          </a:xfrm>
          <a:prstGeom prst="rect">
            <a:avLst/>
          </a:prstGeom>
        </p:spPr>
        <p:txBody>
          <a:bodyPr vert="horz" lIns="91440" tIns="45720" rIns="91440" bIns="45720" rtlCol="0"/>
          <a:lstStyle>
            <a:lvl1pPr algn="r">
              <a:defRPr sz="1200"/>
            </a:lvl1pPr>
          </a:lstStyle>
          <a:p>
            <a:fld id="{784AA43A-3F76-4A13-9CD6-36134EB429E3}" type="datetimeFigureOut">
              <a:rPr lang="en-US"/>
              <a:t>3/3/2016</a:t>
            </a:fld>
            <a:endParaRPr/>
          </a:p>
        </p:txBody>
      </p:sp>
      <p:sp>
        <p:nvSpPr>
          <p:cNvPr id="4" name="Footer Placeholder 3"/>
          <p:cNvSpPr>
            <a:spLocks noGrp="1"/>
          </p:cNvSpPr>
          <p:nvPr>
            <p:ph type="ftr" sz="quarter" idx="2"/>
          </p:nvPr>
        </p:nvSpPr>
        <p:spPr>
          <a:xfrm>
            <a:off x="0" y="8250952"/>
            <a:ext cx="3070860" cy="43434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4014100" y="8250952"/>
            <a:ext cx="3070860" cy="43434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434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4014100" y="0"/>
            <a:ext cx="3070860" cy="434340"/>
          </a:xfrm>
          <a:prstGeom prst="rect">
            <a:avLst/>
          </a:prstGeom>
        </p:spPr>
        <p:txBody>
          <a:bodyPr vert="horz" lIns="91440" tIns="45720" rIns="91440" bIns="45720" rtlCol="0"/>
          <a:lstStyle>
            <a:lvl1pPr algn="r">
              <a:defRPr sz="1200"/>
            </a:lvl1pPr>
          </a:lstStyle>
          <a:p>
            <a:fld id="{5F674A4F-2B7A-4ECB-A400-260B2FFC03C1}" type="datetimeFigureOut">
              <a:rPr lang="en-US"/>
              <a:t>3/3/2016</a:t>
            </a:fld>
            <a:endParaRPr/>
          </a:p>
        </p:txBody>
      </p:sp>
      <p:sp>
        <p:nvSpPr>
          <p:cNvPr id="4" name="Slide Image Placeholder 3"/>
          <p:cNvSpPr>
            <a:spLocks noGrp="1" noRot="1" noChangeAspect="1"/>
          </p:cNvSpPr>
          <p:nvPr>
            <p:ph type="sldImg" idx="2"/>
          </p:nvPr>
        </p:nvSpPr>
        <p:spPr>
          <a:xfrm>
            <a:off x="647700" y="650875"/>
            <a:ext cx="5791200" cy="32575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708660" y="4126230"/>
            <a:ext cx="5669280" cy="390906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250952"/>
            <a:ext cx="3070860" cy="43434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4014100" y="8250952"/>
            <a:ext cx="3070860" cy="43434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152597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290993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225733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70575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183660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242207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195116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42054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294839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a:p>
        </p:txBody>
      </p:sp>
    </p:spTree>
    <p:extLst>
      <p:ext uri="{BB962C8B-B14F-4D97-AF65-F5344CB8AC3E}">
        <p14:creationId xmlns:p14="http://schemas.microsoft.com/office/powerpoint/2010/main" val="159885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a:p>
        </p:txBody>
      </p:sp>
    </p:spTree>
    <p:extLst>
      <p:ext uri="{BB962C8B-B14F-4D97-AF65-F5344CB8AC3E}">
        <p14:creationId xmlns:p14="http://schemas.microsoft.com/office/powerpoint/2010/main" val="29252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2233996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705154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a:p>
        </p:txBody>
      </p:sp>
    </p:spTree>
    <p:extLst>
      <p:ext uri="{BB962C8B-B14F-4D97-AF65-F5344CB8AC3E}">
        <p14:creationId xmlns:p14="http://schemas.microsoft.com/office/powerpoint/2010/main" val="156742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22</a:t>
            </a:fld>
            <a:endParaRPr lang="en-US"/>
          </a:p>
        </p:txBody>
      </p:sp>
    </p:spTree>
    <p:extLst>
      <p:ext uri="{BB962C8B-B14F-4D97-AF65-F5344CB8AC3E}">
        <p14:creationId xmlns:p14="http://schemas.microsoft.com/office/powerpoint/2010/main" val="2711511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23</a:t>
            </a:fld>
            <a:endParaRPr lang="en-US"/>
          </a:p>
        </p:txBody>
      </p:sp>
    </p:spTree>
    <p:extLst>
      <p:ext uri="{BB962C8B-B14F-4D97-AF65-F5344CB8AC3E}">
        <p14:creationId xmlns:p14="http://schemas.microsoft.com/office/powerpoint/2010/main" val="2967028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24</a:t>
            </a:fld>
            <a:endParaRPr lang="en-US"/>
          </a:p>
        </p:txBody>
      </p:sp>
    </p:spTree>
    <p:extLst>
      <p:ext uri="{BB962C8B-B14F-4D97-AF65-F5344CB8AC3E}">
        <p14:creationId xmlns:p14="http://schemas.microsoft.com/office/powerpoint/2010/main" val="3962463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25</a:t>
            </a:fld>
            <a:endParaRPr lang="en-US"/>
          </a:p>
        </p:txBody>
      </p:sp>
    </p:spTree>
    <p:extLst>
      <p:ext uri="{BB962C8B-B14F-4D97-AF65-F5344CB8AC3E}">
        <p14:creationId xmlns:p14="http://schemas.microsoft.com/office/powerpoint/2010/main" val="1024926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26</a:t>
            </a:fld>
            <a:endParaRPr lang="en-US"/>
          </a:p>
        </p:txBody>
      </p:sp>
    </p:spTree>
    <p:extLst>
      <p:ext uri="{BB962C8B-B14F-4D97-AF65-F5344CB8AC3E}">
        <p14:creationId xmlns:p14="http://schemas.microsoft.com/office/powerpoint/2010/main" val="13325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331708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358342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Of course, there are different ways to find meaning in one's work, says Michael G. Pratt, PhD, a professor of management and organization at Boston College. To illustrate this, he points to the old tale of three bricklayers hard at work. When asked what they're doing, the first bricklayer responds, "I'm putting one brick on top of another." The second replies, "I'm making six pence an hour." And the third says, "I'm building a cathedral — a house of God."</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256715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76620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313216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66521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25907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162" y="2130426"/>
            <a:ext cx="10360501"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FE2253-5E52-462E-A94F-B211672B473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06392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329024-95F0-43ED-B2C3-AF91804F758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62024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2833" y="4406901"/>
            <a:ext cx="10360501"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50210-C92C-4ABF-B518-D4B27E5F451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50250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F4419C-DD05-41F1-B2D1-6CB0297052C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4288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79B2F2-A435-45DA-B28C-4F0EC0C9AA8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9761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6826A8-9F4C-42FC-A4AE-D6FE54D5A3A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271361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3D6FB9-9D05-4E1A-BAFF-B1723D82D4A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0721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442" y="273050"/>
            <a:ext cx="4010039"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26C8BC-33D8-4962-A114-E64198F1B79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24554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095" y="4800600"/>
            <a:ext cx="7313295"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E98DE1-9CAC-435B-AA79-C725FDFDA127}"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853337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124F41-DA89-4329-B1A3-F55646D98D2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3789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6898" y="274639"/>
            <a:ext cx="2742486"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441" y="274639"/>
            <a:ext cx="802431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35209C-FE90-4C9B-86CB-AF66D74B296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19000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3/3/2016</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C6A4646-BFEF-4F0C-A51B-19B07C3BE2D2}"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882593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tagcrowd.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tagcrowd.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www.roguecc.edu/Counseling/HollandCodes/test.a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mynextmove.org/explore/i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onetonline.org/explore/interests/Social/Artistic/Investigativ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jobseeker.ohiomeansjobs.monster.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jobseeker.ohiomeansjobs.monster.com/ExploreIt/Default.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cnn.com/2008/HEALTH/10/23/balance.calculator/index.html?iref=allsearc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pa.org/monitor/2013/12/job-satisfaction.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381000"/>
            <a:ext cx="9144000" cy="4038600"/>
          </a:xfrm>
        </p:spPr>
        <p:txBody>
          <a:bodyPr/>
          <a:lstStyle/>
          <a:p>
            <a:r>
              <a:rPr lang="en-US" sz="6600" dirty="0" smtClean="0"/>
              <a:t>Passions</a:t>
            </a:r>
            <a:r>
              <a:rPr lang="en-US" dirty="0" smtClean="0"/>
              <a:t/>
            </a:r>
            <a:br>
              <a:rPr lang="en-US" dirty="0" smtClean="0"/>
            </a:br>
            <a:r>
              <a:rPr lang="en-US" dirty="0" smtClean="0"/>
              <a:t>+ </a:t>
            </a:r>
            <a:r>
              <a:rPr lang="en-US" sz="6600" dirty="0" smtClean="0"/>
              <a:t>Strengths</a:t>
            </a:r>
            <a:r>
              <a:rPr lang="en-US" dirty="0" smtClean="0"/>
              <a:t/>
            </a:r>
            <a:br>
              <a:rPr lang="en-US" dirty="0" smtClean="0"/>
            </a:br>
            <a:r>
              <a:rPr lang="en-US" sz="2400" dirty="0" smtClean="0"/>
              <a:t>___________________________________________________</a:t>
            </a:r>
            <a:r>
              <a:rPr lang="en-US" dirty="0" smtClean="0"/>
              <a:t/>
            </a:r>
            <a:br>
              <a:rPr lang="en-US" dirty="0" smtClean="0"/>
            </a:br>
            <a:r>
              <a:rPr lang="en-US" sz="6600" dirty="0" smtClean="0"/>
              <a:t>Practical Solutions</a:t>
            </a:r>
            <a:endParaRPr lang="en-US" sz="6600" dirty="0"/>
          </a:p>
        </p:txBody>
      </p:sp>
      <p:sp>
        <p:nvSpPr>
          <p:cNvPr id="3" name="Subtitle 2"/>
          <p:cNvSpPr>
            <a:spLocks noGrp="1"/>
          </p:cNvSpPr>
          <p:nvPr>
            <p:ph type="subTitle" idx="1"/>
          </p:nvPr>
        </p:nvSpPr>
        <p:spPr/>
        <p:txBody>
          <a:bodyPr/>
          <a:lstStyle/>
          <a:p>
            <a:pPr algn="r"/>
            <a:r>
              <a:rPr lang="en-US" sz="2800" dirty="0" smtClean="0"/>
              <a:t>Janet Matelski-Smith</a:t>
            </a:r>
          </a:p>
          <a:p>
            <a:pPr algn="r"/>
            <a:r>
              <a:rPr lang="en-US" dirty="0" smtClean="0"/>
              <a:t>Tuesday, March 1, 2016</a:t>
            </a:r>
            <a:endParaRPr lang="en-US" dirty="0"/>
          </a:p>
        </p:txBody>
      </p:sp>
    </p:spTree>
    <p:extLst>
      <p:ext uri="{BB962C8B-B14F-4D97-AF65-F5344CB8AC3E}">
        <p14:creationId xmlns:p14="http://schemas.microsoft.com/office/powerpoint/2010/main" val="341292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8823" y="1036637"/>
            <a:ext cx="4701143" cy="639762"/>
          </a:xfrm>
        </p:spPr>
        <p:txBody>
          <a:bodyPr/>
          <a:lstStyle/>
          <a:p>
            <a:r>
              <a:rPr lang="en-US" dirty="0" smtClean="0">
                <a:latin typeface="Comic Sans MS" panose="030F0702030302020204" pitchFamily="66" charset="0"/>
              </a:rPr>
              <a:t>What I’m </a:t>
            </a:r>
            <a:r>
              <a:rPr lang="en-US" u="sng" dirty="0" smtClean="0">
                <a:latin typeface="Comic Sans MS" panose="030F0702030302020204" pitchFamily="66" charset="0"/>
              </a:rPr>
              <a:t>REALLY</a:t>
            </a:r>
            <a:r>
              <a:rPr lang="en-US" dirty="0" smtClean="0">
                <a:latin typeface="Comic Sans MS" panose="030F0702030302020204" pitchFamily="66" charset="0"/>
              </a:rPr>
              <a:t> Good At:</a:t>
            </a:r>
            <a:endParaRPr lang="en-US" dirty="0">
              <a:latin typeface="Comic Sans MS" panose="030F0702030302020204" pitchFamily="66" charset="0"/>
            </a:endParaRPr>
          </a:p>
        </p:txBody>
      </p:sp>
      <p:sp>
        <p:nvSpPr>
          <p:cNvPr id="7" name="Content Placeholder 6"/>
          <p:cNvSpPr>
            <a:spLocks noGrp="1"/>
          </p:cNvSpPr>
          <p:nvPr>
            <p:ph sz="half" idx="2"/>
          </p:nvPr>
        </p:nvSpPr>
        <p:spPr>
          <a:xfrm>
            <a:off x="1333068" y="1742702"/>
            <a:ext cx="4380344" cy="4383460"/>
          </a:xfrm>
        </p:spPr>
        <p:txBody>
          <a:bodyPr/>
          <a:lstStyle/>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&amp; things</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Analysis / Stats</a:t>
            </a:r>
          </a:p>
          <a:p>
            <a:pPr marL="457200" indent="-457200">
              <a:buFont typeface="+mj-lt"/>
              <a:buAutoNum type="arabicPeriod"/>
            </a:pPr>
            <a:r>
              <a:rPr lang="en-US" dirty="0" smtClean="0">
                <a:latin typeface="Comic Sans MS" panose="030F0702030302020204" pitchFamily="66" charset="0"/>
              </a:rPr>
              <a:t>Communication – Verbal, Written, Listening</a:t>
            </a:r>
          </a:p>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Documentation</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Collaboration</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sp>
        <p:nvSpPr>
          <p:cNvPr id="8" name="Text Placeholder 7"/>
          <p:cNvSpPr>
            <a:spLocks noGrp="1"/>
          </p:cNvSpPr>
          <p:nvPr>
            <p:ph type="body" sz="quarter" idx="3"/>
          </p:nvPr>
        </p:nvSpPr>
        <p:spPr>
          <a:xfrm>
            <a:off x="5865813" y="1025751"/>
            <a:ext cx="5105400" cy="639762"/>
          </a:xfrm>
        </p:spPr>
        <p:txBody>
          <a:bodyPr/>
          <a:lstStyle/>
          <a:p>
            <a:r>
              <a:rPr lang="en-US" dirty="0" smtClean="0">
                <a:latin typeface="Comic Sans MS" panose="030F0702030302020204" pitchFamily="66" charset="0"/>
              </a:rPr>
              <a:t>What I </a:t>
            </a:r>
            <a:r>
              <a:rPr lang="en-US" u="sng" dirty="0" smtClean="0">
                <a:latin typeface="Comic Sans MS" panose="030F0702030302020204" pitchFamily="66" charset="0"/>
              </a:rPr>
              <a:t>REALLY</a:t>
            </a:r>
            <a:r>
              <a:rPr lang="en-US" dirty="0" smtClean="0">
                <a:latin typeface="Comic Sans MS" panose="030F0702030302020204" pitchFamily="66" charset="0"/>
              </a:rPr>
              <a:t> Enjoy:</a:t>
            </a:r>
            <a:endParaRPr lang="en-US" dirty="0">
              <a:latin typeface="Comic Sans MS" panose="030F0702030302020204" pitchFamily="66" charset="0"/>
            </a:endParaRPr>
          </a:p>
        </p:txBody>
      </p:sp>
      <p:sp>
        <p:nvSpPr>
          <p:cNvPr id="9" name="Content Placeholder 8"/>
          <p:cNvSpPr>
            <a:spLocks noGrp="1"/>
          </p:cNvSpPr>
          <p:nvPr>
            <p:ph sz="quarter" idx="4"/>
          </p:nvPr>
        </p:nvSpPr>
        <p:spPr>
          <a:xfrm>
            <a:off x="5846183" y="1743689"/>
            <a:ext cx="5105401" cy="4383459"/>
          </a:xfrm>
        </p:spPr>
        <p:txBody>
          <a:bodyPr/>
          <a:lstStyle/>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Collaborating</a:t>
            </a:r>
          </a:p>
          <a:p>
            <a:pPr marL="457200" indent="-457200">
              <a:buFont typeface="+mj-lt"/>
              <a:buAutoNum type="arabicPeriod"/>
            </a:pPr>
            <a:r>
              <a:rPr lang="en-US" dirty="0" smtClean="0">
                <a:latin typeface="Comic Sans MS" panose="030F0702030302020204" pitchFamily="66" charset="0"/>
              </a:rPr>
              <a:t>Teaching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t>
            </a:r>
            <a:br>
              <a:rPr lang="en-US" dirty="0" smtClean="0">
                <a:latin typeface="Comic Sans MS" panose="030F0702030302020204" pitchFamily="66" charset="0"/>
              </a:rPr>
            </a:br>
            <a:r>
              <a:rPr lang="en-US" dirty="0" smtClean="0">
                <a:latin typeface="Comic Sans MS" panose="030F0702030302020204" pitchFamily="66" charset="0"/>
              </a:rPr>
              <a:t>(things?)</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Painting</a:t>
            </a:r>
          </a:p>
          <a:p>
            <a:pPr marL="457200" indent="-457200">
              <a:buFont typeface="+mj-lt"/>
              <a:buAutoNum type="arabicPeriod"/>
            </a:pPr>
            <a:r>
              <a:rPr lang="en-US" dirty="0" smtClean="0">
                <a:latin typeface="Comic Sans MS" panose="030F0702030302020204" pitchFamily="66" charset="0"/>
              </a:rPr>
              <a:t>Home Improvements</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cxnSp>
        <p:nvCxnSpPr>
          <p:cNvPr id="11" name="Straight Connector 10"/>
          <p:cNvCxnSpPr/>
          <p:nvPr/>
        </p:nvCxnSpPr>
        <p:spPr>
          <a:xfrm>
            <a:off x="5789612" y="1025751"/>
            <a:ext cx="0" cy="510041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65212" y="1704107"/>
            <a:ext cx="10095344"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12812" y="21336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1012" y="47244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55425" y="1667481"/>
            <a:ext cx="3210187"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13412" y="3401032"/>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5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8823" y="1036637"/>
            <a:ext cx="4701143" cy="639762"/>
          </a:xfrm>
        </p:spPr>
        <p:txBody>
          <a:bodyPr/>
          <a:lstStyle/>
          <a:p>
            <a:r>
              <a:rPr lang="en-US" dirty="0" smtClean="0">
                <a:latin typeface="Comic Sans MS" panose="030F0702030302020204" pitchFamily="66" charset="0"/>
              </a:rPr>
              <a:t>What I’m </a:t>
            </a:r>
            <a:r>
              <a:rPr lang="en-US" u="sng" dirty="0" smtClean="0">
                <a:latin typeface="Comic Sans MS" panose="030F0702030302020204" pitchFamily="66" charset="0"/>
              </a:rPr>
              <a:t>REALLY</a:t>
            </a:r>
            <a:r>
              <a:rPr lang="en-US" dirty="0" smtClean="0">
                <a:latin typeface="Comic Sans MS" panose="030F0702030302020204" pitchFamily="66" charset="0"/>
              </a:rPr>
              <a:t> Good At:</a:t>
            </a:r>
            <a:endParaRPr lang="en-US" dirty="0">
              <a:latin typeface="Comic Sans MS" panose="030F0702030302020204" pitchFamily="66" charset="0"/>
            </a:endParaRPr>
          </a:p>
        </p:txBody>
      </p:sp>
      <p:sp>
        <p:nvSpPr>
          <p:cNvPr id="7" name="Content Placeholder 6"/>
          <p:cNvSpPr>
            <a:spLocks noGrp="1"/>
          </p:cNvSpPr>
          <p:nvPr>
            <p:ph sz="half" idx="2"/>
          </p:nvPr>
        </p:nvSpPr>
        <p:spPr>
          <a:xfrm>
            <a:off x="1333068" y="1742702"/>
            <a:ext cx="4380344" cy="4383460"/>
          </a:xfrm>
        </p:spPr>
        <p:txBody>
          <a:bodyPr/>
          <a:lstStyle/>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&amp; things</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Analysis / Stats</a:t>
            </a:r>
          </a:p>
          <a:p>
            <a:pPr marL="457200" indent="-457200">
              <a:buFont typeface="+mj-lt"/>
              <a:buAutoNum type="arabicPeriod"/>
            </a:pPr>
            <a:r>
              <a:rPr lang="en-US" dirty="0" smtClean="0">
                <a:latin typeface="Comic Sans MS" panose="030F0702030302020204" pitchFamily="66" charset="0"/>
              </a:rPr>
              <a:t>Communication – Verbal, Written, Listening</a:t>
            </a:r>
          </a:p>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Documentation</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Collaboration</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sp>
        <p:nvSpPr>
          <p:cNvPr id="8" name="Text Placeholder 7"/>
          <p:cNvSpPr>
            <a:spLocks noGrp="1"/>
          </p:cNvSpPr>
          <p:nvPr>
            <p:ph type="body" sz="quarter" idx="3"/>
          </p:nvPr>
        </p:nvSpPr>
        <p:spPr>
          <a:xfrm>
            <a:off x="5865813" y="1025751"/>
            <a:ext cx="5105400" cy="639762"/>
          </a:xfrm>
        </p:spPr>
        <p:txBody>
          <a:bodyPr/>
          <a:lstStyle/>
          <a:p>
            <a:r>
              <a:rPr lang="en-US" dirty="0" smtClean="0">
                <a:latin typeface="Comic Sans MS" panose="030F0702030302020204" pitchFamily="66" charset="0"/>
              </a:rPr>
              <a:t>What I </a:t>
            </a:r>
            <a:r>
              <a:rPr lang="en-US" u="sng" dirty="0" smtClean="0">
                <a:latin typeface="Comic Sans MS" panose="030F0702030302020204" pitchFamily="66" charset="0"/>
              </a:rPr>
              <a:t>REALLY</a:t>
            </a:r>
            <a:r>
              <a:rPr lang="en-US" dirty="0" smtClean="0">
                <a:latin typeface="Comic Sans MS" panose="030F0702030302020204" pitchFamily="66" charset="0"/>
              </a:rPr>
              <a:t> Enjoy:</a:t>
            </a:r>
            <a:endParaRPr lang="en-US" dirty="0">
              <a:latin typeface="Comic Sans MS" panose="030F0702030302020204" pitchFamily="66" charset="0"/>
            </a:endParaRPr>
          </a:p>
        </p:txBody>
      </p:sp>
      <p:sp>
        <p:nvSpPr>
          <p:cNvPr id="9" name="Content Placeholder 8"/>
          <p:cNvSpPr>
            <a:spLocks noGrp="1"/>
          </p:cNvSpPr>
          <p:nvPr>
            <p:ph sz="quarter" idx="4"/>
          </p:nvPr>
        </p:nvSpPr>
        <p:spPr>
          <a:xfrm>
            <a:off x="5846183" y="1743689"/>
            <a:ext cx="5105401" cy="4383459"/>
          </a:xfrm>
        </p:spPr>
        <p:txBody>
          <a:bodyPr/>
          <a:lstStyle/>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Collaborating</a:t>
            </a:r>
          </a:p>
          <a:p>
            <a:pPr marL="457200" indent="-457200">
              <a:buFont typeface="+mj-lt"/>
              <a:buAutoNum type="arabicPeriod"/>
            </a:pPr>
            <a:r>
              <a:rPr lang="en-US" dirty="0" smtClean="0">
                <a:latin typeface="Comic Sans MS" panose="030F0702030302020204" pitchFamily="66" charset="0"/>
              </a:rPr>
              <a:t>Teaching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t>
            </a:r>
            <a:br>
              <a:rPr lang="en-US" dirty="0" smtClean="0">
                <a:latin typeface="Comic Sans MS" panose="030F0702030302020204" pitchFamily="66" charset="0"/>
              </a:rPr>
            </a:br>
            <a:r>
              <a:rPr lang="en-US" dirty="0" smtClean="0">
                <a:latin typeface="Comic Sans MS" panose="030F0702030302020204" pitchFamily="66" charset="0"/>
              </a:rPr>
              <a:t>(things?)</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Painting</a:t>
            </a:r>
          </a:p>
          <a:p>
            <a:pPr marL="457200" indent="-457200">
              <a:buFont typeface="+mj-lt"/>
              <a:buAutoNum type="arabicPeriod"/>
            </a:pPr>
            <a:r>
              <a:rPr lang="en-US" dirty="0" smtClean="0">
                <a:latin typeface="Comic Sans MS" panose="030F0702030302020204" pitchFamily="66" charset="0"/>
              </a:rPr>
              <a:t>Home Improvements</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cxnSp>
        <p:nvCxnSpPr>
          <p:cNvPr id="11" name="Straight Connector 10"/>
          <p:cNvCxnSpPr/>
          <p:nvPr/>
        </p:nvCxnSpPr>
        <p:spPr>
          <a:xfrm>
            <a:off x="5789612" y="1025751"/>
            <a:ext cx="0" cy="510041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65212" y="1704107"/>
            <a:ext cx="10095344"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12812" y="21336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1012" y="47244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55425" y="1667481"/>
            <a:ext cx="3210187"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13412" y="3505200"/>
            <a:ext cx="4055915" cy="429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15537" y="1698635"/>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12812" y="42672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1011" y="423069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1697" y="51054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28747" y="2576859"/>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69982" y="3038117"/>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72147" y="2181823"/>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71696" y="5547692"/>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630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8823" y="1036637"/>
            <a:ext cx="4701143" cy="639762"/>
          </a:xfrm>
        </p:spPr>
        <p:txBody>
          <a:bodyPr/>
          <a:lstStyle/>
          <a:p>
            <a:r>
              <a:rPr lang="en-US" dirty="0" smtClean="0">
                <a:latin typeface="Comic Sans MS" panose="030F0702030302020204" pitchFamily="66" charset="0"/>
              </a:rPr>
              <a:t>What I’m </a:t>
            </a:r>
            <a:r>
              <a:rPr lang="en-US" u="sng" dirty="0" smtClean="0">
                <a:latin typeface="Comic Sans MS" panose="030F0702030302020204" pitchFamily="66" charset="0"/>
              </a:rPr>
              <a:t>REALLY</a:t>
            </a:r>
            <a:r>
              <a:rPr lang="en-US" dirty="0" smtClean="0">
                <a:latin typeface="Comic Sans MS" panose="030F0702030302020204" pitchFamily="66" charset="0"/>
              </a:rPr>
              <a:t> Good At:</a:t>
            </a:r>
            <a:endParaRPr lang="en-US" dirty="0">
              <a:latin typeface="Comic Sans MS" panose="030F0702030302020204" pitchFamily="66" charset="0"/>
            </a:endParaRPr>
          </a:p>
        </p:txBody>
      </p:sp>
      <p:sp>
        <p:nvSpPr>
          <p:cNvPr id="7" name="Content Placeholder 6"/>
          <p:cNvSpPr>
            <a:spLocks noGrp="1"/>
          </p:cNvSpPr>
          <p:nvPr>
            <p:ph sz="half" idx="2"/>
          </p:nvPr>
        </p:nvSpPr>
        <p:spPr>
          <a:xfrm>
            <a:off x="1333068" y="1742702"/>
            <a:ext cx="4380344" cy="4383460"/>
          </a:xfrm>
        </p:spPr>
        <p:txBody>
          <a:bodyPr/>
          <a:lstStyle/>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&amp; things</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Analysis / Stats</a:t>
            </a:r>
          </a:p>
          <a:p>
            <a:pPr marL="457200" indent="-457200">
              <a:buFont typeface="+mj-lt"/>
              <a:buAutoNum type="arabicPeriod"/>
            </a:pPr>
            <a:r>
              <a:rPr lang="en-US" dirty="0" smtClean="0">
                <a:latin typeface="Comic Sans MS" panose="030F0702030302020204" pitchFamily="66" charset="0"/>
              </a:rPr>
              <a:t>Communication – Verbal, Written, Listening</a:t>
            </a:r>
          </a:p>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Documentation</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Collaboration</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sp>
        <p:nvSpPr>
          <p:cNvPr id="8" name="Text Placeholder 7"/>
          <p:cNvSpPr>
            <a:spLocks noGrp="1"/>
          </p:cNvSpPr>
          <p:nvPr>
            <p:ph type="body" sz="quarter" idx="3"/>
          </p:nvPr>
        </p:nvSpPr>
        <p:spPr>
          <a:xfrm>
            <a:off x="5865813" y="1025751"/>
            <a:ext cx="3960084" cy="639762"/>
          </a:xfrm>
        </p:spPr>
        <p:txBody>
          <a:bodyPr/>
          <a:lstStyle/>
          <a:p>
            <a:r>
              <a:rPr lang="en-US" dirty="0" smtClean="0">
                <a:latin typeface="Comic Sans MS" panose="030F0702030302020204" pitchFamily="66" charset="0"/>
              </a:rPr>
              <a:t>What I </a:t>
            </a:r>
            <a:r>
              <a:rPr lang="en-US" u="sng" dirty="0" smtClean="0">
                <a:latin typeface="Comic Sans MS" panose="030F0702030302020204" pitchFamily="66" charset="0"/>
              </a:rPr>
              <a:t>REALLY</a:t>
            </a:r>
            <a:r>
              <a:rPr lang="en-US" dirty="0" smtClean="0">
                <a:latin typeface="Comic Sans MS" panose="030F0702030302020204" pitchFamily="66" charset="0"/>
              </a:rPr>
              <a:t> Enjoy:</a:t>
            </a:r>
            <a:endParaRPr lang="en-US" dirty="0">
              <a:latin typeface="Comic Sans MS" panose="030F0702030302020204" pitchFamily="66" charset="0"/>
            </a:endParaRPr>
          </a:p>
        </p:txBody>
      </p:sp>
      <p:sp>
        <p:nvSpPr>
          <p:cNvPr id="9" name="Content Placeholder 8"/>
          <p:cNvSpPr>
            <a:spLocks noGrp="1"/>
          </p:cNvSpPr>
          <p:nvPr>
            <p:ph sz="quarter" idx="4"/>
          </p:nvPr>
        </p:nvSpPr>
        <p:spPr>
          <a:xfrm>
            <a:off x="5846183" y="1743689"/>
            <a:ext cx="5105401" cy="4383459"/>
          </a:xfrm>
        </p:spPr>
        <p:txBody>
          <a:bodyPr/>
          <a:lstStyle/>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Collaborating</a:t>
            </a:r>
          </a:p>
          <a:p>
            <a:pPr marL="457200" indent="-457200">
              <a:buFont typeface="+mj-lt"/>
              <a:buAutoNum type="arabicPeriod"/>
            </a:pPr>
            <a:r>
              <a:rPr lang="en-US" dirty="0" smtClean="0">
                <a:latin typeface="Comic Sans MS" panose="030F0702030302020204" pitchFamily="66" charset="0"/>
              </a:rPr>
              <a:t>Teaching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t>
            </a:r>
            <a:br>
              <a:rPr lang="en-US" dirty="0" smtClean="0">
                <a:latin typeface="Comic Sans MS" panose="030F0702030302020204" pitchFamily="66" charset="0"/>
              </a:rPr>
            </a:br>
            <a:r>
              <a:rPr lang="en-US" dirty="0" smtClean="0">
                <a:latin typeface="Comic Sans MS" panose="030F0702030302020204" pitchFamily="66" charset="0"/>
              </a:rPr>
              <a:t>(things?)</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Painting</a:t>
            </a:r>
          </a:p>
          <a:p>
            <a:pPr marL="457200" indent="-457200">
              <a:buFont typeface="+mj-lt"/>
              <a:buAutoNum type="arabicPeriod"/>
            </a:pPr>
            <a:r>
              <a:rPr lang="en-US" dirty="0" smtClean="0">
                <a:latin typeface="Comic Sans MS" panose="030F0702030302020204" pitchFamily="66" charset="0"/>
              </a:rPr>
              <a:t>Home Improvements</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cxnSp>
        <p:nvCxnSpPr>
          <p:cNvPr id="11" name="Straight Connector 10"/>
          <p:cNvCxnSpPr/>
          <p:nvPr/>
        </p:nvCxnSpPr>
        <p:spPr>
          <a:xfrm>
            <a:off x="5789612" y="1025751"/>
            <a:ext cx="0" cy="510041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65212" y="1704107"/>
            <a:ext cx="10095344"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12812" y="21336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1012" y="47244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55425" y="1667481"/>
            <a:ext cx="3210187"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13412" y="3505200"/>
            <a:ext cx="4055915" cy="429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15537" y="1698635"/>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12812" y="42672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1011" y="423069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1697" y="51054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28747" y="2576859"/>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69982" y="3038117"/>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72147" y="2181823"/>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71696" y="5547692"/>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9980612" y="1021312"/>
            <a:ext cx="0" cy="505978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08924" y="1202861"/>
            <a:ext cx="981359" cy="461665"/>
          </a:xfrm>
          <a:prstGeom prst="rect">
            <a:avLst/>
          </a:prstGeom>
          <a:noFill/>
        </p:spPr>
        <p:txBody>
          <a:bodyPr wrap="none" rtlCol="0">
            <a:spAutoFit/>
          </a:bodyPr>
          <a:lstStyle/>
          <a:p>
            <a:r>
              <a:rPr lang="en-US" sz="2400" b="1" dirty="0" smtClean="0">
                <a:latin typeface="Comic Sans MS" panose="030F0702030302020204" pitchFamily="66" charset="0"/>
              </a:rPr>
              <a:t>Value</a:t>
            </a:r>
            <a:endParaRPr lang="en-US" sz="2400" b="1" dirty="0">
              <a:latin typeface="Comic Sans MS" panose="030F0702030302020204" pitchFamily="66" charset="0"/>
            </a:endParaRPr>
          </a:p>
        </p:txBody>
      </p:sp>
      <p:sp>
        <p:nvSpPr>
          <p:cNvPr id="24" name="Up Arrow 23"/>
          <p:cNvSpPr/>
          <p:nvPr/>
        </p:nvSpPr>
        <p:spPr>
          <a:xfrm rot="21334281">
            <a:off x="10318262" y="1664526"/>
            <a:ext cx="484632" cy="405047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57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1602900"/>
              </p:ext>
            </p:extLst>
          </p:nvPr>
        </p:nvGraphicFramePr>
        <p:xfrm>
          <a:off x="2132012" y="381000"/>
          <a:ext cx="8229600" cy="6048288"/>
        </p:xfrm>
        <a:graphic>
          <a:graphicData uri="http://schemas.openxmlformats.org/drawingml/2006/table">
            <a:tbl>
              <a:tblPr firstRow="1" bandRow="1">
                <a:tableStyleId>{8EC20E35-A176-4012-BC5E-935CFFF8708E}</a:tableStyleId>
              </a:tblPr>
              <a:tblGrid>
                <a:gridCol w="2205872"/>
                <a:gridCol w="3648173"/>
                <a:gridCol w="2375555"/>
              </a:tblGrid>
              <a:tr h="811998">
                <a:tc>
                  <a:txBody>
                    <a:bodyPr/>
                    <a:lstStyle/>
                    <a:p>
                      <a:pPr algn="ctr"/>
                      <a:r>
                        <a:rPr lang="en-US" sz="3200" dirty="0" smtClean="0"/>
                        <a:t>Value</a:t>
                      </a:r>
                      <a:endParaRPr lang="en-US" sz="3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200" baseline="0" dirty="0" err="1" smtClean="0"/>
                        <a:t>Hrs</a:t>
                      </a:r>
                      <a:r>
                        <a:rPr lang="en-US" sz="3200" baseline="0" dirty="0" smtClean="0"/>
                        <a:t>  / </a:t>
                      </a:r>
                      <a:r>
                        <a:rPr lang="en-US" sz="3200" baseline="0" dirty="0" err="1" smtClean="0"/>
                        <a:t>wk</a:t>
                      </a:r>
                      <a:endParaRPr lang="en-US" sz="3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200" dirty="0" smtClean="0"/>
                        <a:t>%</a:t>
                      </a:r>
                      <a:endParaRPr lang="en-US" sz="3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5</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31-40</a:t>
                      </a:r>
                      <a:r>
                        <a:rPr lang="en-US" sz="4800" baseline="30000" dirty="0" smtClean="0"/>
                        <a:t>+</a:t>
                      </a:r>
                      <a:endParaRPr lang="en-US" sz="4800" b="1"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76-100%</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4</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21-30</a:t>
                      </a:r>
                      <a:r>
                        <a:rPr lang="en-US" sz="4800" baseline="0" dirty="0" smtClean="0"/>
                        <a:t>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51-75%</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3</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11-20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26-50%</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2</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6-10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15-25%</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1</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&lt; 6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&lt; 15%</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bl>
          </a:graphicData>
        </a:graphic>
      </p:graphicFrame>
      <p:sp>
        <p:nvSpPr>
          <p:cNvPr id="3" name="TextBox 2"/>
          <p:cNvSpPr txBox="1"/>
          <p:nvPr/>
        </p:nvSpPr>
        <p:spPr>
          <a:xfrm rot="16200000">
            <a:off x="-955339" y="3012729"/>
            <a:ext cx="4063933" cy="784830"/>
          </a:xfrm>
          <a:prstGeom prst="rect">
            <a:avLst/>
          </a:prstGeom>
          <a:noFill/>
        </p:spPr>
        <p:txBody>
          <a:bodyPr wrap="none" rtlCol="0">
            <a:spAutoFit/>
          </a:bodyPr>
          <a:lstStyle/>
          <a:p>
            <a:pPr>
              <a:lnSpc>
                <a:spcPct val="90000"/>
              </a:lnSpc>
            </a:pPr>
            <a:r>
              <a:rPr lang="en-US" sz="5000" b="1" dirty="0" smtClean="0">
                <a:latin typeface="+mj-lt"/>
              </a:rPr>
              <a:t>Value Scale</a:t>
            </a:r>
            <a:endParaRPr lang="en-US" sz="5000" b="1" dirty="0">
              <a:latin typeface="+mj-lt"/>
            </a:endParaRPr>
          </a:p>
        </p:txBody>
      </p:sp>
    </p:spTree>
    <p:extLst>
      <p:ext uri="{BB962C8B-B14F-4D97-AF65-F5344CB8AC3E}">
        <p14:creationId xmlns:p14="http://schemas.microsoft.com/office/powerpoint/2010/main" val="246882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8823" y="1036637"/>
            <a:ext cx="4701143" cy="639762"/>
          </a:xfrm>
        </p:spPr>
        <p:txBody>
          <a:bodyPr/>
          <a:lstStyle/>
          <a:p>
            <a:r>
              <a:rPr lang="en-US" dirty="0" smtClean="0">
                <a:latin typeface="Comic Sans MS" panose="030F0702030302020204" pitchFamily="66" charset="0"/>
              </a:rPr>
              <a:t>What I’m </a:t>
            </a:r>
            <a:r>
              <a:rPr lang="en-US" u="sng" dirty="0" smtClean="0">
                <a:latin typeface="Comic Sans MS" panose="030F0702030302020204" pitchFamily="66" charset="0"/>
              </a:rPr>
              <a:t>REALLY</a:t>
            </a:r>
            <a:r>
              <a:rPr lang="en-US" dirty="0" smtClean="0">
                <a:latin typeface="Comic Sans MS" panose="030F0702030302020204" pitchFamily="66" charset="0"/>
              </a:rPr>
              <a:t> Good At:</a:t>
            </a:r>
            <a:endParaRPr lang="en-US" dirty="0">
              <a:latin typeface="Comic Sans MS" panose="030F0702030302020204" pitchFamily="66" charset="0"/>
            </a:endParaRPr>
          </a:p>
        </p:txBody>
      </p:sp>
      <p:sp>
        <p:nvSpPr>
          <p:cNvPr id="7" name="Content Placeholder 6"/>
          <p:cNvSpPr>
            <a:spLocks noGrp="1"/>
          </p:cNvSpPr>
          <p:nvPr>
            <p:ph sz="half" idx="2"/>
          </p:nvPr>
        </p:nvSpPr>
        <p:spPr>
          <a:xfrm>
            <a:off x="1333068" y="1742702"/>
            <a:ext cx="4380344" cy="4383460"/>
          </a:xfrm>
        </p:spPr>
        <p:txBody>
          <a:bodyPr/>
          <a:lstStyle/>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&amp; things</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Analysis / Stats</a:t>
            </a:r>
          </a:p>
          <a:p>
            <a:pPr marL="457200" indent="-457200">
              <a:buFont typeface="+mj-lt"/>
              <a:buAutoNum type="arabicPeriod"/>
            </a:pPr>
            <a:r>
              <a:rPr lang="en-US" dirty="0" smtClean="0">
                <a:latin typeface="Comic Sans MS" panose="030F0702030302020204" pitchFamily="66" charset="0"/>
              </a:rPr>
              <a:t>Communication – Verbal, Written, Listening</a:t>
            </a:r>
          </a:p>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Documentation</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Collaboration</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sp>
        <p:nvSpPr>
          <p:cNvPr id="8" name="Text Placeholder 7"/>
          <p:cNvSpPr>
            <a:spLocks noGrp="1"/>
          </p:cNvSpPr>
          <p:nvPr>
            <p:ph type="body" sz="quarter" idx="3"/>
          </p:nvPr>
        </p:nvSpPr>
        <p:spPr>
          <a:xfrm>
            <a:off x="5865813" y="1025751"/>
            <a:ext cx="3960084" cy="639762"/>
          </a:xfrm>
        </p:spPr>
        <p:txBody>
          <a:bodyPr/>
          <a:lstStyle/>
          <a:p>
            <a:r>
              <a:rPr lang="en-US" dirty="0" smtClean="0">
                <a:latin typeface="Comic Sans MS" panose="030F0702030302020204" pitchFamily="66" charset="0"/>
              </a:rPr>
              <a:t>What I </a:t>
            </a:r>
            <a:r>
              <a:rPr lang="en-US" u="sng" dirty="0" smtClean="0">
                <a:latin typeface="Comic Sans MS" panose="030F0702030302020204" pitchFamily="66" charset="0"/>
              </a:rPr>
              <a:t>REALLY</a:t>
            </a:r>
            <a:r>
              <a:rPr lang="en-US" dirty="0" smtClean="0">
                <a:latin typeface="Comic Sans MS" panose="030F0702030302020204" pitchFamily="66" charset="0"/>
              </a:rPr>
              <a:t> Enjoy:</a:t>
            </a:r>
            <a:endParaRPr lang="en-US" dirty="0">
              <a:latin typeface="Comic Sans MS" panose="030F0702030302020204" pitchFamily="66" charset="0"/>
            </a:endParaRPr>
          </a:p>
        </p:txBody>
      </p:sp>
      <p:sp>
        <p:nvSpPr>
          <p:cNvPr id="9" name="Content Placeholder 8"/>
          <p:cNvSpPr>
            <a:spLocks noGrp="1"/>
          </p:cNvSpPr>
          <p:nvPr>
            <p:ph sz="quarter" idx="4"/>
          </p:nvPr>
        </p:nvSpPr>
        <p:spPr>
          <a:xfrm>
            <a:off x="5846184" y="1743689"/>
            <a:ext cx="4045564" cy="4383459"/>
          </a:xfrm>
        </p:spPr>
        <p:txBody>
          <a:bodyPr/>
          <a:lstStyle/>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Collaborating</a:t>
            </a:r>
          </a:p>
          <a:p>
            <a:pPr marL="457200" indent="-457200">
              <a:buFont typeface="+mj-lt"/>
              <a:buAutoNum type="arabicPeriod"/>
            </a:pPr>
            <a:r>
              <a:rPr lang="en-US" dirty="0" smtClean="0">
                <a:latin typeface="Comic Sans MS" panose="030F0702030302020204" pitchFamily="66" charset="0"/>
              </a:rPr>
              <a:t>Teaching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t>
            </a:r>
            <a:br>
              <a:rPr lang="en-US" dirty="0" smtClean="0">
                <a:latin typeface="Comic Sans MS" panose="030F0702030302020204" pitchFamily="66" charset="0"/>
              </a:rPr>
            </a:br>
            <a:r>
              <a:rPr lang="en-US" dirty="0" smtClean="0">
                <a:latin typeface="Comic Sans MS" panose="030F0702030302020204" pitchFamily="66" charset="0"/>
              </a:rPr>
              <a:t>(things?)</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Painting</a:t>
            </a:r>
          </a:p>
          <a:p>
            <a:pPr marL="457200" indent="-457200">
              <a:buFont typeface="+mj-lt"/>
              <a:buAutoNum type="arabicPeriod"/>
            </a:pPr>
            <a:r>
              <a:rPr lang="en-US" dirty="0" smtClean="0">
                <a:latin typeface="Comic Sans MS" panose="030F0702030302020204" pitchFamily="66" charset="0"/>
              </a:rPr>
              <a:t>Home Improvements</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cxnSp>
        <p:nvCxnSpPr>
          <p:cNvPr id="11" name="Straight Connector 10"/>
          <p:cNvCxnSpPr/>
          <p:nvPr/>
        </p:nvCxnSpPr>
        <p:spPr>
          <a:xfrm>
            <a:off x="5789612" y="1025751"/>
            <a:ext cx="0" cy="510041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65212" y="1704107"/>
            <a:ext cx="10095344"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12812" y="21336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1012" y="47244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55425" y="1667481"/>
            <a:ext cx="3210187"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13412" y="3505200"/>
            <a:ext cx="4055915" cy="429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15537" y="1698635"/>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12812" y="42672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1011" y="423069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1697" y="5105400"/>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28747" y="2576859"/>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69982" y="3038117"/>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72147" y="2181823"/>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71696" y="5547692"/>
            <a:ext cx="405591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349117" y="4114800"/>
            <a:ext cx="1392252" cy="0"/>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80612" y="1021312"/>
            <a:ext cx="0" cy="505978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08924" y="1202861"/>
            <a:ext cx="981359" cy="461665"/>
          </a:xfrm>
          <a:prstGeom prst="rect">
            <a:avLst/>
          </a:prstGeom>
          <a:noFill/>
        </p:spPr>
        <p:txBody>
          <a:bodyPr wrap="none" rtlCol="0">
            <a:spAutoFit/>
          </a:bodyPr>
          <a:lstStyle/>
          <a:p>
            <a:r>
              <a:rPr lang="en-US" sz="2400" b="1" dirty="0" smtClean="0">
                <a:latin typeface="Comic Sans MS" panose="030F0702030302020204" pitchFamily="66" charset="0"/>
              </a:rPr>
              <a:t>Value</a:t>
            </a:r>
            <a:endParaRPr lang="en-US" sz="2400" b="1" dirty="0">
              <a:latin typeface="Comic Sans MS" panose="030F0702030302020204" pitchFamily="66" charset="0"/>
            </a:endParaRPr>
          </a:p>
        </p:txBody>
      </p:sp>
      <p:sp>
        <p:nvSpPr>
          <p:cNvPr id="25" name="Content Placeholder 8"/>
          <p:cNvSpPr txBox="1">
            <a:spLocks/>
          </p:cNvSpPr>
          <p:nvPr/>
        </p:nvSpPr>
        <p:spPr bwMode="auto">
          <a:xfrm>
            <a:off x="10141460" y="1708069"/>
            <a:ext cx="825391" cy="438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18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kern="0" dirty="0" smtClean="0">
                <a:latin typeface="Comic Sans MS" panose="030F0702030302020204" pitchFamily="66" charset="0"/>
              </a:rPr>
              <a:t>5</a:t>
            </a:r>
          </a:p>
          <a:p>
            <a:pPr marL="0" indent="0">
              <a:buNone/>
            </a:pPr>
            <a:r>
              <a:rPr lang="en-US" kern="0" dirty="0" smtClean="0">
                <a:latin typeface="Comic Sans MS" panose="030F0702030302020204" pitchFamily="66" charset="0"/>
              </a:rPr>
              <a:t>4</a:t>
            </a:r>
          </a:p>
          <a:p>
            <a:pPr marL="0" indent="0">
              <a:buNone/>
            </a:pPr>
            <a:endParaRPr lang="en-US" kern="0" dirty="0">
              <a:latin typeface="Comic Sans MS" panose="030F0702030302020204" pitchFamily="66" charset="0"/>
            </a:endParaRPr>
          </a:p>
          <a:p>
            <a:pPr marL="0" indent="0">
              <a:buNone/>
            </a:pPr>
            <a:r>
              <a:rPr lang="en-US" kern="0" dirty="0" smtClean="0">
                <a:latin typeface="Comic Sans MS" panose="030F0702030302020204" pitchFamily="66" charset="0"/>
              </a:rPr>
              <a:t>3</a:t>
            </a:r>
          </a:p>
          <a:p>
            <a:pPr marL="0" indent="0">
              <a:buNone/>
            </a:pPr>
            <a:r>
              <a:rPr lang="en-US" kern="0" dirty="0">
                <a:latin typeface="Comic Sans MS" panose="030F0702030302020204" pitchFamily="66" charset="0"/>
              </a:rPr>
              <a:t>1</a:t>
            </a:r>
            <a:endParaRPr lang="en-US" kern="0" dirty="0" smtClean="0">
              <a:latin typeface="Comic Sans MS" panose="030F0702030302020204" pitchFamily="66" charset="0"/>
            </a:endParaRPr>
          </a:p>
          <a:p>
            <a:pPr marL="0" indent="0">
              <a:buNone/>
            </a:pPr>
            <a:endParaRPr lang="en-US" kern="0" dirty="0" smtClean="0">
              <a:latin typeface="Comic Sans MS" panose="030F0702030302020204" pitchFamily="66" charset="0"/>
            </a:endParaRPr>
          </a:p>
          <a:p>
            <a:pPr marL="0" indent="0">
              <a:buNone/>
            </a:pPr>
            <a:r>
              <a:rPr lang="en-US" kern="0" dirty="0">
                <a:latin typeface="Comic Sans MS" panose="030F0702030302020204" pitchFamily="66" charset="0"/>
              </a:rPr>
              <a:t>2</a:t>
            </a:r>
            <a:endParaRPr lang="en-US" kern="0" dirty="0" smtClean="0">
              <a:latin typeface="Comic Sans MS" panose="030F0702030302020204" pitchFamily="66" charset="0"/>
            </a:endParaRPr>
          </a:p>
          <a:p>
            <a:pPr marL="0" indent="0">
              <a:buNone/>
            </a:pPr>
            <a:r>
              <a:rPr lang="en-US" kern="0" dirty="0" smtClean="0">
                <a:latin typeface="Comic Sans MS" panose="030F0702030302020204" pitchFamily="66" charset="0"/>
              </a:rPr>
              <a:t>4</a:t>
            </a:r>
          </a:p>
        </p:txBody>
      </p:sp>
    </p:spTree>
    <p:extLst>
      <p:ext uri="{BB962C8B-B14F-4D97-AF65-F5344CB8AC3E}">
        <p14:creationId xmlns:p14="http://schemas.microsoft.com/office/powerpoint/2010/main" val="343951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1602900"/>
              </p:ext>
            </p:extLst>
          </p:nvPr>
        </p:nvGraphicFramePr>
        <p:xfrm>
          <a:off x="2132012" y="381000"/>
          <a:ext cx="8229600" cy="6048288"/>
        </p:xfrm>
        <a:graphic>
          <a:graphicData uri="http://schemas.openxmlformats.org/drawingml/2006/table">
            <a:tbl>
              <a:tblPr firstRow="1" bandRow="1">
                <a:tableStyleId>{8EC20E35-A176-4012-BC5E-935CFFF8708E}</a:tableStyleId>
              </a:tblPr>
              <a:tblGrid>
                <a:gridCol w="2205872"/>
                <a:gridCol w="3648173"/>
                <a:gridCol w="2375555"/>
              </a:tblGrid>
              <a:tr h="811998">
                <a:tc>
                  <a:txBody>
                    <a:bodyPr/>
                    <a:lstStyle/>
                    <a:p>
                      <a:pPr algn="ctr"/>
                      <a:r>
                        <a:rPr lang="en-US" sz="3200" dirty="0" smtClean="0"/>
                        <a:t>Value</a:t>
                      </a:r>
                      <a:endParaRPr lang="en-US" sz="3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200" baseline="0" dirty="0" err="1" smtClean="0"/>
                        <a:t>Hrs</a:t>
                      </a:r>
                      <a:r>
                        <a:rPr lang="en-US" sz="3200" baseline="0" dirty="0" smtClean="0"/>
                        <a:t>  / </a:t>
                      </a:r>
                      <a:r>
                        <a:rPr lang="en-US" sz="3200" baseline="0" dirty="0" err="1" smtClean="0"/>
                        <a:t>wk</a:t>
                      </a:r>
                      <a:endParaRPr lang="en-US" sz="3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200" dirty="0" smtClean="0"/>
                        <a:t>%</a:t>
                      </a:r>
                      <a:endParaRPr lang="en-US" sz="3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5</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31-40</a:t>
                      </a:r>
                      <a:r>
                        <a:rPr lang="en-US" sz="4800" baseline="30000" dirty="0" smtClean="0"/>
                        <a:t>+</a:t>
                      </a:r>
                      <a:endParaRPr lang="en-US" sz="4800" b="1"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76-100%</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4</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21-30</a:t>
                      </a:r>
                      <a:r>
                        <a:rPr lang="en-US" sz="4800" baseline="0" dirty="0" smtClean="0"/>
                        <a:t>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51-75%</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3</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11-20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26-50%</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2</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6-10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15-25%</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1047258">
                <a:tc>
                  <a:txBody>
                    <a:bodyPr/>
                    <a:lstStyle/>
                    <a:p>
                      <a:pPr algn="ctr"/>
                      <a:r>
                        <a:rPr lang="en-US" sz="4800" dirty="0" smtClean="0"/>
                        <a:t>1</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800" dirty="0" smtClean="0"/>
                        <a:t>&lt; 6 </a:t>
                      </a:r>
                      <a:endParaRPr lang="en-US"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3600" dirty="0" smtClean="0"/>
                        <a:t>&lt; 15%</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bl>
          </a:graphicData>
        </a:graphic>
      </p:graphicFrame>
      <p:sp>
        <p:nvSpPr>
          <p:cNvPr id="3" name="TextBox 2"/>
          <p:cNvSpPr txBox="1"/>
          <p:nvPr/>
        </p:nvSpPr>
        <p:spPr>
          <a:xfrm rot="16200000">
            <a:off x="-955339" y="3012729"/>
            <a:ext cx="4063933" cy="784830"/>
          </a:xfrm>
          <a:prstGeom prst="rect">
            <a:avLst/>
          </a:prstGeom>
          <a:noFill/>
        </p:spPr>
        <p:txBody>
          <a:bodyPr wrap="none" rtlCol="0">
            <a:spAutoFit/>
          </a:bodyPr>
          <a:lstStyle/>
          <a:p>
            <a:pPr>
              <a:lnSpc>
                <a:spcPct val="90000"/>
              </a:lnSpc>
            </a:pPr>
            <a:r>
              <a:rPr lang="en-US" sz="5000" b="1" dirty="0" smtClean="0">
                <a:latin typeface="+mj-lt"/>
              </a:rPr>
              <a:t>Value Scale</a:t>
            </a:r>
            <a:endParaRPr lang="en-US" sz="5000" b="1" dirty="0">
              <a:latin typeface="+mj-lt"/>
            </a:endParaRPr>
          </a:p>
        </p:txBody>
      </p:sp>
    </p:spTree>
    <p:extLst>
      <p:ext uri="{BB962C8B-B14F-4D97-AF65-F5344CB8AC3E}">
        <p14:creationId xmlns:p14="http://schemas.microsoft.com/office/powerpoint/2010/main" val="27144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400" dirty="0" smtClean="0"/>
              <a:t>Now What?  </a:t>
            </a:r>
            <a:r>
              <a:rPr lang="en-US" dirty="0" smtClean="0"/>
              <a:t>(next steps)</a:t>
            </a:r>
            <a:endParaRPr lang="en-US" dirty="0"/>
          </a:p>
        </p:txBody>
      </p:sp>
      <p:sp>
        <p:nvSpPr>
          <p:cNvPr id="14" name="Content Placeholder 13"/>
          <p:cNvSpPr>
            <a:spLocks noGrp="1"/>
          </p:cNvSpPr>
          <p:nvPr>
            <p:ph sz="half" idx="1"/>
          </p:nvPr>
        </p:nvSpPr>
        <p:spPr>
          <a:xfrm>
            <a:off x="684212" y="1905000"/>
            <a:ext cx="4419599" cy="4267200"/>
          </a:xfrm>
        </p:spPr>
        <p:txBody>
          <a:bodyPr>
            <a:normAutofit lnSpcReduction="10000"/>
          </a:bodyPr>
          <a:lstStyle/>
          <a:p>
            <a:pPr marL="0" indent="0">
              <a:buNone/>
            </a:pPr>
            <a:r>
              <a:rPr lang="en-US" sz="3200" dirty="0" smtClean="0"/>
              <a:t>Ask your:</a:t>
            </a:r>
          </a:p>
          <a:p>
            <a:r>
              <a:rPr lang="en-US" sz="3200" dirty="0" smtClean="0"/>
              <a:t>Family</a:t>
            </a:r>
          </a:p>
          <a:p>
            <a:r>
              <a:rPr lang="en-US" sz="3200" dirty="0" smtClean="0"/>
              <a:t>Friends</a:t>
            </a:r>
          </a:p>
          <a:p>
            <a:r>
              <a:rPr lang="en-US" sz="3200" dirty="0" smtClean="0"/>
              <a:t>Networking Contacts</a:t>
            </a:r>
          </a:p>
          <a:p>
            <a:r>
              <a:rPr lang="en-US" sz="3200" dirty="0" smtClean="0"/>
              <a:t>Former Co-Workers / Bosses</a:t>
            </a:r>
          </a:p>
        </p:txBody>
      </p:sp>
      <p:sp>
        <p:nvSpPr>
          <p:cNvPr id="2" name="Content Placeholder 1"/>
          <p:cNvSpPr>
            <a:spLocks noGrp="1"/>
          </p:cNvSpPr>
          <p:nvPr>
            <p:ph sz="half" idx="2"/>
          </p:nvPr>
        </p:nvSpPr>
        <p:spPr>
          <a:xfrm>
            <a:off x="5637212" y="1905000"/>
            <a:ext cx="6172199" cy="4267200"/>
          </a:xfrm>
        </p:spPr>
        <p:txBody>
          <a:bodyPr>
            <a:normAutofit lnSpcReduction="10000"/>
          </a:bodyPr>
          <a:lstStyle/>
          <a:p>
            <a:r>
              <a:rPr lang="en-US" sz="4400" dirty="0" smtClean="0"/>
              <a:t>What am I REALLY good at?</a:t>
            </a:r>
          </a:p>
          <a:p>
            <a:r>
              <a:rPr lang="en-US" sz="4400" dirty="0" smtClean="0"/>
              <a:t>What do I REALLY seem to enjoy?</a:t>
            </a:r>
          </a:p>
          <a:p>
            <a:pPr marL="0" indent="0">
              <a:buNone/>
            </a:pPr>
            <a:endParaRPr lang="en-US" sz="4400" dirty="0" smtClean="0"/>
          </a:p>
          <a:p>
            <a:pPr marL="0" indent="0">
              <a:buNone/>
            </a:pPr>
            <a:r>
              <a:rPr lang="en-US" sz="3500" dirty="0" smtClean="0"/>
              <a:t>(add these results to your list)</a:t>
            </a:r>
            <a:endParaRPr lang="en-US" sz="3500"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274638"/>
            <a:ext cx="9143998" cy="1173162"/>
          </a:xfrm>
        </p:spPr>
        <p:txBody>
          <a:bodyPr>
            <a:normAutofit fontScale="90000"/>
          </a:bodyPr>
          <a:lstStyle/>
          <a:p>
            <a:r>
              <a:rPr lang="en-US" sz="3600" dirty="0" smtClean="0"/>
              <a:t>Additional Resources: </a:t>
            </a:r>
            <a:r>
              <a:rPr lang="en-US" sz="4900" dirty="0" smtClean="0">
                <a:hlinkClick r:id="rId3"/>
              </a:rPr>
              <a:t>TagCrowd.com</a:t>
            </a:r>
            <a:endParaRPr lang="en-US" sz="4900" dirty="0"/>
          </a:p>
        </p:txBody>
      </p:sp>
      <p:sp>
        <p:nvSpPr>
          <p:cNvPr id="5" name="Content Placeholder 4"/>
          <p:cNvSpPr>
            <a:spLocks noGrp="1"/>
          </p:cNvSpPr>
          <p:nvPr>
            <p:ph sz="half" idx="1"/>
          </p:nvPr>
        </p:nvSpPr>
        <p:spPr>
          <a:xfrm>
            <a:off x="1522413" y="1905000"/>
            <a:ext cx="9677399" cy="609600"/>
          </a:xfrm>
        </p:spPr>
        <p:txBody>
          <a:bodyPr/>
          <a:lstStyle/>
          <a:p>
            <a:pPr marL="0" indent="0">
              <a:buNone/>
            </a:pPr>
            <a:r>
              <a:rPr lang="en-US" dirty="0" smtClean="0"/>
              <a:t>Resume Results:</a:t>
            </a:r>
          </a:p>
          <a:p>
            <a:pPr marL="0" indent="0">
              <a:buNone/>
            </a:pP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2" y="2514600"/>
            <a:ext cx="10575376" cy="3886200"/>
          </a:xfrm>
          <a:prstGeom prst="rect">
            <a:avLst/>
          </a:prstGeom>
        </p:spPr>
      </p:pic>
    </p:spTree>
    <p:extLst>
      <p:ext uri="{BB962C8B-B14F-4D97-AF65-F5344CB8AC3E}">
        <p14:creationId xmlns:p14="http://schemas.microsoft.com/office/powerpoint/2010/main" val="252710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274638"/>
            <a:ext cx="9143998" cy="1173162"/>
          </a:xfrm>
        </p:spPr>
        <p:txBody>
          <a:bodyPr>
            <a:normAutofit fontScale="90000"/>
          </a:bodyPr>
          <a:lstStyle/>
          <a:p>
            <a:r>
              <a:rPr lang="en-US" sz="3600" dirty="0" smtClean="0"/>
              <a:t>Additional Resources: </a:t>
            </a:r>
            <a:r>
              <a:rPr lang="en-US" sz="4900" dirty="0" smtClean="0">
                <a:hlinkClick r:id="rId3"/>
              </a:rPr>
              <a:t>TagCrowd.com</a:t>
            </a:r>
            <a:endParaRPr lang="en-US" sz="4900" dirty="0"/>
          </a:p>
        </p:txBody>
      </p:sp>
      <p:sp>
        <p:nvSpPr>
          <p:cNvPr id="5" name="Content Placeholder 4"/>
          <p:cNvSpPr>
            <a:spLocks noGrp="1"/>
          </p:cNvSpPr>
          <p:nvPr>
            <p:ph sz="half" idx="1"/>
          </p:nvPr>
        </p:nvSpPr>
        <p:spPr>
          <a:xfrm>
            <a:off x="1522413" y="1905000"/>
            <a:ext cx="9677399" cy="609600"/>
          </a:xfrm>
        </p:spPr>
        <p:txBody>
          <a:bodyPr/>
          <a:lstStyle/>
          <a:p>
            <a:pPr marL="0" indent="0">
              <a:buNone/>
            </a:pPr>
            <a:r>
              <a:rPr lang="en-US" dirty="0" smtClean="0"/>
              <a:t>Good At / Enjoy Assessment Results:</a:t>
            </a:r>
          </a:p>
          <a:p>
            <a:pPr marL="0"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14" y="2667000"/>
            <a:ext cx="11953597" cy="3200400"/>
          </a:xfrm>
          <a:prstGeom prst="rect">
            <a:avLst/>
          </a:prstGeom>
        </p:spPr>
      </p:pic>
    </p:spTree>
    <p:extLst>
      <p:ext uri="{BB962C8B-B14F-4D97-AF65-F5344CB8AC3E}">
        <p14:creationId xmlns:p14="http://schemas.microsoft.com/office/powerpoint/2010/main" val="242817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Additional Resources:  </a:t>
            </a:r>
            <a:br>
              <a:rPr lang="en-US" dirty="0" smtClean="0"/>
            </a:br>
            <a:r>
              <a:rPr lang="en-US" sz="4400" dirty="0" smtClean="0"/>
              <a:t>Self-Assessment Tools</a:t>
            </a:r>
            <a:endParaRPr lang="en-US" sz="4400" dirty="0"/>
          </a:p>
        </p:txBody>
      </p:sp>
      <p:sp>
        <p:nvSpPr>
          <p:cNvPr id="6" name="Content Placeholder 5"/>
          <p:cNvSpPr>
            <a:spLocks noGrp="1"/>
          </p:cNvSpPr>
          <p:nvPr>
            <p:ph idx="1"/>
          </p:nvPr>
        </p:nvSpPr>
        <p:spPr>
          <a:xfrm>
            <a:off x="1522414" y="1905000"/>
            <a:ext cx="9144000" cy="990600"/>
          </a:xfrm>
        </p:spPr>
        <p:txBody>
          <a:bodyPr/>
          <a:lstStyle/>
          <a:p>
            <a:r>
              <a:rPr lang="en-US" sz="3200" dirty="0" smtClean="0"/>
              <a:t>Holland Code Quiz – work personality assessment</a:t>
            </a:r>
            <a:r>
              <a:rPr lang="en-US" dirty="0"/>
              <a:t/>
            </a:r>
            <a:br>
              <a:rPr lang="en-US" dirty="0"/>
            </a:br>
            <a:r>
              <a:rPr lang="en-US" dirty="0">
                <a:hlinkClick r:id="rId3"/>
              </a:rPr>
              <a:t>http://</a:t>
            </a:r>
            <a:r>
              <a:rPr lang="en-US" dirty="0" smtClean="0">
                <a:hlinkClick r:id="rId3"/>
              </a:rPr>
              <a:t>www.roguecc.edu/Counseling/HollandCodes/test.asp</a:t>
            </a:r>
            <a:endParaRPr lang="en-US" dirty="0" smtClean="0"/>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812" y="3461982"/>
            <a:ext cx="8680330" cy="2696570"/>
          </a:xfrm>
          <a:prstGeom prst="rect">
            <a:avLst/>
          </a:prstGeom>
        </p:spPr>
      </p:pic>
    </p:spTree>
    <p:extLst>
      <p:ext uri="{BB962C8B-B14F-4D97-AF65-F5344CB8AC3E}">
        <p14:creationId xmlns:p14="http://schemas.microsoft.com/office/powerpoint/2010/main" val="157978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0012" y="838200"/>
            <a:ext cx="9525000" cy="5299912"/>
          </a:xfrm>
          <a:prstGeom prst="rect">
            <a:avLst/>
          </a:prstGeom>
          <a:noFill/>
        </p:spPr>
        <p:txBody>
          <a:bodyPr wrap="square" rtlCol="0">
            <a:spAutoFit/>
          </a:bodyPr>
          <a:lstStyle/>
          <a:p>
            <a:pPr>
              <a:lnSpc>
                <a:spcPct val="90000"/>
              </a:lnSpc>
            </a:pPr>
            <a:r>
              <a:rPr lang="en-US" sz="4800" b="1" dirty="0" smtClean="0"/>
              <a:t>With everything that has happened to you, you can either feel sorry for yourself or treat what has happened as a gift.  Everything is either an opportunity to grow or an obstacle to keep you from growing.  You get to choose.  </a:t>
            </a:r>
          </a:p>
          <a:p>
            <a:pPr algn="r">
              <a:lnSpc>
                <a:spcPct val="90000"/>
              </a:lnSpc>
            </a:pPr>
            <a:r>
              <a:rPr lang="en-US" sz="3600" i="1" dirty="0" smtClean="0">
                <a:latin typeface="+mj-lt"/>
              </a:rPr>
              <a:t>-Wayne W. Dyer</a:t>
            </a:r>
            <a:r>
              <a:rPr lang="en-US" sz="3600" i="1" dirty="0" smtClean="0"/>
              <a:t>  </a:t>
            </a:r>
            <a:endParaRPr lang="en-US" sz="3600" i="1" dirty="0"/>
          </a:p>
        </p:txBody>
      </p:sp>
    </p:spTree>
    <p:extLst>
      <p:ext uri="{BB962C8B-B14F-4D97-AF65-F5344CB8AC3E}">
        <p14:creationId xmlns:p14="http://schemas.microsoft.com/office/powerpoint/2010/main" val="154080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hlinkClick r:id="rId3"/>
              </a:rPr>
              <a:t>O*NET Online</a:t>
            </a:r>
            <a:endParaRPr lang="en-US" sz="4400" dirty="0"/>
          </a:p>
        </p:txBody>
      </p:sp>
      <p:sp>
        <p:nvSpPr>
          <p:cNvPr id="6" name="Content Placeholder 5"/>
          <p:cNvSpPr>
            <a:spLocks noGrp="1"/>
          </p:cNvSpPr>
          <p:nvPr>
            <p:ph idx="1"/>
          </p:nvPr>
        </p:nvSpPr>
        <p:spPr>
          <a:xfrm>
            <a:off x="1521962" y="1752600"/>
            <a:ext cx="9525449" cy="1219200"/>
          </a:xfrm>
        </p:spPr>
        <p:txBody>
          <a:bodyPr>
            <a:normAutofit/>
          </a:bodyPr>
          <a:lstStyle/>
          <a:p>
            <a:r>
              <a:rPr lang="en-US" sz="3200" dirty="0" smtClean="0"/>
              <a:t>Interest Profiler* at </a:t>
            </a:r>
            <a:r>
              <a:rPr lang="en-US" sz="3200" i="1" dirty="0" smtClean="0"/>
              <a:t>My Next Move</a:t>
            </a:r>
            <a:r>
              <a:rPr lang="en-US" dirty="0"/>
              <a:t/>
            </a:r>
            <a:br>
              <a:rPr lang="en-US" dirty="0"/>
            </a:br>
            <a:r>
              <a:rPr lang="en-US" dirty="0">
                <a:hlinkClick r:id="rId4"/>
              </a:rPr>
              <a:t>http://</a:t>
            </a:r>
            <a:r>
              <a:rPr lang="en-US" dirty="0" smtClean="0">
                <a:hlinkClick r:id="rId4"/>
              </a:rPr>
              <a:t>www.mynextmove.org/explore/ip</a:t>
            </a:r>
            <a:r>
              <a:rPr lang="en-US" dirty="0" smtClean="0"/>
              <a:t> </a:t>
            </a:r>
            <a:endParaRPr lang="en-US" dirty="0"/>
          </a:p>
        </p:txBody>
      </p:sp>
      <p:pic>
        <p:nvPicPr>
          <p:cNvPr id="2" name="Picture 1"/>
          <p:cNvPicPr>
            <a:picLocks noChangeAspect="1"/>
          </p:cNvPicPr>
          <p:nvPr/>
        </p:nvPicPr>
        <p:blipFill>
          <a:blip r:embed="rId5"/>
          <a:stretch>
            <a:fillRect/>
          </a:stretch>
        </p:blipFill>
        <p:spPr>
          <a:xfrm>
            <a:off x="2589212" y="2743200"/>
            <a:ext cx="6477000" cy="3972787"/>
          </a:xfrm>
          <a:prstGeom prst="rect">
            <a:avLst/>
          </a:prstGeom>
        </p:spPr>
      </p:pic>
      <p:sp>
        <p:nvSpPr>
          <p:cNvPr id="4" name="TextBox 3"/>
          <p:cNvSpPr txBox="1"/>
          <p:nvPr/>
        </p:nvSpPr>
        <p:spPr>
          <a:xfrm>
            <a:off x="9332912" y="4700023"/>
            <a:ext cx="2667000" cy="1089529"/>
          </a:xfrm>
          <a:prstGeom prst="rect">
            <a:avLst/>
          </a:prstGeom>
          <a:noFill/>
        </p:spPr>
        <p:txBody>
          <a:bodyPr wrap="square" rtlCol="0">
            <a:spAutoFit/>
          </a:bodyPr>
          <a:lstStyle/>
          <a:p>
            <a:pPr>
              <a:lnSpc>
                <a:spcPct val="90000"/>
              </a:lnSpc>
            </a:pPr>
            <a:r>
              <a:rPr lang="en-US" i="1" dirty="0" smtClean="0"/>
              <a:t>*Same survey is available on ohiomeansjobs.com and can be saved for future reference </a:t>
            </a:r>
            <a:endParaRPr lang="en-US" i="1" dirty="0"/>
          </a:p>
        </p:txBody>
      </p:sp>
    </p:spTree>
    <p:extLst>
      <p:ext uri="{BB962C8B-B14F-4D97-AF65-F5344CB8AC3E}">
        <p14:creationId xmlns:p14="http://schemas.microsoft.com/office/powerpoint/2010/main" val="20138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hlinkClick r:id="rId3"/>
              </a:rPr>
              <a:t>O*NET Online</a:t>
            </a:r>
            <a:endParaRPr lang="en-US" sz="4400" dirty="0"/>
          </a:p>
        </p:txBody>
      </p:sp>
      <p:sp>
        <p:nvSpPr>
          <p:cNvPr id="7" name="Content Placeholder 5"/>
          <p:cNvSpPr txBox="1">
            <a:spLocks/>
          </p:cNvSpPr>
          <p:nvPr/>
        </p:nvSpPr>
        <p:spPr>
          <a:xfrm>
            <a:off x="1522414" y="1752600"/>
            <a:ext cx="9982198" cy="1219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Interests Search – Holland Codes</a:t>
            </a:r>
            <a:r>
              <a:rPr lang="en-US" dirty="0"/>
              <a:t/>
            </a:r>
            <a:br>
              <a:rPr lang="en-US" dirty="0"/>
            </a:br>
            <a:r>
              <a:rPr lang="en-US" dirty="0">
                <a:hlinkClick r:id="rId4"/>
              </a:rPr>
              <a:t>http://www.onetonline.org/explore/interests/Social/Artistic/Investigative</a:t>
            </a:r>
            <a:r>
              <a:rPr lang="en-US" dirty="0" smtClean="0">
                <a:hlinkClick r:id="rId4"/>
              </a:rPr>
              <a:t>/</a:t>
            </a:r>
            <a:r>
              <a:rPr lang="en-US" dirty="0" smtClean="0"/>
              <a:t> </a:t>
            </a:r>
            <a:endParaRPr lang="en-US" dirty="0"/>
          </a:p>
        </p:txBody>
      </p:sp>
      <p:pic>
        <p:nvPicPr>
          <p:cNvPr id="4" name="Picture 3"/>
          <p:cNvPicPr>
            <a:picLocks noChangeAspect="1"/>
          </p:cNvPicPr>
          <p:nvPr/>
        </p:nvPicPr>
        <p:blipFill>
          <a:blip r:embed="rId5"/>
          <a:stretch>
            <a:fillRect/>
          </a:stretch>
        </p:blipFill>
        <p:spPr>
          <a:xfrm>
            <a:off x="1874837" y="2743200"/>
            <a:ext cx="8791575" cy="4013745"/>
          </a:xfrm>
          <a:prstGeom prst="rect">
            <a:avLst/>
          </a:prstGeom>
        </p:spPr>
      </p:pic>
    </p:spTree>
    <p:extLst>
      <p:ext uri="{BB962C8B-B14F-4D97-AF65-F5344CB8AC3E}">
        <p14:creationId xmlns:p14="http://schemas.microsoft.com/office/powerpoint/2010/main" val="591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7174" y="114300"/>
            <a:ext cx="9134475" cy="6629400"/>
          </a:xfrm>
          <a:prstGeom prst="rect">
            <a:avLst/>
          </a:prstGeom>
        </p:spPr>
      </p:pic>
      <p:sp>
        <p:nvSpPr>
          <p:cNvPr id="3" name="Right Arrow 2"/>
          <p:cNvSpPr/>
          <p:nvPr/>
        </p:nvSpPr>
        <p:spPr>
          <a:xfrm rot="20511327">
            <a:off x="1016358" y="5165545"/>
            <a:ext cx="4864608" cy="463023"/>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4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hlinkClick r:id="rId3"/>
              </a:rPr>
              <a:t>Ohio Means Jobs</a:t>
            </a:r>
            <a:endParaRPr lang="en-US" sz="4400" dirty="0"/>
          </a:p>
        </p:txBody>
      </p:sp>
      <p:sp>
        <p:nvSpPr>
          <p:cNvPr id="7" name="Content Placeholder 5"/>
          <p:cNvSpPr txBox="1">
            <a:spLocks/>
          </p:cNvSpPr>
          <p:nvPr/>
        </p:nvSpPr>
        <p:spPr>
          <a:xfrm>
            <a:off x="1522414" y="1752600"/>
            <a:ext cx="9982198" cy="1219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Career Profile in </a:t>
            </a:r>
            <a:r>
              <a:rPr lang="en-US" sz="3200" i="1" dirty="0" smtClean="0"/>
              <a:t>Backpack </a:t>
            </a:r>
            <a:r>
              <a:rPr lang="en-US" dirty="0"/>
              <a:t/>
            </a:r>
            <a:br>
              <a:rPr lang="en-US" dirty="0"/>
            </a:br>
            <a:r>
              <a:rPr lang="en-US" dirty="0"/>
              <a:t> </a:t>
            </a:r>
            <a:r>
              <a:rPr lang="en-US" dirty="0">
                <a:hlinkClick r:id="rId4"/>
              </a:rPr>
              <a:t>https://</a:t>
            </a:r>
            <a:r>
              <a:rPr lang="en-US" dirty="0" smtClean="0">
                <a:hlinkClick r:id="rId4"/>
              </a:rPr>
              <a:t>jobseeker.ohiomeansjobs.monster.com/ExploreIt/Default.aspx</a:t>
            </a:r>
            <a:r>
              <a:rPr lang="en-US" dirty="0" smtClean="0"/>
              <a:t> </a:t>
            </a:r>
            <a:endParaRPr lang="en-US" dirty="0"/>
          </a:p>
        </p:txBody>
      </p:sp>
      <p:pic>
        <p:nvPicPr>
          <p:cNvPr id="2" name="Picture 1"/>
          <p:cNvPicPr>
            <a:picLocks noChangeAspect="1"/>
          </p:cNvPicPr>
          <p:nvPr/>
        </p:nvPicPr>
        <p:blipFill>
          <a:blip r:embed="rId5"/>
          <a:stretch>
            <a:fillRect/>
          </a:stretch>
        </p:blipFill>
        <p:spPr>
          <a:xfrm>
            <a:off x="2284412" y="2667000"/>
            <a:ext cx="7400925" cy="4057650"/>
          </a:xfrm>
          <a:prstGeom prst="rect">
            <a:avLst/>
          </a:prstGeom>
        </p:spPr>
      </p:pic>
    </p:spTree>
    <p:extLst>
      <p:ext uri="{BB962C8B-B14F-4D97-AF65-F5344CB8AC3E}">
        <p14:creationId xmlns:p14="http://schemas.microsoft.com/office/powerpoint/2010/main" val="243463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Additional Resources:  </a:t>
            </a:r>
            <a:br>
              <a:rPr lang="en-US" dirty="0" smtClean="0"/>
            </a:br>
            <a:r>
              <a:rPr lang="en-US" sz="4400" dirty="0" smtClean="0"/>
              <a:t>Self-Assessment Tools</a:t>
            </a:r>
            <a:endParaRPr lang="en-US" sz="4400" dirty="0"/>
          </a:p>
        </p:txBody>
      </p:sp>
      <p:sp>
        <p:nvSpPr>
          <p:cNvPr id="6" name="Content Placeholder 5"/>
          <p:cNvSpPr>
            <a:spLocks noGrp="1"/>
          </p:cNvSpPr>
          <p:nvPr>
            <p:ph idx="1"/>
          </p:nvPr>
        </p:nvSpPr>
        <p:spPr>
          <a:xfrm>
            <a:off x="4189412" y="1744579"/>
            <a:ext cx="7086598" cy="4343400"/>
          </a:xfrm>
        </p:spPr>
        <p:txBody>
          <a:bodyPr/>
          <a:lstStyle/>
          <a:p>
            <a:r>
              <a:rPr lang="en-US" sz="3200" i="1" dirty="0" smtClean="0"/>
              <a:t>StrengthsFinder 2.0</a:t>
            </a:r>
          </a:p>
          <a:p>
            <a:r>
              <a:rPr lang="en-US" sz="3200" dirty="0" smtClean="0"/>
              <a:t>Myers Briggs Type Indicator (MBTI)</a:t>
            </a:r>
          </a:p>
          <a:p>
            <a:r>
              <a:rPr lang="en-US" sz="3200" dirty="0" smtClean="0"/>
              <a:t>Golden Personality Type Profiler</a:t>
            </a:r>
          </a:p>
          <a:p>
            <a:r>
              <a:rPr lang="en-US" sz="3200" i="1" dirty="0" smtClean="0"/>
              <a:t>What Color is Your Parachute?</a:t>
            </a:r>
          </a:p>
          <a:p>
            <a:r>
              <a:rPr lang="en-US" sz="3200" i="1" dirty="0" smtClean="0"/>
              <a:t>How to Do What You Love for a Living</a:t>
            </a:r>
          </a:p>
          <a:p>
            <a:endParaRPr lang="en-US" dirty="0"/>
          </a:p>
        </p:txBody>
      </p:sp>
      <p:pic>
        <p:nvPicPr>
          <p:cNvPr id="26626" name="Picture 2" descr="http://www.willowpathconsulting.com/wp-content/uploads/2014/07/mbti-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323" y="2259266"/>
            <a:ext cx="1592975" cy="116538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ecx.images-amazon.com/images/I/41VU8jWz36L._SX360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809" y="1800454"/>
            <a:ext cx="1200009" cy="1654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090437" y="3733030"/>
            <a:ext cx="1466850" cy="695325"/>
          </a:xfrm>
          <a:prstGeom prst="rect">
            <a:avLst/>
          </a:prstGeom>
        </p:spPr>
      </p:pic>
      <p:pic>
        <p:nvPicPr>
          <p:cNvPr id="26630" name="Picture 6" descr="http://ecx.images-amazon.com/images/I/51yf%2B4EnHHL._SY344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4236" y="3959666"/>
            <a:ext cx="1047888" cy="1576388"/>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ecx.images-amazon.com/images/I/51EW3YSBC9L._SX295_BO1,204,203,200_.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6286" y="4688569"/>
            <a:ext cx="1062037" cy="169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0411" y="1828800"/>
            <a:ext cx="5105029" cy="3200400"/>
          </a:xfrm>
          <a:prstGeom prst="rect">
            <a:avLst/>
          </a:prstGeom>
        </p:spPr>
      </p:pic>
      <p:pic>
        <p:nvPicPr>
          <p:cNvPr id="3" name="Picture 2"/>
          <p:cNvPicPr>
            <a:picLocks noChangeAspect="1"/>
          </p:cNvPicPr>
          <p:nvPr/>
        </p:nvPicPr>
        <p:blipFill>
          <a:blip r:embed="rId4"/>
          <a:stretch>
            <a:fillRect/>
          </a:stretch>
        </p:blipFill>
        <p:spPr>
          <a:xfrm>
            <a:off x="6170611" y="1143000"/>
            <a:ext cx="5143500" cy="2619375"/>
          </a:xfrm>
          <a:prstGeom prst="rect">
            <a:avLst/>
          </a:prstGeom>
        </p:spPr>
      </p:pic>
      <p:pic>
        <p:nvPicPr>
          <p:cNvPr id="4" name="Picture 3"/>
          <p:cNvPicPr>
            <a:picLocks noChangeAspect="1"/>
          </p:cNvPicPr>
          <p:nvPr/>
        </p:nvPicPr>
        <p:blipFill>
          <a:blip r:embed="rId5"/>
          <a:stretch>
            <a:fillRect/>
          </a:stretch>
        </p:blipFill>
        <p:spPr>
          <a:xfrm>
            <a:off x="6861174" y="4267200"/>
            <a:ext cx="3762375" cy="2238375"/>
          </a:xfrm>
          <a:prstGeom prst="rect">
            <a:avLst/>
          </a:prstGeom>
        </p:spPr>
      </p:pic>
      <p:sp>
        <p:nvSpPr>
          <p:cNvPr id="5" name="TextBox 4"/>
          <p:cNvSpPr txBox="1"/>
          <p:nvPr/>
        </p:nvSpPr>
        <p:spPr>
          <a:xfrm>
            <a:off x="836612" y="441269"/>
            <a:ext cx="4870116" cy="701731"/>
          </a:xfrm>
          <a:prstGeom prst="rect">
            <a:avLst/>
          </a:prstGeom>
          <a:noFill/>
        </p:spPr>
        <p:txBody>
          <a:bodyPr wrap="none" rtlCol="0">
            <a:spAutoFit/>
          </a:bodyPr>
          <a:lstStyle/>
          <a:p>
            <a:pPr>
              <a:lnSpc>
                <a:spcPct val="90000"/>
              </a:lnSpc>
            </a:pPr>
            <a:r>
              <a:rPr lang="en-US" sz="4400" dirty="0" smtClean="0"/>
              <a:t>Parting Thoughts. . .</a:t>
            </a:r>
            <a:endParaRPr lang="en-US" sz="4400" dirty="0"/>
          </a:p>
        </p:txBody>
      </p:sp>
    </p:spTree>
    <p:extLst>
      <p:ext uri="{BB962C8B-B14F-4D97-AF65-F5344CB8AC3E}">
        <p14:creationId xmlns:p14="http://schemas.microsoft.com/office/powerpoint/2010/main" val="290583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5412" y="2514600"/>
            <a:ext cx="6126998" cy="1421928"/>
          </a:xfrm>
          <a:prstGeom prst="rect">
            <a:avLst/>
          </a:prstGeom>
          <a:noFill/>
        </p:spPr>
        <p:txBody>
          <a:bodyPr wrap="none" rtlCol="0">
            <a:spAutoFit/>
          </a:bodyPr>
          <a:lstStyle/>
          <a:p>
            <a:pPr>
              <a:lnSpc>
                <a:spcPct val="90000"/>
              </a:lnSpc>
            </a:pPr>
            <a:r>
              <a:rPr lang="en-US" sz="9600" b="1" dirty="0" smtClean="0"/>
              <a:t>Thank you!</a:t>
            </a:r>
            <a:endParaRPr lang="en-US" sz="9600" b="1" dirty="0"/>
          </a:p>
        </p:txBody>
      </p:sp>
    </p:spTree>
    <p:extLst>
      <p:ext uri="{BB962C8B-B14F-4D97-AF65-F5344CB8AC3E}">
        <p14:creationId xmlns:p14="http://schemas.microsoft.com/office/powerpoint/2010/main" val="117828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12" y="0"/>
            <a:ext cx="9144000" cy="6858000"/>
          </a:xfrm>
          <a:prstGeom prst="rect">
            <a:avLst/>
          </a:prstGeo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3"/>
          <p:cNvGraphicFramePr>
            <a:graphicFrameLocks/>
          </p:cNvGraphicFramePr>
          <p:nvPr>
            <p:extLst>
              <p:ext uri="{D42A27DB-BD31-4B8C-83A1-F6EECF244321}">
                <p14:modId xmlns:p14="http://schemas.microsoft.com/office/powerpoint/2010/main" val="3408316689"/>
              </p:ext>
            </p:extLst>
          </p:nvPr>
        </p:nvGraphicFramePr>
        <p:xfrm>
          <a:off x="-153988" y="-605135"/>
          <a:ext cx="103631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331747" y="4007450"/>
            <a:ext cx="1391728" cy="424732"/>
          </a:xfrm>
          <a:prstGeom prst="rect">
            <a:avLst/>
          </a:prstGeom>
          <a:noFill/>
        </p:spPr>
        <p:txBody>
          <a:bodyPr wrap="none" rtlCol="0">
            <a:spAutoFit/>
          </a:bodyPr>
          <a:lstStyle/>
          <a:p>
            <a:pPr>
              <a:lnSpc>
                <a:spcPct val="90000"/>
              </a:lnSpc>
            </a:pPr>
            <a:r>
              <a:rPr lang="en-US" sz="2400" b="1" dirty="0" smtClean="0"/>
              <a:t>(11.5 </a:t>
            </a:r>
            <a:r>
              <a:rPr lang="en-US" sz="2400" b="1" dirty="0" err="1" smtClean="0"/>
              <a:t>hrs</a:t>
            </a:r>
            <a:r>
              <a:rPr lang="en-US" sz="2400" b="1" dirty="0" smtClean="0"/>
              <a:t>)</a:t>
            </a:r>
            <a:endParaRPr lang="en-US" sz="2400" b="1" dirty="0"/>
          </a:p>
        </p:txBody>
      </p:sp>
      <p:sp>
        <p:nvSpPr>
          <p:cNvPr id="4" name="TextBox 3"/>
          <p:cNvSpPr txBox="1"/>
          <p:nvPr/>
        </p:nvSpPr>
        <p:spPr>
          <a:xfrm>
            <a:off x="1903412" y="4007450"/>
            <a:ext cx="1491114" cy="424732"/>
          </a:xfrm>
          <a:prstGeom prst="rect">
            <a:avLst/>
          </a:prstGeom>
          <a:noFill/>
        </p:spPr>
        <p:txBody>
          <a:bodyPr wrap="none" rtlCol="0">
            <a:spAutoFit/>
          </a:bodyPr>
          <a:lstStyle/>
          <a:p>
            <a:pPr>
              <a:lnSpc>
                <a:spcPct val="90000"/>
              </a:lnSpc>
            </a:pPr>
            <a:r>
              <a:rPr lang="en-US" sz="2400" b="1" dirty="0" smtClean="0"/>
              <a:t>(~ 6.0 </a:t>
            </a:r>
            <a:r>
              <a:rPr lang="en-US" sz="2400" b="1" dirty="0" err="1" smtClean="0"/>
              <a:t>hrs</a:t>
            </a:r>
            <a:r>
              <a:rPr lang="en-US" sz="2400" b="1" dirty="0" smtClean="0"/>
              <a:t>)</a:t>
            </a:r>
            <a:endParaRPr lang="en-US" sz="2400" b="1" dirty="0"/>
          </a:p>
        </p:txBody>
      </p:sp>
      <p:sp>
        <p:nvSpPr>
          <p:cNvPr id="5" name="TextBox 4"/>
          <p:cNvSpPr txBox="1"/>
          <p:nvPr/>
        </p:nvSpPr>
        <p:spPr>
          <a:xfrm>
            <a:off x="1334714" y="2611499"/>
            <a:ext cx="1483098" cy="424732"/>
          </a:xfrm>
          <a:prstGeom prst="rect">
            <a:avLst/>
          </a:prstGeom>
          <a:noFill/>
        </p:spPr>
        <p:txBody>
          <a:bodyPr wrap="none" rtlCol="0">
            <a:spAutoFit/>
          </a:bodyPr>
          <a:lstStyle/>
          <a:p>
            <a:pPr>
              <a:lnSpc>
                <a:spcPct val="90000"/>
              </a:lnSpc>
            </a:pPr>
            <a:r>
              <a:rPr lang="en-US" sz="2400" b="1" dirty="0" smtClean="0"/>
              <a:t>(~ 6.5 </a:t>
            </a:r>
            <a:r>
              <a:rPr lang="en-US" sz="2400" b="1" dirty="0" err="1" smtClean="0"/>
              <a:t>hrs</a:t>
            </a:r>
            <a:r>
              <a:rPr lang="en-US" sz="2400" b="1" dirty="0" smtClean="0"/>
              <a:t>)</a:t>
            </a:r>
            <a:endParaRPr lang="en-US" sz="2400" b="1" dirty="0"/>
          </a:p>
        </p:txBody>
      </p:sp>
      <p:sp>
        <p:nvSpPr>
          <p:cNvPr id="7" name="Rectangle 6"/>
          <p:cNvSpPr/>
          <p:nvPr/>
        </p:nvSpPr>
        <p:spPr>
          <a:xfrm>
            <a:off x="4037012" y="6096000"/>
            <a:ext cx="8349870" cy="923330"/>
          </a:xfrm>
          <a:prstGeom prst="rect">
            <a:avLst/>
          </a:prstGeom>
        </p:spPr>
        <p:txBody>
          <a:bodyPr wrap="square">
            <a:spAutoFit/>
          </a:bodyPr>
          <a:lstStyle/>
          <a:p>
            <a:r>
              <a:rPr lang="en-US" b="1" dirty="0" smtClean="0"/>
              <a:t>CNN Work-life balance calculator:</a:t>
            </a:r>
          </a:p>
          <a:p>
            <a:r>
              <a:rPr lang="en-US" i="1" dirty="0" smtClean="0">
                <a:hlinkClick r:id="rId4"/>
              </a:rPr>
              <a:t>http</a:t>
            </a:r>
            <a:r>
              <a:rPr lang="en-US" i="1" dirty="0">
                <a:hlinkClick r:id="rId4"/>
              </a:rPr>
              <a:t>://</a:t>
            </a:r>
            <a:r>
              <a:rPr lang="en-US" i="1" dirty="0" smtClean="0">
                <a:hlinkClick r:id="rId4"/>
              </a:rPr>
              <a:t>www.cnn.com/2008/HEALTH/10/23/balance.calculator/index.html?iref=allsearch</a:t>
            </a:r>
            <a:endParaRPr lang="en-US" i="1" dirty="0" smtClean="0"/>
          </a:p>
          <a:p>
            <a:endParaRPr lang="en-US" i="1" dirty="0"/>
          </a:p>
        </p:txBody>
      </p:sp>
    </p:spTree>
    <p:extLst>
      <p:ext uri="{BB962C8B-B14F-4D97-AF65-F5344CB8AC3E}">
        <p14:creationId xmlns:p14="http://schemas.microsoft.com/office/powerpoint/2010/main" val="345932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More Than Job Satisfaction</a:t>
            </a:r>
            <a:endParaRPr lang="en-US" sz="4000" dirty="0"/>
          </a:p>
        </p:txBody>
      </p:sp>
      <p:sp>
        <p:nvSpPr>
          <p:cNvPr id="3" name="Content Placeholder 2"/>
          <p:cNvSpPr>
            <a:spLocks noGrp="1"/>
          </p:cNvSpPr>
          <p:nvPr>
            <p:ph idx="1"/>
          </p:nvPr>
        </p:nvSpPr>
        <p:spPr>
          <a:xfrm>
            <a:off x="684212" y="1685406"/>
            <a:ext cx="10972800" cy="4943994"/>
          </a:xfrm>
        </p:spPr>
        <p:txBody>
          <a:bodyPr>
            <a:normAutofit/>
          </a:bodyPr>
          <a:lstStyle/>
          <a:p>
            <a:r>
              <a:rPr lang="en-US" sz="3200" dirty="0" smtClean="0"/>
              <a:t>“</a:t>
            </a:r>
            <a:r>
              <a:rPr lang="en-US" sz="3200" dirty="0"/>
              <a:t>F</a:t>
            </a:r>
            <a:r>
              <a:rPr lang="en-US" sz="3200" dirty="0" smtClean="0"/>
              <a:t>inding meaning in one’s work has been shown to increase motivation, engagement, career development, job satisfaction and </a:t>
            </a:r>
            <a:r>
              <a:rPr lang="en-US" sz="3200" b="1" dirty="0" smtClean="0"/>
              <a:t>personal fulfillment</a:t>
            </a:r>
            <a:r>
              <a:rPr lang="en-US" sz="3200" dirty="0" smtClean="0"/>
              <a:t>”</a:t>
            </a:r>
          </a:p>
          <a:p>
            <a:r>
              <a:rPr lang="en-US" sz="3200" dirty="0" smtClean="0"/>
              <a:t>“</a:t>
            </a:r>
            <a:r>
              <a:rPr lang="en-US" sz="3200" b="1" dirty="0" smtClean="0"/>
              <a:t>Only 30 percent </a:t>
            </a:r>
            <a:r>
              <a:rPr lang="en-US" sz="3200" dirty="0" smtClean="0"/>
              <a:t>of the U.S. workforce is engaged in their work”</a:t>
            </a:r>
          </a:p>
          <a:p>
            <a:r>
              <a:rPr lang="en-US" sz="3200" dirty="0" smtClean="0"/>
              <a:t>“Active disengagement costs U.S. companies </a:t>
            </a:r>
            <a:r>
              <a:rPr lang="en-US" sz="3200" b="1" dirty="0" smtClean="0"/>
              <a:t>$450-$550 billion per year</a:t>
            </a:r>
            <a:r>
              <a:rPr lang="en-US" sz="3200" dirty="0" smtClean="0"/>
              <a:t>”</a:t>
            </a:r>
          </a:p>
          <a:p>
            <a:r>
              <a:rPr lang="en-US" sz="3200" dirty="0" smtClean="0"/>
              <a:t>Building a Cathedral</a:t>
            </a:r>
          </a:p>
        </p:txBody>
      </p:sp>
      <p:sp>
        <p:nvSpPr>
          <p:cNvPr id="4" name="TextBox 3"/>
          <p:cNvSpPr txBox="1"/>
          <p:nvPr/>
        </p:nvSpPr>
        <p:spPr>
          <a:xfrm>
            <a:off x="5408612" y="6342612"/>
            <a:ext cx="6610271" cy="480131"/>
          </a:xfrm>
          <a:prstGeom prst="rect">
            <a:avLst/>
          </a:prstGeom>
          <a:noFill/>
        </p:spPr>
        <p:txBody>
          <a:bodyPr wrap="none" rtlCol="0">
            <a:spAutoFit/>
          </a:bodyPr>
          <a:lstStyle/>
          <a:p>
            <a:pPr>
              <a:lnSpc>
                <a:spcPct val="90000"/>
              </a:lnSpc>
            </a:pPr>
            <a:r>
              <a:rPr lang="en-US" sz="1400" dirty="0" smtClean="0"/>
              <a:t>Weir, K.  (2013, December 13).  </a:t>
            </a:r>
            <a:r>
              <a:rPr lang="en-US" sz="1400" i="1" dirty="0" smtClean="0"/>
              <a:t>American Psychological Association</a:t>
            </a:r>
            <a:r>
              <a:rPr lang="en-US" sz="1400" dirty="0" smtClean="0"/>
              <a:t>, Vol. 44, No. 11, p. 39 </a:t>
            </a:r>
          </a:p>
          <a:p>
            <a:pPr>
              <a:lnSpc>
                <a:spcPct val="90000"/>
              </a:lnSpc>
            </a:pPr>
            <a:r>
              <a:rPr lang="en-US" sz="1400" dirty="0"/>
              <a:t> </a:t>
            </a:r>
            <a:r>
              <a:rPr lang="en-US" sz="1400" dirty="0">
                <a:hlinkClick r:id="rId3"/>
              </a:rPr>
              <a:t>http://</a:t>
            </a:r>
            <a:r>
              <a:rPr lang="en-US" sz="1400" dirty="0" smtClean="0">
                <a:hlinkClick r:id="rId3"/>
              </a:rPr>
              <a:t>www.apa.org/monitor/2013/12/job-satisfaction.aspx</a:t>
            </a:r>
            <a:r>
              <a:rPr lang="en-US" sz="1400" dirty="0" smtClean="0"/>
              <a:t> </a:t>
            </a:r>
            <a:endParaRPr lang="en-US" sz="1400" dirty="0"/>
          </a:p>
        </p:txBody>
      </p:sp>
    </p:spTree>
    <p:extLst>
      <p:ext uri="{BB962C8B-B14F-4D97-AF65-F5344CB8AC3E}">
        <p14:creationId xmlns:p14="http://schemas.microsoft.com/office/powerpoint/2010/main" val="273930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239" y="228600"/>
            <a:ext cx="10134600" cy="1200329"/>
          </a:xfrm>
          <a:prstGeom prst="rect">
            <a:avLst/>
          </a:prstGeom>
          <a:noFill/>
        </p:spPr>
        <p:txBody>
          <a:bodyPr wrap="square" rtlCol="0">
            <a:spAutoFit/>
          </a:bodyPr>
          <a:lstStyle/>
          <a:p>
            <a:pPr algn="ctr">
              <a:lnSpc>
                <a:spcPct val="90000"/>
              </a:lnSpc>
            </a:pPr>
            <a:r>
              <a:rPr lang="en-US" sz="4000" b="1" dirty="0" smtClean="0"/>
              <a:t>Choose a job you love, and you will never have to work a day in your life.  </a:t>
            </a:r>
            <a:r>
              <a:rPr lang="en-US" sz="2400" i="1" dirty="0" smtClean="0">
                <a:latin typeface="+mj-lt"/>
              </a:rPr>
              <a:t>-Confucius</a:t>
            </a:r>
            <a:r>
              <a:rPr lang="en-US" sz="2400" i="1" dirty="0" smtClean="0"/>
              <a:t>  </a:t>
            </a:r>
            <a:endParaRPr lang="en-US" sz="2400" i="1" dirty="0"/>
          </a:p>
        </p:txBody>
      </p:sp>
      <p:sp>
        <p:nvSpPr>
          <p:cNvPr id="5" name="Rectangle 4"/>
          <p:cNvSpPr/>
          <p:nvPr/>
        </p:nvSpPr>
        <p:spPr>
          <a:xfrm>
            <a:off x="912812" y="4757878"/>
            <a:ext cx="6092825" cy="369332"/>
          </a:xfrm>
          <a:prstGeom prst="rect">
            <a:avLst/>
          </a:prstGeom>
        </p:spPr>
        <p:txBody>
          <a:bodyPr>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412" y="1539728"/>
            <a:ext cx="8352183" cy="5044719"/>
          </a:xfrm>
          <a:prstGeom prst="rect">
            <a:avLst/>
          </a:prstGeom>
        </p:spPr>
      </p:pic>
    </p:spTree>
    <p:extLst>
      <p:ext uri="{BB962C8B-B14F-4D97-AF65-F5344CB8AC3E}">
        <p14:creationId xmlns:p14="http://schemas.microsoft.com/office/powerpoint/2010/main" val="318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66020" y="1124744"/>
            <a:ext cx="7172156" cy="707886"/>
          </a:xfrm>
          <a:prstGeom prst="rect">
            <a:avLst/>
          </a:prstGeom>
          <a:noFill/>
        </p:spPr>
        <p:txBody>
          <a:bodyPr wrap="none" rtlCol="0">
            <a:spAutoFit/>
          </a:bodyPr>
          <a:lstStyle/>
          <a:p>
            <a:pPr eaLnBrk="0" fontAlgn="base" hangingPunct="0">
              <a:spcBef>
                <a:spcPct val="0"/>
              </a:spcBef>
              <a:spcAft>
                <a:spcPct val="0"/>
              </a:spcAft>
            </a:pPr>
            <a:r>
              <a:rPr lang="en-US" sz="4000" b="1" dirty="0">
                <a:solidFill>
                  <a:srgbClr val="000000"/>
                </a:solidFill>
                <a:latin typeface="Comic Sans MS" panose="030F0702030302020204" pitchFamily="66" charset="0"/>
              </a:rPr>
              <a:t>What I’m </a:t>
            </a:r>
            <a:r>
              <a:rPr lang="en-US" sz="4000" b="1" u="sng" dirty="0">
                <a:solidFill>
                  <a:srgbClr val="000000"/>
                </a:solidFill>
                <a:latin typeface="Comic Sans MS" panose="030F0702030302020204" pitchFamily="66" charset="0"/>
              </a:rPr>
              <a:t>REALLY</a:t>
            </a:r>
            <a:r>
              <a:rPr lang="en-US" sz="4000" b="1" dirty="0">
                <a:solidFill>
                  <a:srgbClr val="000000"/>
                </a:solidFill>
                <a:latin typeface="Comic Sans MS" panose="030F0702030302020204" pitchFamily="66" charset="0"/>
              </a:rPr>
              <a:t> Good At:</a:t>
            </a:r>
          </a:p>
        </p:txBody>
      </p:sp>
      <p:sp>
        <p:nvSpPr>
          <p:cNvPr id="4" name="TextBox 3"/>
          <p:cNvSpPr txBox="1"/>
          <p:nvPr/>
        </p:nvSpPr>
        <p:spPr>
          <a:xfrm>
            <a:off x="2926061" y="2132857"/>
            <a:ext cx="6096541" cy="4031873"/>
          </a:xfrm>
          <a:prstGeom prst="rect">
            <a:avLst/>
          </a:prstGeom>
          <a:noFill/>
        </p:spPr>
        <p:txBody>
          <a:bodyPr wrap="none" rtlCol="0">
            <a:spAutoFit/>
          </a:bodyPr>
          <a:lstStyle/>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Organizing – people &amp; things</a:t>
            </a:r>
          </a:p>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Facilitating</a:t>
            </a:r>
          </a:p>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Mentoring / Coaching</a:t>
            </a:r>
          </a:p>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Analysis / Stats</a:t>
            </a:r>
          </a:p>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Communication – verbal</a:t>
            </a:r>
          </a:p>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Communication – written</a:t>
            </a:r>
          </a:p>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Communication – listening</a:t>
            </a:r>
          </a:p>
          <a:p>
            <a:pPr marL="514350" indent="-514350" eaLnBrk="0" fontAlgn="base" hangingPunct="0">
              <a:spcBef>
                <a:spcPct val="0"/>
              </a:spcBef>
              <a:spcAft>
                <a:spcPct val="0"/>
              </a:spcAft>
              <a:buFont typeface="+mj-lt"/>
              <a:buAutoNum type="arabicPeriod"/>
            </a:pPr>
            <a:r>
              <a:rPr lang="en-US" sz="3200" dirty="0">
                <a:solidFill>
                  <a:srgbClr val="000000"/>
                </a:solidFill>
                <a:latin typeface="Comic Sans MS" panose="030F0702030302020204" pitchFamily="66" charset="0"/>
              </a:rPr>
              <a:t>Learning</a:t>
            </a:r>
            <a:endParaRPr lang="en-US" sz="28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40720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362">
                                          <p:stCondLst>
                                            <p:cond delay="0"/>
                                          </p:stCondLst>
                                        </p:cTn>
                                        <p:tgtEl>
                                          <p:spTgt spid="3">
                                            <p:txEl>
                                              <p:pRg st="0" end="0"/>
                                            </p:txEl>
                                          </p:spTgt>
                                        </p:tgtEl>
                                      </p:cBhvr>
                                    </p:animEffect>
                                    <p:anim calcmode="lin" valueType="num">
                                      <p:cBhvr>
                                        <p:cTn id="8" dur="1139"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xEl>
                                              <p:pRg st="0" end="0"/>
                                            </p:txEl>
                                          </p:spTgt>
                                        </p:tgtEl>
                                      </p:cBhvr>
                                      <p:to x="100000" y="60000"/>
                                    </p:animScale>
                                    <p:animScale>
                                      <p:cBhvr>
                                        <p:cTn id="14" dur="104" decel="50000">
                                          <p:stCondLst>
                                            <p:cond delay="423"/>
                                          </p:stCondLst>
                                        </p:cTn>
                                        <p:tgtEl>
                                          <p:spTgt spid="3">
                                            <p:txEl>
                                              <p:pRg st="0" end="0"/>
                                            </p:txEl>
                                          </p:spTgt>
                                        </p:tgtEl>
                                      </p:cBhvr>
                                      <p:to x="100000" y="100000"/>
                                    </p:animScale>
                                    <p:animScale>
                                      <p:cBhvr>
                                        <p:cTn id="15" dur="16">
                                          <p:stCondLst>
                                            <p:cond delay="820"/>
                                          </p:stCondLst>
                                        </p:cTn>
                                        <p:tgtEl>
                                          <p:spTgt spid="3">
                                            <p:txEl>
                                              <p:pRg st="0" end="0"/>
                                            </p:txEl>
                                          </p:spTgt>
                                        </p:tgtEl>
                                      </p:cBhvr>
                                      <p:to x="100000" y="80000"/>
                                    </p:animScale>
                                    <p:animScale>
                                      <p:cBhvr>
                                        <p:cTn id="16" dur="104" decel="50000">
                                          <p:stCondLst>
                                            <p:cond delay="836"/>
                                          </p:stCondLst>
                                        </p:cTn>
                                        <p:tgtEl>
                                          <p:spTgt spid="3">
                                            <p:txEl>
                                              <p:pRg st="0" end="0"/>
                                            </p:txEl>
                                          </p:spTgt>
                                        </p:tgtEl>
                                      </p:cBhvr>
                                      <p:to x="100000" y="100000"/>
                                    </p:animScale>
                                    <p:animScale>
                                      <p:cBhvr>
                                        <p:cTn id="17" dur="16">
                                          <p:stCondLst>
                                            <p:cond delay="1026"/>
                                          </p:stCondLst>
                                        </p:cTn>
                                        <p:tgtEl>
                                          <p:spTgt spid="3">
                                            <p:txEl>
                                              <p:pRg st="0" end="0"/>
                                            </p:txEl>
                                          </p:spTgt>
                                        </p:tgtEl>
                                      </p:cBhvr>
                                      <p:to x="100000" y="90000"/>
                                    </p:animScale>
                                    <p:animScale>
                                      <p:cBhvr>
                                        <p:cTn id="18" dur="104" decel="50000">
                                          <p:stCondLst>
                                            <p:cond delay="1042"/>
                                          </p:stCondLst>
                                        </p:cTn>
                                        <p:tgtEl>
                                          <p:spTgt spid="3">
                                            <p:txEl>
                                              <p:pRg st="0" end="0"/>
                                            </p:txEl>
                                          </p:spTgt>
                                        </p:tgtEl>
                                      </p:cBhvr>
                                      <p:to x="100000" y="100000"/>
                                    </p:animScale>
                                    <p:animScale>
                                      <p:cBhvr>
                                        <p:cTn id="19" dur="16">
                                          <p:stCondLst>
                                            <p:cond delay="1130"/>
                                          </p:stCondLst>
                                        </p:cTn>
                                        <p:tgtEl>
                                          <p:spTgt spid="3">
                                            <p:txEl>
                                              <p:pRg st="0" end="0"/>
                                            </p:txEl>
                                          </p:spTgt>
                                        </p:tgtEl>
                                      </p:cBhvr>
                                      <p:to x="100000" y="95000"/>
                                    </p:animScale>
                                    <p:animScale>
                                      <p:cBhvr>
                                        <p:cTn id="20" dur="104" decel="50000">
                                          <p:stCondLst>
                                            <p:cond delay="1146"/>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1000"/>
                                        <p:tgtEl>
                                          <p:spTgt spid="4">
                                            <p:txEl>
                                              <p:pRg st="5" end="5"/>
                                            </p:txEl>
                                          </p:spTgt>
                                        </p:tgtEl>
                                      </p:cBhvr>
                                    </p:animEffect>
                                    <p:anim calcmode="lin" valueType="num">
                                      <p:cBhvr>
                                        <p:cTn id="5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66020" y="1124744"/>
            <a:ext cx="5977919" cy="707886"/>
          </a:xfrm>
          <a:prstGeom prst="rect">
            <a:avLst/>
          </a:prstGeom>
          <a:noFill/>
        </p:spPr>
        <p:txBody>
          <a:bodyPr wrap="none" rtlCol="0">
            <a:spAutoFit/>
          </a:bodyPr>
          <a:lstStyle/>
          <a:p>
            <a:pPr eaLnBrk="0" fontAlgn="base" hangingPunct="0">
              <a:spcBef>
                <a:spcPct val="0"/>
              </a:spcBef>
              <a:spcAft>
                <a:spcPct val="0"/>
              </a:spcAft>
            </a:pPr>
            <a:r>
              <a:rPr lang="en-US" sz="4000" b="1" dirty="0">
                <a:solidFill>
                  <a:srgbClr val="000000"/>
                </a:solidFill>
                <a:latin typeface="Comic Sans MS" panose="030F0702030302020204" pitchFamily="66" charset="0"/>
              </a:rPr>
              <a:t>What </a:t>
            </a:r>
            <a:r>
              <a:rPr lang="en-US" sz="4000" b="1" dirty="0" smtClean="0">
                <a:solidFill>
                  <a:srgbClr val="000000"/>
                </a:solidFill>
                <a:latin typeface="Comic Sans MS" panose="030F0702030302020204" pitchFamily="66" charset="0"/>
              </a:rPr>
              <a:t>I </a:t>
            </a:r>
            <a:r>
              <a:rPr lang="en-US" sz="4000" b="1" u="sng" dirty="0">
                <a:solidFill>
                  <a:srgbClr val="000000"/>
                </a:solidFill>
                <a:latin typeface="Comic Sans MS" panose="030F0702030302020204" pitchFamily="66" charset="0"/>
              </a:rPr>
              <a:t>R</a:t>
            </a:r>
            <a:r>
              <a:rPr lang="en-US" sz="4000" b="1" u="sng" dirty="0" smtClean="0">
                <a:solidFill>
                  <a:srgbClr val="000000"/>
                </a:solidFill>
                <a:latin typeface="Comic Sans MS" panose="030F0702030302020204" pitchFamily="66" charset="0"/>
              </a:rPr>
              <a:t>EALLY</a:t>
            </a:r>
            <a:r>
              <a:rPr lang="en-US" sz="4000" b="1" dirty="0" smtClean="0">
                <a:solidFill>
                  <a:srgbClr val="000000"/>
                </a:solidFill>
                <a:latin typeface="Comic Sans MS" panose="030F0702030302020204" pitchFamily="66" charset="0"/>
              </a:rPr>
              <a:t> Enjoy:</a:t>
            </a:r>
            <a:endParaRPr lang="en-US" sz="4000" b="1" dirty="0">
              <a:solidFill>
                <a:srgbClr val="000000"/>
              </a:solidFill>
              <a:latin typeface="Comic Sans MS" panose="030F0702030302020204" pitchFamily="66" charset="0"/>
            </a:endParaRPr>
          </a:p>
        </p:txBody>
      </p:sp>
      <p:sp>
        <p:nvSpPr>
          <p:cNvPr id="4" name="TextBox 3"/>
          <p:cNvSpPr txBox="1"/>
          <p:nvPr/>
        </p:nvSpPr>
        <p:spPr>
          <a:xfrm>
            <a:off x="2926061" y="2132857"/>
            <a:ext cx="6280887" cy="4031873"/>
          </a:xfrm>
          <a:prstGeom prst="rect">
            <a:avLst/>
          </a:prstGeom>
          <a:noFill/>
        </p:spPr>
        <p:txBody>
          <a:bodyPr wrap="none" rtlCol="0">
            <a:spAutoFit/>
          </a:bodyPr>
          <a:lstStyle/>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Learning</a:t>
            </a:r>
          </a:p>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Collaborating</a:t>
            </a:r>
          </a:p>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Teaching</a:t>
            </a:r>
          </a:p>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Mentoring / Coaching</a:t>
            </a:r>
          </a:p>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Organizing – people (things?)</a:t>
            </a:r>
          </a:p>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Problem-Solving</a:t>
            </a:r>
          </a:p>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Facilitating</a:t>
            </a:r>
          </a:p>
          <a:p>
            <a:pPr marL="514350" indent="-514350" eaLnBrk="0" fontAlgn="base" hangingPunct="0">
              <a:spcBef>
                <a:spcPct val="0"/>
              </a:spcBef>
              <a:spcAft>
                <a:spcPct val="0"/>
              </a:spcAft>
              <a:buFont typeface="+mj-lt"/>
              <a:buAutoNum type="arabicPeriod"/>
            </a:pPr>
            <a:r>
              <a:rPr lang="en-US" sz="3200" dirty="0" smtClean="0">
                <a:solidFill>
                  <a:srgbClr val="000000"/>
                </a:solidFill>
                <a:latin typeface="Comic Sans MS" panose="030F0702030302020204" pitchFamily="66" charset="0"/>
              </a:rPr>
              <a:t>Painting</a:t>
            </a:r>
            <a:endParaRPr lang="en-US" sz="28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8771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362">
                                          <p:stCondLst>
                                            <p:cond delay="0"/>
                                          </p:stCondLst>
                                        </p:cTn>
                                        <p:tgtEl>
                                          <p:spTgt spid="3">
                                            <p:txEl>
                                              <p:pRg st="0" end="0"/>
                                            </p:txEl>
                                          </p:spTgt>
                                        </p:tgtEl>
                                      </p:cBhvr>
                                    </p:animEffect>
                                    <p:anim calcmode="lin" valueType="num">
                                      <p:cBhvr>
                                        <p:cTn id="8" dur="1139"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xEl>
                                              <p:pRg st="0" end="0"/>
                                            </p:txEl>
                                          </p:spTgt>
                                        </p:tgtEl>
                                      </p:cBhvr>
                                      <p:to x="100000" y="60000"/>
                                    </p:animScale>
                                    <p:animScale>
                                      <p:cBhvr>
                                        <p:cTn id="14" dur="104" decel="50000">
                                          <p:stCondLst>
                                            <p:cond delay="423"/>
                                          </p:stCondLst>
                                        </p:cTn>
                                        <p:tgtEl>
                                          <p:spTgt spid="3">
                                            <p:txEl>
                                              <p:pRg st="0" end="0"/>
                                            </p:txEl>
                                          </p:spTgt>
                                        </p:tgtEl>
                                      </p:cBhvr>
                                      <p:to x="100000" y="100000"/>
                                    </p:animScale>
                                    <p:animScale>
                                      <p:cBhvr>
                                        <p:cTn id="15" dur="16">
                                          <p:stCondLst>
                                            <p:cond delay="820"/>
                                          </p:stCondLst>
                                        </p:cTn>
                                        <p:tgtEl>
                                          <p:spTgt spid="3">
                                            <p:txEl>
                                              <p:pRg st="0" end="0"/>
                                            </p:txEl>
                                          </p:spTgt>
                                        </p:tgtEl>
                                      </p:cBhvr>
                                      <p:to x="100000" y="80000"/>
                                    </p:animScale>
                                    <p:animScale>
                                      <p:cBhvr>
                                        <p:cTn id="16" dur="104" decel="50000">
                                          <p:stCondLst>
                                            <p:cond delay="836"/>
                                          </p:stCondLst>
                                        </p:cTn>
                                        <p:tgtEl>
                                          <p:spTgt spid="3">
                                            <p:txEl>
                                              <p:pRg st="0" end="0"/>
                                            </p:txEl>
                                          </p:spTgt>
                                        </p:tgtEl>
                                      </p:cBhvr>
                                      <p:to x="100000" y="100000"/>
                                    </p:animScale>
                                    <p:animScale>
                                      <p:cBhvr>
                                        <p:cTn id="17" dur="16">
                                          <p:stCondLst>
                                            <p:cond delay="1026"/>
                                          </p:stCondLst>
                                        </p:cTn>
                                        <p:tgtEl>
                                          <p:spTgt spid="3">
                                            <p:txEl>
                                              <p:pRg st="0" end="0"/>
                                            </p:txEl>
                                          </p:spTgt>
                                        </p:tgtEl>
                                      </p:cBhvr>
                                      <p:to x="100000" y="90000"/>
                                    </p:animScale>
                                    <p:animScale>
                                      <p:cBhvr>
                                        <p:cTn id="18" dur="104" decel="50000">
                                          <p:stCondLst>
                                            <p:cond delay="1042"/>
                                          </p:stCondLst>
                                        </p:cTn>
                                        <p:tgtEl>
                                          <p:spTgt spid="3">
                                            <p:txEl>
                                              <p:pRg st="0" end="0"/>
                                            </p:txEl>
                                          </p:spTgt>
                                        </p:tgtEl>
                                      </p:cBhvr>
                                      <p:to x="100000" y="100000"/>
                                    </p:animScale>
                                    <p:animScale>
                                      <p:cBhvr>
                                        <p:cTn id="19" dur="16">
                                          <p:stCondLst>
                                            <p:cond delay="1130"/>
                                          </p:stCondLst>
                                        </p:cTn>
                                        <p:tgtEl>
                                          <p:spTgt spid="3">
                                            <p:txEl>
                                              <p:pRg st="0" end="0"/>
                                            </p:txEl>
                                          </p:spTgt>
                                        </p:tgtEl>
                                      </p:cBhvr>
                                      <p:to x="100000" y="95000"/>
                                    </p:animScale>
                                    <p:animScale>
                                      <p:cBhvr>
                                        <p:cTn id="20" dur="104" decel="50000">
                                          <p:stCondLst>
                                            <p:cond delay="1146"/>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1000"/>
                                        <p:tgtEl>
                                          <p:spTgt spid="4">
                                            <p:txEl>
                                              <p:pRg st="5" end="5"/>
                                            </p:txEl>
                                          </p:spTgt>
                                        </p:tgtEl>
                                      </p:cBhvr>
                                    </p:animEffect>
                                    <p:anim calcmode="lin" valueType="num">
                                      <p:cBhvr>
                                        <p:cTn id="5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8823" y="1036637"/>
            <a:ext cx="4701143" cy="639762"/>
          </a:xfrm>
        </p:spPr>
        <p:txBody>
          <a:bodyPr/>
          <a:lstStyle/>
          <a:p>
            <a:r>
              <a:rPr lang="en-US" dirty="0" smtClean="0">
                <a:latin typeface="Comic Sans MS" panose="030F0702030302020204" pitchFamily="66" charset="0"/>
              </a:rPr>
              <a:t>What I’m </a:t>
            </a:r>
            <a:r>
              <a:rPr lang="en-US" u="sng" dirty="0" smtClean="0">
                <a:latin typeface="Comic Sans MS" panose="030F0702030302020204" pitchFamily="66" charset="0"/>
              </a:rPr>
              <a:t>REALLY</a:t>
            </a:r>
            <a:r>
              <a:rPr lang="en-US" dirty="0" smtClean="0">
                <a:latin typeface="Comic Sans MS" panose="030F0702030302020204" pitchFamily="66" charset="0"/>
              </a:rPr>
              <a:t> Good At:</a:t>
            </a:r>
            <a:endParaRPr lang="en-US" dirty="0">
              <a:latin typeface="Comic Sans MS" panose="030F0702030302020204" pitchFamily="66" charset="0"/>
            </a:endParaRPr>
          </a:p>
        </p:txBody>
      </p:sp>
      <p:sp>
        <p:nvSpPr>
          <p:cNvPr id="7" name="Content Placeholder 6"/>
          <p:cNvSpPr>
            <a:spLocks noGrp="1"/>
          </p:cNvSpPr>
          <p:nvPr>
            <p:ph sz="half" idx="2"/>
          </p:nvPr>
        </p:nvSpPr>
        <p:spPr>
          <a:xfrm>
            <a:off x="1333068" y="1742702"/>
            <a:ext cx="4380344" cy="4383460"/>
          </a:xfrm>
        </p:spPr>
        <p:txBody>
          <a:bodyPr/>
          <a:lstStyle/>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&amp; things</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Analysis / Stats</a:t>
            </a:r>
          </a:p>
          <a:p>
            <a:pPr marL="457200" indent="-457200">
              <a:buFont typeface="+mj-lt"/>
              <a:buAutoNum type="arabicPeriod"/>
            </a:pPr>
            <a:r>
              <a:rPr lang="en-US" dirty="0" smtClean="0">
                <a:latin typeface="Comic Sans MS" panose="030F0702030302020204" pitchFamily="66" charset="0"/>
              </a:rPr>
              <a:t>Communication – Verbal, Written, Listening</a:t>
            </a:r>
          </a:p>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Documentation</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Collaboration</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sp>
        <p:nvSpPr>
          <p:cNvPr id="8" name="Text Placeholder 7"/>
          <p:cNvSpPr>
            <a:spLocks noGrp="1"/>
          </p:cNvSpPr>
          <p:nvPr>
            <p:ph type="body" sz="quarter" idx="3"/>
          </p:nvPr>
        </p:nvSpPr>
        <p:spPr>
          <a:xfrm>
            <a:off x="5865813" y="1025751"/>
            <a:ext cx="5105400" cy="639762"/>
          </a:xfrm>
        </p:spPr>
        <p:txBody>
          <a:bodyPr/>
          <a:lstStyle/>
          <a:p>
            <a:r>
              <a:rPr lang="en-US" dirty="0" smtClean="0">
                <a:latin typeface="Comic Sans MS" panose="030F0702030302020204" pitchFamily="66" charset="0"/>
              </a:rPr>
              <a:t>What I </a:t>
            </a:r>
            <a:r>
              <a:rPr lang="en-US" u="sng" dirty="0" smtClean="0">
                <a:latin typeface="Comic Sans MS" panose="030F0702030302020204" pitchFamily="66" charset="0"/>
              </a:rPr>
              <a:t>REALLY</a:t>
            </a:r>
            <a:r>
              <a:rPr lang="en-US" dirty="0" smtClean="0">
                <a:latin typeface="Comic Sans MS" panose="030F0702030302020204" pitchFamily="66" charset="0"/>
              </a:rPr>
              <a:t> Enjoy:</a:t>
            </a:r>
            <a:endParaRPr lang="en-US" dirty="0">
              <a:latin typeface="Comic Sans MS" panose="030F0702030302020204" pitchFamily="66" charset="0"/>
            </a:endParaRPr>
          </a:p>
        </p:txBody>
      </p:sp>
      <p:sp>
        <p:nvSpPr>
          <p:cNvPr id="9" name="Content Placeholder 8"/>
          <p:cNvSpPr>
            <a:spLocks noGrp="1"/>
          </p:cNvSpPr>
          <p:nvPr>
            <p:ph sz="quarter" idx="4"/>
          </p:nvPr>
        </p:nvSpPr>
        <p:spPr>
          <a:xfrm>
            <a:off x="5846183" y="1743689"/>
            <a:ext cx="5105401" cy="4383459"/>
          </a:xfrm>
        </p:spPr>
        <p:txBody>
          <a:bodyPr/>
          <a:lstStyle/>
          <a:p>
            <a:pPr marL="457200" indent="-457200">
              <a:buFont typeface="+mj-lt"/>
              <a:buAutoNum type="arabicPeriod"/>
            </a:pPr>
            <a:r>
              <a:rPr lang="en-US" dirty="0" smtClean="0">
                <a:latin typeface="Comic Sans MS" panose="030F0702030302020204" pitchFamily="66" charset="0"/>
              </a:rPr>
              <a:t>Learning</a:t>
            </a:r>
          </a:p>
          <a:p>
            <a:pPr marL="457200" indent="-457200">
              <a:buFont typeface="+mj-lt"/>
              <a:buAutoNum type="arabicPeriod"/>
            </a:pPr>
            <a:r>
              <a:rPr lang="en-US" dirty="0" smtClean="0">
                <a:latin typeface="Comic Sans MS" panose="030F0702030302020204" pitchFamily="66" charset="0"/>
              </a:rPr>
              <a:t>Collaborating</a:t>
            </a:r>
          </a:p>
          <a:p>
            <a:pPr marL="457200" indent="-457200">
              <a:buFont typeface="+mj-lt"/>
              <a:buAutoNum type="arabicPeriod"/>
            </a:pPr>
            <a:r>
              <a:rPr lang="en-US" dirty="0" smtClean="0">
                <a:latin typeface="Comic Sans MS" panose="030F0702030302020204" pitchFamily="66" charset="0"/>
              </a:rPr>
              <a:t>Teaching</a:t>
            </a:r>
          </a:p>
          <a:p>
            <a:pPr marL="457200" indent="-457200">
              <a:buFont typeface="+mj-lt"/>
              <a:buAutoNum type="arabicPeriod"/>
            </a:pPr>
            <a:r>
              <a:rPr lang="en-US" dirty="0" smtClean="0">
                <a:latin typeface="Comic Sans MS" panose="030F0702030302020204" pitchFamily="66" charset="0"/>
              </a:rPr>
              <a:t>Mentoring / Coaching</a:t>
            </a:r>
          </a:p>
          <a:p>
            <a:pPr marL="457200" indent="-457200">
              <a:buFont typeface="+mj-lt"/>
              <a:buAutoNum type="arabicPeriod"/>
            </a:pPr>
            <a:r>
              <a:rPr lang="en-US" dirty="0" smtClean="0">
                <a:latin typeface="Comic Sans MS" panose="030F0702030302020204" pitchFamily="66" charset="0"/>
              </a:rPr>
              <a:t>Organizing – </a:t>
            </a:r>
            <a:r>
              <a:rPr lang="en-US" dirty="0" err="1" smtClean="0">
                <a:latin typeface="Comic Sans MS" panose="030F0702030302020204" pitchFamily="66" charset="0"/>
              </a:rPr>
              <a:t>ppl</a:t>
            </a:r>
            <a:r>
              <a:rPr lang="en-US" dirty="0" smtClean="0">
                <a:latin typeface="Comic Sans MS" panose="030F0702030302020204" pitchFamily="66" charset="0"/>
              </a:rPr>
              <a:t> </a:t>
            </a:r>
            <a:br>
              <a:rPr lang="en-US" dirty="0" smtClean="0">
                <a:latin typeface="Comic Sans MS" panose="030F0702030302020204" pitchFamily="66" charset="0"/>
              </a:rPr>
            </a:br>
            <a:r>
              <a:rPr lang="en-US" dirty="0" smtClean="0">
                <a:latin typeface="Comic Sans MS" panose="030F0702030302020204" pitchFamily="66" charset="0"/>
              </a:rPr>
              <a:t>(things?)</a:t>
            </a:r>
          </a:p>
          <a:p>
            <a:pPr marL="457200" indent="-457200">
              <a:buFont typeface="+mj-lt"/>
              <a:buAutoNum type="arabicPeriod"/>
            </a:pPr>
            <a:r>
              <a:rPr lang="en-US" dirty="0" smtClean="0">
                <a:latin typeface="Comic Sans MS" panose="030F0702030302020204" pitchFamily="66" charset="0"/>
              </a:rPr>
              <a:t>Problem-Solving</a:t>
            </a:r>
          </a:p>
          <a:p>
            <a:pPr marL="457200" indent="-457200">
              <a:buFont typeface="+mj-lt"/>
              <a:buAutoNum type="arabicPeriod"/>
            </a:pPr>
            <a:r>
              <a:rPr lang="en-US" dirty="0" smtClean="0">
                <a:latin typeface="Comic Sans MS" panose="030F0702030302020204" pitchFamily="66" charset="0"/>
              </a:rPr>
              <a:t>Facilitating</a:t>
            </a:r>
          </a:p>
          <a:p>
            <a:pPr marL="457200" indent="-457200">
              <a:buFont typeface="+mj-lt"/>
              <a:buAutoNum type="arabicPeriod"/>
            </a:pPr>
            <a:r>
              <a:rPr lang="en-US" dirty="0" smtClean="0">
                <a:latin typeface="Comic Sans MS" panose="030F0702030302020204" pitchFamily="66" charset="0"/>
              </a:rPr>
              <a:t>Painting</a:t>
            </a:r>
          </a:p>
          <a:p>
            <a:pPr marL="457200" indent="-457200">
              <a:buFont typeface="+mj-lt"/>
              <a:buAutoNum type="arabicPeriod"/>
            </a:pPr>
            <a:r>
              <a:rPr lang="en-US" dirty="0" smtClean="0">
                <a:latin typeface="Comic Sans MS" panose="030F0702030302020204" pitchFamily="66" charset="0"/>
              </a:rPr>
              <a:t>Home Improvements</a:t>
            </a:r>
          </a:p>
          <a:p>
            <a:pPr marL="457200" indent="-457200">
              <a:buFont typeface="+mj-lt"/>
              <a:buAutoNum type="arabicPeriod"/>
            </a:pPr>
            <a:endParaRPr lang="en-US" dirty="0" smtClean="0">
              <a:latin typeface="Comic Sans MS" panose="030F0702030302020204" pitchFamily="66" charset="0"/>
            </a:endParaRPr>
          </a:p>
          <a:p>
            <a:pPr marL="457200" indent="-457200">
              <a:buFont typeface="+mj-lt"/>
              <a:buAutoNum type="arabicPeriod"/>
            </a:pPr>
            <a:endParaRPr lang="en-US" dirty="0">
              <a:latin typeface="Comic Sans MS" panose="030F0702030302020204" pitchFamily="66" charset="0"/>
            </a:endParaRPr>
          </a:p>
        </p:txBody>
      </p:sp>
      <p:cxnSp>
        <p:nvCxnSpPr>
          <p:cNvPr id="11" name="Straight Connector 10"/>
          <p:cNvCxnSpPr/>
          <p:nvPr/>
        </p:nvCxnSpPr>
        <p:spPr>
          <a:xfrm>
            <a:off x="5789612" y="1025751"/>
            <a:ext cx="0" cy="510041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65212" y="1704107"/>
            <a:ext cx="10095344"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54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791</Words>
  <Application>Microsoft Office PowerPoint</Application>
  <PresentationFormat>Custom</PresentationFormat>
  <Paragraphs>253</Paragraphs>
  <Slides>26</Slides>
  <Notes>26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Comic Sans MS</vt:lpstr>
      <vt:lpstr>Consolas</vt:lpstr>
      <vt:lpstr>Corbel</vt:lpstr>
      <vt:lpstr>Chalkboard 16x9</vt:lpstr>
      <vt:lpstr>Diseño predeterminado</vt:lpstr>
      <vt:lpstr>Passions + Strengths ___________________________________________________ Practical Solutions</vt:lpstr>
      <vt:lpstr>PowerPoint Presentation</vt:lpstr>
      <vt:lpstr>PowerPoint Presentation</vt:lpstr>
      <vt:lpstr>PowerPoint Presentation</vt:lpstr>
      <vt:lpstr>More Than Job Satisfaction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What?  (next steps)</vt:lpstr>
      <vt:lpstr>Additional Resources: TagCrowd.com</vt:lpstr>
      <vt:lpstr>Additional Resources: TagCrowd.com</vt:lpstr>
      <vt:lpstr>Additional Resources:   Self-Assessment Tools</vt:lpstr>
      <vt:lpstr>O*NET Online</vt:lpstr>
      <vt:lpstr>O*NET Online</vt:lpstr>
      <vt:lpstr>PowerPoint Presentation</vt:lpstr>
      <vt:lpstr>Ohio Means Jobs</vt:lpstr>
      <vt:lpstr>Additional Resources:   Self-Assessment Tools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2016-02-28T23:08:41Z</dcterms:created>
  <dcterms:modified xsi:type="dcterms:W3CDTF">2016-03-03T05:56:26Z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